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3" r:id="rId10"/>
    <p:sldId id="282" r:id="rId11"/>
    <p:sldId id="283" r:id="rId12"/>
    <p:sldId id="267" r:id="rId13"/>
    <p:sldId id="268" r:id="rId14"/>
    <p:sldId id="269" r:id="rId15"/>
    <p:sldId id="270" r:id="rId16"/>
    <p:sldId id="275" r:id="rId17"/>
    <p:sldId id="280" r:id="rId18"/>
    <p:sldId id="281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201D"/>
    <a:srgbClr val="783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0609F-AF74-4392-807A-BE0D06E43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Отношение к персонажу: сравнительный анализ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DD13A7-3C37-43D3-A6FC-C27054296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Ивкина Т.Б.</a:t>
            </a:r>
          </a:p>
        </p:txBody>
      </p:sp>
    </p:spTree>
    <p:extLst>
      <p:ext uri="{BB962C8B-B14F-4D97-AF65-F5344CB8AC3E}">
        <p14:creationId xmlns:p14="http://schemas.microsoft.com/office/powerpoint/2010/main" val="33019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B9CC2-5E6D-4760-896B-D060EEED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Коллокации с глаголами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4E86248-3A69-4588-8A54-31DCED918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759378"/>
              </p:ext>
            </p:extLst>
          </p:nvPr>
        </p:nvGraphicFramePr>
        <p:xfrm>
          <a:off x="2095129" y="1757779"/>
          <a:ext cx="8362765" cy="444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28">
                  <a:extLst>
                    <a:ext uri="{9D8B030D-6E8A-4147-A177-3AD203B41FA5}">
                      <a16:colId xmlns:a16="http://schemas.microsoft.com/office/drawing/2014/main" val="4211451223"/>
                    </a:ext>
                  </a:extLst>
                </a:gridCol>
                <a:gridCol w="1640416">
                  <a:extLst>
                    <a:ext uri="{9D8B030D-6E8A-4147-A177-3AD203B41FA5}">
                      <a16:colId xmlns:a16="http://schemas.microsoft.com/office/drawing/2014/main" val="4263814242"/>
                    </a:ext>
                  </a:extLst>
                </a:gridCol>
                <a:gridCol w="1655425">
                  <a:extLst>
                    <a:ext uri="{9D8B030D-6E8A-4147-A177-3AD203B41FA5}">
                      <a16:colId xmlns:a16="http://schemas.microsoft.com/office/drawing/2014/main" val="1403625430"/>
                    </a:ext>
                  </a:extLst>
                </a:gridCol>
                <a:gridCol w="1756074">
                  <a:extLst>
                    <a:ext uri="{9D8B030D-6E8A-4147-A177-3AD203B41FA5}">
                      <a16:colId xmlns:a16="http://schemas.microsoft.com/office/drawing/2014/main" val="314405497"/>
                    </a:ext>
                  </a:extLst>
                </a:gridCol>
                <a:gridCol w="1660722">
                  <a:extLst>
                    <a:ext uri="{9D8B030D-6E8A-4147-A177-3AD203B41FA5}">
                      <a16:colId xmlns:a16="http://schemas.microsoft.com/office/drawing/2014/main" val="201884700"/>
                    </a:ext>
                  </a:extLst>
                </a:gridCol>
              </a:tblGrid>
              <a:tr h="275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err="1">
                          <a:effectLst/>
                        </a:rPr>
                        <a:t>Мантел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Уэйр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Шекспир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Харпер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Грегори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7070785"/>
                  </a:ext>
                </a:extLst>
              </a:tr>
              <a:tr h="282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effectLst/>
                        </a:rPr>
                        <a:t>думать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сказать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припомнить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нашёптывать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прислать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157448"/>
                  </a:ext>
                </a:extLst>
              </a:tr>
              <a:tr h="275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effectLst/>
                        </a:rPr>
                        <a:t>идти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произнести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унести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допрашивать 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отказаться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9248225"/>
                  </a:ext>
                </a:extLst>
              </a:tr>
              <a:tr h="275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effectLst/>
                        </a:rPr>
                        <a:t>видеть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продолжить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выйти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проскользнуть 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заседать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260505"/>
                  </a:ext>
                </a:extLst>
              </a:tr>
              <a:tr h="282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effectLst/>
                        </a:rPr>
                        <a:t>писать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прийти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чувствовать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испортить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думать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309357"/>
                  </a:ext>
                </a:extLst>
              </a:tr>
              <a:tr h="275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 dirty="0">
                          <a:effectLst/>
                        </a:rPr>
                        <a:t>считать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заявить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170397"/>
                  </a:ext>
                </a:extLst>
              </a:tr>
              <a:tr h="275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200">
                          <a:effectLst/>
                        </a:rPr>
                        <a:t>знать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следить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559881"/>
                  </a:ext>
                </a:extLst>
              </a:tr>
              <a:tr h="282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bg1"/>
                          </a:solidFill>
                          <a:effectLst/>
                        </a:rPr>
                        <a:t>делать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отчитываться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8884795"/>
                  </a:ext>
                </a:extLst>
              </a:tr>
              <a:tr h="275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поднимать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solidFill>
                            <a:schemeClr val="bg1"/>
                          </a:solidFill>
                          <a:effectLst/>
                        </a:rPr>
                        <a:t>утешить</a:t>
                      </a:r>
                      <a:endParaRPr lang="ru-RU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594222"/>
                  </a:ext>
                </a:extLst>
              </a:tr>
              <a:tr h="275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solidFill>
                            <a:schemeClr val="bg1"/>
                          </a:solidFill>
                          <a:effectLst/>
                        </a:rPr>
                        <a:t>протягивать</a:t>
                      </a:r>
                      <a:endParaRPr lang="ru-RU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избавиться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899725"/>
                  </a:ext>
                </a:extLst>
              </a:tr>
              <a:tr h="275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solidFill>
                            <a:schemeClr val="bg1"/>
                          </a:solidFill>
                          <a:effectLst/>
                        </a:rPr>
                        <a:t>вспоминать</a:t>
                      </a:r>
                      <a:endParaRPr lang="ru-RU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solidFill>
                            <a:schemeClr val="bg1"/>
                          </a:solidFill>
                          <a:effectLst/>
                        </a:rPr>
                        <a:t>стремиться</a:t>
                      </a:r>
                      <a:endParaRPr lang="ru-RU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107134"/>
                  </a:ext>
                </a:extLst>
              </a:tr>
              <a:tr h="282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solidFill>
                            <a:schemeClr val="bg1"/>
                          </a:solidFill>
                          <a:effectLst/>
                        </a:rPr>
                        <a:t>уверить</a:t>
                      </a:r>
                      <a:endParaRPr lang="ru-RU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поверить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437926"/>
                  </a:ext>
                </a:extLst>
              </a:tr>
              <a:tr h="275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solidFill>
                            <a:schemeClr val="bg1"/>
                          </a:solidFill>
                          <a:effectLst/>
                        </a:rPr>
                        <a:t>напоминать</a:t>
                      </a:r>
                      <a:endParaRPr lang="ru-RU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600" b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6818057"/>
                  </a:ext>
                </a:extLst>
              </a:tr>
              <a:tr h="275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спрашивать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="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6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051691"/>
                  </a:ext>
                </a:extLst>
              </a:tr>
              <a:tr h="2827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успеть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61789"/>
                  </a:ext>
                </a:extLst>
              </a:tr>
              <a:tr h="2758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наблюдать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716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2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C336C6E-31A0-483B-AC33-5A8687EC8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3" y="2052116"/>
            <a:ext cx="3894221" cy="3997828"/>
          </a:xfrm>
        </p:spPr>
        <p:txBody>
          <a:bodyPr>
            <a:noAutofit/>
          </a:bodyPr>
          <a:lstStyle/>
          <a:p>
            <a:r>
              <a:rPr lang="ru-R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Коллокационный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анализ по метрике Стьюдента выводит наверх такие коллокации, как «Лорд Кромвель», «Мастер Кромвель», «Хранитель печати», «Господин секретарь», «Томас Кромвель». 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Коллокационный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анализ по метрике 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Likelihood 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даёт результаты, подобные Стьюденту. </a:t>
            </a:r>
          </a:p>
          <a:p>
            <a:pPr marL="0" indent="0">
              <a:buNone/>
            </a:pPr>
            <a:r>
              <a:rPr lang="ru-RU" sz="1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Интересно, что только в этой книге анализ биграмм не выводит наверх короля Генриха.</a:t>
            </a:r>
            <a:endParaRPr lang="ru-RU" sz="1200" i="1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EE54F6F-1B89-4171-863C-66FC6ABD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373" y="805817"/>
            <a:ext cx="3887460" cy="1081705"/>
          </a:xfrm>
        </p:spPr>
        <p:txBody>
          <a:bodyPr>
            <a:normAutofit/>
          </a:bodyPr>
          <a:lstStyle/>
          <a:p>
            <a:r>
              <a:rPr lang="ru-RU" dirty="0" err="1"/>
              <a:t>Мантел</a:t>
            </a:r>
            <a:r>
              <a:rPr lang="ru-RU" dirty="0"/>
              <a:t>:</a:t>
            </a:r>
            <a:br>
              <a:rPr lang="en-US" dirty="0"/>
            </a:br>
            <a:r>
              <a:rPr lang="ru-RU" sz="2400" dirty="0"/>
              <a:t>биграммы</a:t>
            </a:r>
            <a:endParaRPr lang="ru-RU" dirty="0"/>
          </a:p>
        </p:txBody>
      </p:sp>
      <p:pic>
        <p:nvPicPr>
          <p:cNvPr id="10" name="Объект 5">
            <a:extLst>
              <a:ext uri="{FF2B5EF4-FFF2-40B4-BE49-F238E27FC236}">
                <a16:creationId xmlns:a16="http://schemas.microsoft.com/office/drawing/2014/main" id="{8D35E7DB-0CF9-40AC-996E-EBAAB15B89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22689"/>
          <a:stretch/>
        </p:blipFill>
        <p:spPr>
          <a:xfrm>
            <a:off x="6740591" y="0"/>
            <a:ext cx="4658338" cy="68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8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5">
            <a:extLst>
              <a:ext uri="{FF2B5EF4-FFF2-40B4-BE49-F238E27FC236}">
                <a16:creationId xmlns:a16="http://schemas.microsoft.com/office/drawing/2014/main" id="{F46CE826-D5F8-412D-BBB7-82B528628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22689"/>
          <a:stretch/>
        </p:blipFill>
        <p:spPr>
          <a:xfrm>
            <a:off x="6740591" y="0"/>
            <a:ext cx="4658338" cy="684010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C336C6E-31A0-483B-AC33-5A8687EC8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2" y="2052115"/>
            <a:ext cx="3887459" cy="3999202"/>
          </a:xfrm>
        </p:spPr>
        <p:txBody>
          <a:bodyPr>
            <a:noAutofit/>
          </a:bodyPr>
          <a:lstStyle/>
          <a:p>
            <a:r>
              <a:rPr lang="ru-RU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Из </a:t>
            </a:r>
            <a:r>
              <a:rPr lang="ru-RU" sz="1600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колокационного</a:t>
            </a:r>
            <a:r>
              <a:rPr lang="ru-RU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анализа сочетания слова «Кромвель» с прилагательными можно заметить, что в трилогии </a:t>
            </a:r>
            <a:r>
              <a:rPr lang="ru-RU" sz="1600" dirty="0" err="1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Мантел</a:t>
            </a:r>
            <a:r>
              <a:rPr lang="ru-RU" sz="160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 отношение к Кромвелю автора и персонажей скорее позитивное. Присутствует большое количество нейтральных определений, но позитивных примерно в два раза больше, чем негативных.</a:t>
            </a:r>
            <a:endParaRPr lang="ru-RU" sz="1600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16DDF281-8466-46CD-9C46-75502B3B421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8377031"/>
              </p:ext>
            </p:extLst>
          </p:nvPr>
        </p:nvGraphicFramePr>
        <p:xfrm>
          <a:off x="6693764" y="8876"/>
          <a:ext cx="4498191" cy="6849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397">
                  <a:extLst>
                    <a:ext uri="{9D8B030D-6E8A-4147-A177-3AD203B41FA5}">
                      <a16:colId xmlns:a16="http://schemas.microsoft.com/office/drawing/2014/main" val="142747096"/>
                    </a:ext>
                  </a:extLst>
                </a:gridCol>
                <a:gridCol w="1499397">
                  <a:extLst>
                    <a:ext uri="{9D8B030D-6E8A-4147-A177-3AD203B41FA5}">
                      <a16:colId xmlns:a16="http://schemas.microsoft.com/office/drawing/2014/main" val="2821447875"/>
                    </a:ext>
                  </a:extLst>
                </a:gridCol>
                <a:gridCol w="1499397">
                  <a:extLst>
                    <a:ext uri="{9D8B030D-6E8A-4147-A177-3AD203B41FA5}">
                      <a16:colId xmlns:a16="http://schemas.microsoft.com/office/drawing/2014/main" val="3917265364"/>
                    </a:ext>
                  </a:extLst>
                </a:gridCol>
              </a:tblGrid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Позитивные </a:t>
                      </a:r>
                      <a:endParaRPr lang="ru-RU" sz="95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Нейтральные</a:t>
                      </a:r>
                      <a:endParaRPr lang="ru-RU" sz="95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Негативные</a:t>
                      </a:r>
                      <a:endParaRPr lang="ru-RU" sz="95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1484894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дражайший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выпуклый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мутный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423137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господень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реальный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тягостный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861036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невиновный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усопший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бессердечный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0362867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ангельский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каковой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тяжёлый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8415356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христов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согласный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никакой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4235539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быстрый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подобный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плохой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441111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родный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поздний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дурной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294746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уверенный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похожий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непочтительный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130888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близкий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живой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еретический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4465209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хороший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маленький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виноватый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4657614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добрый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который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каменный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895317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готовый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следующий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намеренный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3966733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непостигаемый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должный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поздний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019096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неотразимый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большой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вкрадчивый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837189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конфиденциальный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таковой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80605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причудливый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уимблдонский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4531087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сообразительный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государственный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180809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почтительный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всякий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8512753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удивительный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застывший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630642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отличный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крепенький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676307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семейный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упругий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185625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вежливый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преклонный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085830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довольный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сегодняшний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645149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твёрдый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былой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7690477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спокойный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небольшой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2623388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сильный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отчий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509121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хитрый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истинный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321064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95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согласный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508838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95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любой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0833027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личный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2655886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тонкий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1920560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остальной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2121884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второй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068104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бедный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716643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юный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9385927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сей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6052516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некоторый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5454900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далёкий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9410563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живой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1785898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самый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3202752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новый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656900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старый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1070096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последний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217351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каждый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9467685"/>
                  </a:ext>
                </a:extLst>
              </a:tr>
              <a:tr h="1488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который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95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2428780"/>
                  </a:ext>
                </a:extLst>
              </a:tr>
            </a:tbl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BA9D2AD-B60E-4585-811B-A7861236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373" y="805817"/>
            <a:ext cx="3887460" cy="1081705"/>
          </a:xfrm>
        </p:spPr>
        <p:txBody>
          <a:bodyPr>
            <a:normAutofit/>
          </a:bodyPr>
          <a:lstStyle/>
          <a:p>
            <a:r>
              <a:rPr lang="ru-RU" dirty="0" err="1"/>
              <a:t>Мантел</a:t>
            </a:r>
            <a:r>
              <a:rPr lang="ru-RU" dirty="0"/>
              <a:t>:</a:t>
            </a:r>
            <a:br>
              <a:rPr lang="en-US" dirty="0"/>
            </a:br>
            <a:r>
              <a:rPr lang="ru-RU" sz="2400" dirty="0"/>
              <a:t>коллокации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12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ED29094C-3123-4C11-B508-E8787A8A13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22689"/>
          <a:stretch/>
        </p:blipFill>
        <p:spPr>
          <a:xfrm>
            <a:off x="6740591" y="0"/>
            <a:ext cx="4658338" cy="68401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86A62-1FCB-4E4A-A99B-6D01DBC9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373" y="805817"/>
            <a:ext cx="3887460" cy="1081705"/>
          </a:xfrm>
        </p:spPr>
        <p:txBody>
          <a:bodyPr>
            <a:normAutofit/>
          </a:bodyPr>
          <a:lstStyle/>
          <a:p>
            <a:r>
              <a:rPr lang="ru-RU" dirty="0"/>
              <a:t>Уэйр:</a:t>
            </a:r>
            <a:br>
              <a:rPr lang="en-US" dirty="0"/>
            </a:br>
            <a:r>
              <a:rPr lang="ru-RU" sz="2400" dirty="0"/>
              <a:t>коллокации, биграммы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36C6E-31A0-483B-AC33-5A8687EC8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87460" cy="3997828"/>
          </a:xfrm>
        </p:spPr>
        <p:txBody>
          <a:bodyPr>
            <a:noAutofit/>
          </a:bodyPr>
          <a:lstStyle/>
          <a:p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ru-R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коллокационного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анализа сочетания слова «Кромвель» с прилагательными </a:t>
            </a: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можно сделать вывод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что в романе Уэйр отношение к Кромвелю скорее нейтральное. </a:t>
            </a:r>
          </a:p>
          <a:p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Хотя биграммы со словом «Кромвель» присутствуют в тексте, ни анализ по Стьюденту, ни 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Likelihood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 заданными окнами 3, 4, 5 не выводят наверх коллокации с ним. </a:t>
            </a:r>
            <a:endParaRPr lang="ru-RU" sz="16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F79FA77-163D-4884-9B12-E20D81F0EA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9918540"/>
              </p:ext>
            </p:extLst>
          </p:nvPr>
        </p:nvGraphicFramePr>
        <p:xfrm>
          <a:off x="6665911" y="2052115"/>
          <a:ext cx="3887460" cy="2441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820">
                  <a:extLst>
                    <a:ext uri="{9D8B030D-6E8A-4147-A177-3AD203B41FA5}">
                      <a16:colId xmlns:a16="http://schemas.microsoft.com/office/drawing/2014/main" val="2370436417"/>
                    </a:ext>
                  </a:extLst>
                </a:gridCol>
                <a:gridCol w="1295820">
                  <a:extLst>
                    <a:ext uri="{9D8B030D-6E8A-4147-A177-3AD203B41FA5}">
                      <a16:colId xmlns:a16="http://schemas.microsoft.com/office/drawing/2014/main" val="2015913016"/>
                    </a:ext>
                  </a:extLst>
                </a:gridCol>
                <a:gridCol w="1295820">
                  <a:extLst>
                    <a:ext uri="{9D8B030D-6E8A-4147-A177-3AD203B41FA5}">
                      <a16:colId xmlns:a16="http://schemas.microsoft.com/office/drawing/2014/main" val="2918661835"/>
                    </a:ext>
                  </a:extLst>
                </a:gridCol>
              </a:tblGrid>
              <a:tr h="488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Позитив</a:t>
                      </a:r>
                      <a:endParaRPr lang="ru-RU" sz="105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Нейтрал</a:t>
                      </a:r>
                      <a:endParaRPr lang="ru-RU" sz="105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Негатив</a:t>
                      </a:r>
                      <a:endParaRPr lang="ru-RU" sz="105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1747517084"/>
                  </a:ext>
                </a:extLst>
              </a:tr>
              <a:tr h="488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трудолюбивый</a:t>
                      </a:r>
                      <a:endParaRPr lang="ru-RU" sz="105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отчий</a:t>
                      </a:r>
                      <a:endParaRPr lang="ru-RU" sz="105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недовольный</a:t>
                      </a:r>
                      <a:endParaRPr lang="ru-RU" sz="105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2198865519"/>
                  </a:ext>
                </a:extLst>
              </a:tr>
              <a:tr h="488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ранний</a:t>
                      </a:r>
                      <a:endParaRPr lang="ru-RU" sz="105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большой</a:t>
                      </a:r>
                      <a:endParaRPr lang="ru-RU" sz="105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свинячий</a:t>
                      </a:r>
                      <a:endParaRPr lang="ru-RU" sz="105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3135351124"/>
                  </a:ext>
                </a:extLst>
              </a:tr>
              <a:tr h="488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роскошный</a:t>
                      </a:r>
                      <a:endParaRPr lang="ru-RU" sz="105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следующий</a:t>
                      </a:r>
                      <a:endParaRPr lang="ru-RU" sz="105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суетливый</a:t>
                      </a:r>
                      <a:endParaRPr lang="ru-RU" sz="105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1389102350"/>
                  </a:ext>
                </a:extLst>
              </a:tr>
              <a:tr h="488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 </a:t>
                      </a:r>
                      <a:endParaRPr lang="ru-RU" sz="105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разношёрстный</a:t>
                      </a:r>
                      <a:endParaRPr lang="ru-RU" sz="105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 </a:t>
                      </a:r>
                      <a:endParaRPr lang="ru-RU" sz="105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342324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86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5">
            <a:extLst>
              <a:ext uri="{FF2B5EF4-FFF2-40B4-BE49-F238E27FC236}">
                <a16:creationId xmlns:a16="http://schemas.microsoft.com/office/drawing/2014/main" id="{F1AA44B9-F475-423F-8300-D3D15A666C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22689"/>
          <a:stretch/>
        </p:blipFill>
        <p:spPr>
          <a:xfrm>
            <a:off x="6740591" y="0"/>
            <a:ext cx="4658338" cy="684010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C336C6E-31A0-483B-AC33-5A8687EC8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>
            <a:noAutofit/>
          </a:bodyPr>
          <a:lstStyle/>
          <a:p>
            <a:r>
              <a:rPr lang="ru-RU" sz="1600" dirty="0"/>
              <a:t>Отношение к Кромвелю в романе Шекспира можно назвать нейтральным. Позитивных и негативных высказываний поровну.</a:t>
            </a:r>
          </a:p>
          <a:p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Биграммы со словом «Кромвель» присутствуют в тексте, </a:t>
            </a:r>
            <a:r>
              <a:rPr lang="ru-R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коллокационный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анализ по Стьюденту с заданным окном 4 выводит наверх коллокацию «</a:t>
            </a:r>
            <a:r>
              <a:rPr lang="ru-R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Вулси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Кромвель». Это логично, здесь большая роль отводится общению кардинала </a:t>
            </a:r>
            <a:r>
              <a:rPr lang="ru-R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Вулси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 Кромвеля.</a:t>
            </a:r>
            <a:endParaRPr lang="ru-RU" sz="16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4C174946-C186-4455-AC40-1FA0C67AD3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1435058"/>
              </p:ext>
            </p:extLst>
          </p:nvPr>
        </p:nvGraphicFramePr>
        <p:xfrm>
          <a:off x="6665913" y="2052116"/>
          <a:ext cx="3895728" cy="19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576">
                  <a:extLst>
                    <a:ext uri="{9D8B030D-6E8A-4147-A177-3AD203B41FA5}">
                      <a16:colId xmlns:a16="http://schemas.microsoft.com/office/drawing/2014/main" val="2797179709"/>
                    </a:ext>
                  </a:extLst>
                </a:gridCol>
                <a:gridCol w="1298576">
                  <a:extLst>
                    <a:ext uri="{9D8B030D-6E8A-4147-A177-3AD203B41FA5}">
                      <a16:colId xmlns:a16="http://schemas.microsoft.com/office/drawing/2014/main" val="745906951"/>
                    </a:ext>
                  </a:extLst>
                </a:gridCol>
                <a:gridCol w="1298576">
                  <a:extLst>
                    <a:ext uri="{9D8B030D-6E8A-4147-A177-3AD203B41FA5}">
                      <a16:colId xmlns:a16="http://schemas.microsoft.com/office/drawing/2014/main" val="2845374198"/>
                    </a:ext>
                  </a:extLst>
                </a:gridCol>
              </a:tblGrid>
              <a:tr h="483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Позитив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Нейтрал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Негатив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1191954837"/>
                  </a:ext>
                </a:extLst>
              </a:tr>
              <a:tr h="483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счастливый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последний</a:t>
                      </a: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грешный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2360162425"/>
                  </a:ext>
                </a:extLst>
              </a:tr>
              <a:tr h="483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милый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нижний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падший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659362079"/>
                  </a:ext>
                </a:extLst>
              </a:tr>
              <a:tr h="4838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служащий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  <a:latin typeface="+mn-lt"/>
                        </a:rPr>
                        <a:t>забытый</a:t>
                      </a:r>
                      <a:endParaRPr lang="ru-RU" sz="12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  <a:latin typeface="+mn-lt"/>
                        </a:rPr>
                        <a:t>ужасный</a:t>
                      </a:r>
                      <a:endParaRPr lang="ru-RU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2357224528"/>
                  </a:ext>
                </a:extLst>
              </a:tr>
            </a:tbl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16E457E-35E7-4536-9A88-B8F4F863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373" y="805817"/>
            <a:ext cx="3887460" cy="1081705"/>
          </a:xfrm>
        </p:spPr>
        <p:txBody>
          <a:bodyPr>
            <a:normAutofit/>
          </a:bodyPr>
          <a:lstStyle/>
          <a:p>
            <a:r>
              <a:rPr lang="ru-RU" dirty="0"/>
              <a:t>Шекспир:</a:t>
            </a:r>
            <a:br>
              <a:rPr lang="en-US" dirty="0"/>
            </a:br>
            <a:r>
              <a:rPr lang="ru-RU" sz="2400" dirty="0"/>
              <a:t>коллокации, биграммы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902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5">
            <a:extLst>
              <a:ext uri="{FF2B5EF4-FFF2-40B4-BE49-F238E27FC236}">
                <a16:creationId xmlns:a16="http://schemas.microsoft.com/office/drawing/2014/main" id="{5F7DF011-73D1-4325-8A7D-76E00A9746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22689"/>
          <a:stretch/>
        </p:blipFill>
        <p:spPr>
          <a:xfrm>
            <a:off x="6740591" y="0"/>
            <a:ext cx="4658338" cy="684010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C336C6E-31A0-483B-AC33-5A8687EC8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3" y="2052116"/>
            <a:ext cx="3887460" cy="3997828"/>
          </a:xfrm>
        </p:spPr>
        <p:txBody>
          <a:bodyPr>
            <a:normAutofit/>
          </a:bodyPr>
          <a:lstStyle/>
          <a:p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Из анализа сочетаний прилагательных со словом «Кромвель» в романе </a:t>
            </a:r>
            <a:r>
              <a:rPr lang="ru-R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Харпер</a:t>
            </a: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можно сделать выводы о негативном отношении к Кромвелю.</a:t>
            </a:r>
          </a:p>
          <a:p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Биграммы со словом «Кромвель» присутствуют в тексте, анализ по метрике Стьюдента с окном 4 выводит одну коллокацию «мастер Кромвель». </a:t>
            </a:r>
            <a:endParaRPr lang="ru-RU" sz="1600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6F7E1A2C-B164-4E74-8F74-A3269F11224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8968732"/>
              </p:ext>
            </p:extLst>
          </p:nvPr>
        </p:nvGraphicFramePr>
        <p:xfrm>
          <a:off x="6665913" y="2052116"/>
          <a:ext cx="3887460" cy="299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820">
                  <a:extLst>
                    <a:ext uri="{9D8B030D-6E8A-4147-A177-3AD203B41FA5}">
                      <a16:colId xmlns:a16="http://schemas.microsoft.com/office/drawing/2014/main" val="600481554"/>
                    </a:ext>
                  </a:extLst>
                </a:gridCol>
                <a:gridCol w="1295820">
                  <a:extLst>
                    <a:ext uri="{9D8B030D-6E8A-4147-A177-3AD203B41FA5}">
                      <a16:colId xmlns:a16="http://schemas.microsoft.com/office/drawing/2014/main" val="1097550739"/>
                    </a:ext>
                  </a:extLst>
                </a:gridCol>
                <a:gridCol w="1295820">
                  <a:extLst>
                    <a:ext uri="{9D8B030D-6E8A-4147-A177-3AD203B41FA5}">
                      <a16:colId xmlns:a16="http://schemas.microsoft.com/office/drawing/2014/main" val="3661396966"/>
                    </a:ext>
                  </a:extLst>
                </a:gridCol>
              </a:tblGrid>
              <a:tr h="42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Позитив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Нейтрал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Негатив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3836125089"/>
                  </a:ext>
                </a:extLst>
              </a:tr>
              <a:tr h="42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милостивый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невредимый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трусливый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2077862653"/>
                  </a:ext>
                </a:extLst>
              </a:tr>
              <a:tr h="42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необходимый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застылый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чертовый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4038460902"/>
                  </a:ext>
                </a:extLst>
              </a:tr>
              <a:tr h="42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учтивый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простой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коварный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1961201979"/>
                  </a:ext>
                </a:extLst>
              </a:tr>
              <a:tr h="42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драгоценный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подобный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страшный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1493839438"/>
                  </a:ext>
                </a:extLst>
              </a:tr>
              <a:tr h="42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двуликий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1244421101"/>
                  </a:ext>
                </a:extLst>
              </a:tr>
              <a:tr h="42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черный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3146396043"/>
                  </a:ext>
                </a:extLst>
              </a:tr>
            </a:tbl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3D861B1-9DD4-4ADE-A5AD-A3F83E2F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373" y="805817"/>
            <a:ext cx="3887460" cy="1081705"/>
          </a:xfrm>
        </p:spPr>
        <p:txBody>
          <a:bodyPr>
            <a:normAutofit/>
          </a:bodyPr>
          <a:lstStyle/>
          <a:p>
            <a:r>
              <a:rPr lang="ru-RU" dirty="0" err="1"/>
              <a:t>Харпер</a:t>
            </a:r>
            <a:r>
              <a:rPr lang="ru-RU" dirty="0"/>
              <a:t>:</a:t>
            </a:r>
            <a:br>
              <a:rPr lang="en-US" dirty="0"/>
            </a:br>
            <a:r>
              <a:rPr lang="ru-RU" sz="2400" dirty="0"/>
              <a:t>коллокации, биграммы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84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Объект 5">
            <a:extLst>
              <a:ext uri="{FF2B5EF4-FFF2-40B4-BE49-F238E27FC236}">
                <a16:creationId xmlns:a16="http://schemas.microsoft.com/office/drawing/2014/main" id="{B10E5440-0EC8-478B-A6DD-4B188890B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22689"/>
          <a:stretch/>
        </p:blipFill>
        <p:spPr>
          <a:xfrm>
            <a:off x="6740591" y="0"/>
            <a:ext cx="4658338" cy="684010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F4330D3-DCD0-42C7-9B4C-4314FECAAD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Об отношении к Кромвелю в романе Грегори говорить сложно: Кромвеля в тексте очень мало.</a:t>
            </a:r>
          </a:p>
          <a:p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Хотя биграммы со словом «Кромвель» присутствуют в тексте, анализ не выводит коллокации с ними. </a:t>
            </a:r>
            <a:endParaRPr lang="ru-RU" sz="1600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FEB873D6-3E7C-4F82-8C22-C09DFD5A7A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15397506"/>
              </p:ext>
            </p:extLst>
          </p:nvPr>
        </p:nvGraphicFramePr>
        <p:xfrm>
          <a:off x="6665913" y="2052116"/>
          <a:ext cx="3895725" cy="932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575">
                  <a:extLst>
                    <a:ext uri="{9D8B030D-6E8A-4147-A177-3AD203B41FA5}">
                      <a16:colId xmlns:a16="http://schemas.microsoft.com/office/drawing/2014/main" val="277080248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3725989375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876180443"/>
                    </a:ext>
                  </a:extLst>
                </a:gridCol>
              </a:tblGrid>
              <a:tr h="466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Позитив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Нейтрал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Негатив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2553375249"/>
                  </a:ext>
                </a:extLst>
              </a:tr>
              <a:tr h="466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effectLst/>
                        </a:rPr>
                        <a:t>который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023" marR="45023" marT="0" marB="0" anchor="ctr"/>
                </a:tc>
                <a:extLst>
                  <a:ext uri="{0D108BD9-81ED-4DB2-BD59-A6C34878D82A}">
                    <a16:rowId xmlns:a16="http://schemas.microsoft.com/office/drawing/2014/main" val="3069369354"/>
                  </a:ext>
                </a:extLst>
              </a:tr>
            </a:tbl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398AAD5-230C-40E3-846C-87972F2F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5373" y="805817"/>
            <a:ext cx="3887460" cy="1081705"/>
          </a:xfrm>
        </p:spPr>
        <p:txBody>
          <a:bodyPr>
            <a:normAutofit/>
          </a:bodyPr>
          <a:lstStyle/>
          <a:p>
            <a:r>
              <a:rPr lang="ru-RU" dirty="0"/>
              <a:t>Грегори:</a:t>
            </a:r>
            <a:br>
              <a:rPr lang="en-US" dirty="0"/>
            </a:br>
            <a:r>
              <a:rPr lang="ru-RU" sz="2400" dirty="0"/>
              <a:t>коллокации, биграммы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945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A3F8F-B8EA-4B4F-8F9D-24E0FACA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Позитивные прилагательные, связанные со словом «Кромвель»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CE0111F-B614-46F3-A658-A70478064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364148"/>
              </p:ext>
            </p:extLst>
          </p:nvPr>
        </p:nvGraphicFramePr>
        <p:xfrm>
          <a:off x="2410787" y="1885285"/>
          <a:ext cx="7958330" cy="4870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666">
                  <a:extLst>
                    <a:ext uri="{9D8B030D-6E8A-4147-A177-3AD203B41FA5}">
                      <a16:colId xmlns:a16="http://schemas.microsoft.com/office/drawing/2014/main" val="1334286669"/>
                    </a:ext>
                  </a:extLst>
                </a:gridCol>
                <a:gridCol w="1591666">
                  <a:extLst>
                    <a:ext uri="{9D8B030D-6E8A-4147-A177-3AD203B41FA5}">
                      <a16:colId xmlns:a16="http://schemas.microsoft.com/office/drawing/2014/main" val="915271339"/>
                    </a:ext>
                  </a:extLst>
                </a:gridCol>
                <a:gridCol w="1591666">
                  <a:extLst>
                    <a:ext uri="{9D8B030D-6E8A-4147-A177-3AD203B41FA5}">
                      <a16:colId xmlns:a16="http://schemas.microsoft.com/office/drawing/2014/main" val="1042138832"/>
                    </a:ext>
                  </a:extLst>
                </a:gridCol>
                <a:gridCol w="1591666">
                  <a:extLst>
                    <a:ext uri="{9D8B030D-6E8A-4147-A177-3AD203B41FA5}">
                      <a16:colId xmlns:a16="http://schemas.microsoft.com/office/drawing/2014/main" val="2745521563"/>
                    </a:ext>
                  </a:extLst>
                </a:gridCol>
                <a:gridCol w="1591666">
                  <a:extLst>
                    <a:ext uri="{9D8B030D-6E8A-4147-A177-3AD203B41FA5}">
                      <a16:colId xmlns:a16="http://schemas.microsoft.com/office/drawing/2014/main" val="3488221911"/>
                    </a:ext>
                  </a:extLst>
                </a:gridCol>
              </a:tblGrid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 err="1">
                          <a:effectLst/>
                        </a:rPr>
                        <a:t>Мантел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Уэйр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Шекспир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Харпер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Грегори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extLst>
                  <a:ext uri="{0D108BD9-81ED-4DB2-BD59-A6C34878D82A}">
                    <a16:rowId xmlns:a16="http://schemas.microsoft.com/office/drawing/2014/main" val="2318285997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effectLst/>
                        </a:rPr>
                        <a:t>дражайший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трудолюбивый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счастливый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милостивый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extLst>
                  <a:ext uri="{0D108BD9-81ED-4DB2-BD59-A6C34878D82A}">
                    <a16:rowId xmlns:a16="http://schemas.microsoft.com/office/drawing/2014/main" val="349155134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effectLst/>
                        </a:rPr>
                        <a:t>господень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ранний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милый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необходимый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1071601779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effectLst/>
                        </a:rPr>
                        <a:t>невиновный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роскошный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служащий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учтивый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235298062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effectLst/>
                        </a:rPr>
                        <a:t>ангельский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первый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драгоценный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867427319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христов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940002582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быстрый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3434663462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родный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1606326509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уверенный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1575102294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близкий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3469757503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хороший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2617684204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добрый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effectLst/>
                        </a:rPr>
                        <a:t> 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4201283699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готовый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2096199508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непостигаемый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1948875605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неотразимый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3020178930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конфиденциальный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3799453205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причудливый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2673369247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сообразительный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4192488548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почтительный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2133900031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удивительный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1373210525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отличный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3168150792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семейный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1481198944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вежливый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2133252693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довольный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3970468729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твёрдый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854861790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спокойный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1506889301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сильный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4027007913"/>
                  </a:ext>
                </a:extLst>
              </a:tr>
              <a:tr h="1739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хитрый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>
                          <a:effectLst/>
                        </a:rPr>
                        <a:t> </a:t>
                      </a:r>
                      <a:endParaRPr lang="ru-RU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50" dirty="0">
                          <a:effectLst/>
                        </a:rPr>
                        <a:t> </a:t>
                      </a:r>
                      <a:endParaRPr lang="ru-RU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35" marR="50835" marT="0" marB="0" anchor="b"/>
                </a:tc>
                <a:extLst>
                  <a:ext uri="{0D108BD9-81ED-4DB2-BD59-A6C34878D82A}">
                    <a16:rowId xmlns:a16="http://schemas.microsoft.com/office/drawing/2014/main" val="393207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8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F9EB3-35ED-4747-8A7C-E4FED52A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Негативные прилагательные, связанные со словом «Кромвель»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E5503D2-6D4E-4CA9-84FB-4E7A68DBD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842939"/>
              </p:ext>
            </p:extLst>
          </p:nvPr>
        </p:nvGraphicFramePr>
        <p:xfrm>
          <a:off x="2410787" y="2006354"/>
          <a:ext cx="7958329" cy="43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085">
                  <a:extLst>
                    <a:ext uri="{9D8B030D-6E8A-4147-A177-3AD203B41FA5}">
                      <a16:colId xmlns:a16="http://schemas.microsoft.com/office/drawing/2014/main" val="3933395417"/>
                    </a:ext>
                  </a:extLst>
                </a:gridCol>
                <a:gridCol w="1555811">
                  <a:extLst>
                    <a:ext uri="{9D8B030D-6E8A-4147-A177-3AD203B41FA5}">
                      <a16:colId xmlns:a16="http://schemas.microsoft.com/office/drawing/2014/main" val="1591751407"/>
                    </a:ext>
                  </a:extLst>
                </a:gridCol>
                <a:gridCol w="1555811">
                  <a:extLst>
                    <a:ext uri="{9D8B030D-6E8A-4147-A177-3AD203B41FA5}">
                      <a16:colId xmlns:a16="http://schemas.microsoft.com/office/drawing/2014/main" val="2860011471"/>
                    </a:ext>
                  </a:extLst>
                </a:gridCol>
                <a:gridCol w="1555811">
                  <a:extLst>
                    <a:ext uri="{9D8B030D-6E8A-4147-A177-3AD203B41FA5}">
                      <a16:colId xmlns:a16="http://schemas.microsoft.com/office/drawing/2014/main" val="1383071809"/>
                    </a:ext>
                  </a:extLst>
                </a:gridCol>
                <a:gridCol w="1555811">
                  <a:extLst>
                    <a:ext uri="{9D8B030D-6E8A-4147-A177-3AD203B41FA5}">
                      <a16:colId xmlns:a16="http://schemas.microsoft.com/office/drawing/2014/main" val="29382225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Мантел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Уэйр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Шекспир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Харпер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Грегори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14443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мутный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недовольный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грешный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трусливый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63252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тягостный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свинячий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падший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чертовый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620525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бессердечный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суетливый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ужасный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коварный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55631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тяжёлый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страшный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108245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никакой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двуликий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740541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плохой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черный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843829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дурной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09707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непочтительный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930521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еретический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76517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виноватый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442474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каменный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89612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намеренный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624301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поздний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48246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вкрадчивый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412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23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D3F1-6C2D-4D43-A9B5-94DA54F3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Сравнительный анализ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F609609-6928-41A9-B5A9-4DBE29C8F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165026"/>
              </p:ext>
            </p:extLst>
          </p:nvPr>
        </p:nvGraphicFramePr>
        <p:xfrm>
          <a:off x="2139519" y="2052637"/>
          <a:ext cx="8584705" cy="274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41">
                  <a:extLst>
                    <a:ext uri="{9D8B030D-6E8A-4147-A177-3AD203B41FA5}">
                      <a16:colId xmlns:a16="http://schemas.microsoft.com/office/drawing/2014/main" val="3291918088"/>
                    </a:ext>
                  </a:extLst>
                </a:gridCol>
                <a:gridCol w="1716941">
                  <a:extLst>
                    <a:ext uri="{9D8B030D-6E8A-4147-A177-3AD203B41FA5}">
                      <a16:colId xmlns:a16="http://schemas.microsoft.com/office/drawing/2014/main" val="3260247720"/>
                    </a:ext>
                  </a:extLst>
                </a:gridCol>
                <a:gridCol w="1716941">
                  <a:extLst>
                    <a:ext uri="{9D8B030D-6E8A-4147-A177-3AD203B41FA5}">
                      <a16:colId xmlns:a16="http://schemas.microsoft.com/office/drawing/2014/main" val="2889704906"/>
                    </a:ext>
                  </a:extLst>
                </a:gridCol>
                <a:gridCol w="1716941">
                  <a:extLst>
                    <a:ext uri="{9D8B030D-6E8A-4147-A177-3AD203B41FA5}">
                      <a16:colId xmlns:a16="http://schemas.microsoft.com/office/drawing/2014/main" val="1211667077"/>
                    </a:ext>
                  </a:extLst>
                </a:gridCol>
                <a:gridCol w="1716941">
                  <a:extLst>
                    <a:ext uri="{9D8B030D-6E8A-4147-A177-3AD203B41FA5}">
                      <a16:colId xmlns:a16="http://schemas.microsoft.com/office/drawing/2014/main" val="201717734"/>
                    </a:ext>
                  </a:extLst>
                </a:gridCol>
              </a:tblGrid>
              <a:tr h="664742">
                <a:tc>
                  <a:txBody>
                    <a:bodyPr/>
                    <a:lstStyle/>
                    <a:p>
                      <a:r>
                        <a:rPr lang="ru-RU" sz="1600" dirty="0"/>
                        <a:t>Автор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Абсолютная частота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Топ-20 самых частотных слов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Коллокации</a:t>
                      </a:r>
                    </a:p>
                    <a:p>
                      <a:r>
                        <a:rPr lang="ru-RU" sz="1600" dirty="0"/>
                        <a:t>(Стьюдент)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Отношение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316238"/>
                  </a:ext>
                </a:extLst>
              </a:tr>
              <a:tr h="385128">
                <a:tc>
                  <a:txBody>
                    <a:bodyPr/>
                    <a:lstStyle/>
                    <a:p>
                      <a:r>
                        <a:rPr lang="ru-RU" sz="1600" dirty="0" err="1"/>
                        <a:t>Мантел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входит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позитив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59758"/>
                  </a:ext>
                </a:extLst>
              </a:tr>
              <a:tr h="385128">
                <a:tc>
                  <a:txBody>
                    <a:bodyPr/>
                    <a:lstStyle/>
                    <a:p>
                      <a:r>
                        <a:rPr lang="ru-RU" sz="1600" dirty="0"/>
                        <a:t>Уэйр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не входит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нейтрал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52715"/>
                  </a:ext>
                </a:extLst>
              </a:tr>
              <a:tr h="385128">
                <a:tc>
                  <a:txBody>
                    <a:bodyPr/>
                    <a:lstStyle/>
                    <a:p>
                      <a:r>
                        <a:rPr lang="ru-RU" sz="1600" dirty="0"/>
                        <a:t>Шекспир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входит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нейтрал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28035"/>
                  </a:ext>
                </a:extLst>
              </a:tr>
              <a:tr h="385128">
                <a:tc>
                  <a:txBody>
                    <a:bodyPr/>
                    <a:lstStyle/>
                    <a:p>
                      <a:r>
                        <a:rPr lang="ru-RU" sz="1600" dirty="0" err="1"/>
                        <a:t>Харпер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не входит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A3201D"/>
                          </a:solidFill>
                        </a:rPr>
                        <a:t>негатив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05730"/>
                  </a:ext>
                </a:extLst>
              </a:tr>
              <a:tr h="385128">
                <a:tc>
                  <a:txBody>
                    <a:bodyPr/>
                    <a:lstStyle/>
                    <a:p>
                      <a:r>
                        <a:rPr lang="ru-RU" sz="1600" dirty="0"/>
                        <a:t>Грегори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не входит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нейтрал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81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61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051FD-B88A-4D97-B74F-170C91A4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3DF6B-5EE0-4687-B864-72432280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Исследовать различия в отношении к персонажу Томаса Кромвеля в трилогии Хилари </a:t>
            </a:r>
            <a:r>
              <a:rPr lang="ru-RU" sz="2800" dirty="0" err="1"/>
              <a:t>Мантел</a:t>
            </a:r>
            <a:r>
              <a:rPr lang="ru-RU" sz="2800" dirty="0"/>
              <a:t> и романах о периоде правления Генриха </a:t>
            </a:r>
            <a:r>
              <a:rPr lang="en-US" sz="2800" dirty="0"/>
              <a:t>VIII</a:t>
            </a:r>
            <a:r>
              <a:rPr lang="ru-RU" sz="2800" dirty="0"/>
              <a:t> других авторов</a:t>
            </a:r>
          </a:p>
        </p:txBody>
      </p:sp>
    </p:spTree>
    <p:extLst>
      <p:ext uri="{BB962C8B-B14F-4D97-AF65-F5344CB8AC3E}">
        <p14:creationId xmlns:p14="http://schemas.microsoft.com/office/powerpoint/2010/main" val="3382766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5">
            <a:extLst>
              <a:ext uri="{FF2B5EF4-FFF2-40B4-BE49-F238E27FC236}">
                <a16:creationId xmlns:a16="http://schemas.microsoft.com/office/drawing/2014/main" id="{E18F7A13-E229-4692-B282-6D21E242BA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22689"/>
          <a:stretch/>
        </p:blipFill>
        <p:spPr>
          <a:xfrm>
            <a:off x="6740591" y="0"/>
            <a:ext cx="4658338" cy="684010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B7C86-88E6-4BB2-A9BA-0F5E92E2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08C22-69FF-4EAD-B0C6-5DD190AB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51247"/>
            <a:ext cx="7796540" cy="43986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dirty="0"/>
          </a:p>
          <a:p>
            <a:r>
              <a:rPr lang="ru-RU" sz="1600" dirty="0"/>
              <a:t>Если Кромвель присутствует в романах, посвящённых времени правления Генриха </a:t>
            </a:r>
            <a:r>
              <a:rPr lang="en-US" sz="1600" dirty="0"/>
              <a:t>VIII</a:t>
            </a:r>
            <a:r>
              <a:rPr lang="ru-RU" sz="1600" dirty="0"/>
              <a:t>, его обычно не выводят на первый план. </a:t>
            </a:r>
          </a:p>
          <a:p>
            <a:r>
              <a:rPr lang="ru-RU" sz="1600"/>
              <a:t>Кромвель </a:t>
            </a:r>
            <a:r>
              <a:rPr lang="ru-RU" sz="1600" dirty="0"/>
              <a:t>в каждом романе представлен деятельным человеком, большинство глаголов, связанных с его именем – это активные действия.</a:t>
            </a:r>
          </a:p>
          <a:p>
            <a:r>
              <a:rPr lang="ru-RU" sz="1600" dirty="0"/>
              <a:t>Отношение к нему авторов, кроме Хилари </a:t>
            </a:r>
            <a:r>
              <a:rPr lang="ru-RU" sz="1600" dirty="0" err="1"/>
              <a:t>Мантел</a:t>
            </a:r>
            <a:r>
              <a:rPr lang="ru-RU" sz="1600" dirty="0"/>
              <a:t>, нейтральное или негативное.</a:t>
            </a:r>
          </a:p>
          <a:p>
            <a:r>
              <a:rPr lang="ru-RU" sz="1600" dirty="0"/>
              <a:t>Хилари </a:t>
            </a:r>
            <a:r>
              <a:rPr lang="ru-RU" sz="1600" dirty="0" err="1"/>
              <a:t>Мантел</a:t>
            </a:r>
            <a:r>
              <a:rPr lang="ru-RU" sz="1600" dirty="0"/>
              <a:t> показала этого исторического персонажа с другой стороны, в её романе чётко прослеживает позитивное к нему отношение, хотя она не пытается сделать его однобоко-позитивным персонажем (исходя из количества негативных прилагательных). </a:t>
            </a:r>
          </a:p>
        </p:txBody>
      </p:sp>
    </p:spTree>
    <p:extLst>
      <p:ext uri="{BB962C8B-B14F-4D97-AF65-F5344CB8AC3E}">
        <p14:creationId xmlns:p14="http://schemas.microsoft.com/office/powerpoint/2010/main" val="373609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0D79568-18F7-487F-8368-62B02CAF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41" y="1278384"/>
            <a:ext cx="3970986" cy="621437"/>
          </a:xfrm>
        </p:spPr>
        <p:txBody>
          <a:bodyPr>
            <a:normAutofit/>
          </a:bodyPr>
          <a:lstStyle/>
          <a:p>
            <a:r>
              <a:rPr lang="ru-RU" sz="3400" dirty="0"/>
              <a:t>Томас Кромвель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36DCA5-7E17-4D7D-8385-3A1599007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70322" y="2459115"/>
            <a:ext cx="3971874" cy="3120501"/>
          </a:xfrm>
        </p:spPr>
        <p:txBody>
          <a:bodyPr>
            <a:noAutofit/>
          </a:bodyPr>
          <a:lstStyle/>
          <a:p>
            <a:r>
              <a:rPr lang="ru-RU" sz="1600" dirty="0"/>
              <a:t>Томас Кромвель – государственный деятель, поднявшийся из низов при Генрихе </a:t>
            </a:r>
            <a:r>
              <a:rPr lang="en-US" sz="1600" dirty="0"/>
              <a:t>VIII</a:t>
            </a:r>
            <a:r>
              <a:rPr lang="ru-RU" sz="1600" dirty="0"/>
              <a:t> и ставший его первым советником, идеолог Английской Реформации. Был казнён по обвинению в измене.</a:t>
            </a:r>
          </a:p>
          <a:p>
            <a:r>
              <a:rPr lang="ru-RU" sz="1600" dirty="0"/>
              <a:t>Остался в истории как очень противоречивая личность. В художественных произведениях ему обычно не придают большого значения или выводят на роль злодея.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F69A25-3059-432A-826C-2C6D415007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529" r="235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534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63274-9188-4D39-B209-410E19D2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7D9265E-3747-406D-931D-D9636FAC9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830898"/>
              </p:ext>
            </p:extLst>
          </p:nvPr>
        </p:nvGraphicFramePr>
        <p:xfrm>
          <a:off x="1970843" y="1767864"/>
          <a:ext cx="8599296" cy="428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334">
                  <a:extLst>
                    <a:ext uri="{9D8B030D-6E8A-4147-A177-3AD203B41FA5}">
                      <a16:colId xmlns:a16="http://schemas.microsoft.com/office/drawing/2014/main" val="2319311463"/>
                    </a:ext>
                  </a:extLst>
                </a:gridCol>
                <a:gridCol w="2000061">
                  <a:extLst>
                    <a:ext uri="{9D8B030D-6E8A-4147-A177-3AD203B41FA5}">
                      <a16:colId xmlns:a16="http://schemas.microsoft.com/office/drawing/2014/main" val="529815257"/>
                    </a:ext>
                  </a:extLst>
                </a:gridCol>
                <a:gridCol w="2994901">
                  <a:extLst>
                    <a:ext uri="{9D8B030D-6E8A-4147-A177-3AD203B41FA5}">
                      <a16:colId xmlns:a16="http://schemas.microsoft.com/office/drawing/2014/main" val="2253727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dirty="0"/>
                        <a:t>Автор и произведение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Количество слов в тексте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Лексическое разнообразие (ТТР) текста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48442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ru-RU" sz="1600" dirty="0"/>
                        <a:t>Хилари </a:t>
                      </a:r>
                      <a:r>
                        <a:rPr lang="ru-RU" sz="1600" dirty="0" err="1"/>
                        <a:t>Мантел</a:t>
                      </a:r>
                      <a:endParaRPr lang="ru-RU" sz="1600" dirty="0"/>
                    </a:p>
                    <a:p>
                      <a:r>
                        <a:rPr lang="ru-RU" sz="1600" dirty="0"/>
                        <a:t>Трилогия «</a:t>
                      </a:r>
                      <a:r>
                        <a:rPr lang="ru-RU" sz="1600" dirty="0" err="1"/>
                        <a:t>Вулфхолл</a:t>
                      </a:r>
                      <a:r>
                        <a:rPr lang="ru-RU" sz="1600" dirty="0"/>
                        <a:t>», «Введите обвиняемых», «Зеркало и свет»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306 192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3549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ru-RU" sz="1600" dirty="0"/>
                        <a:t>Элисон Уэйр </a:t>
                      </a:r>
                      <a:br>
                        <a:rPr lang="ru-RU" sz="1600" dirty="0"/>
                      </a:br>
                      <a:r>
                        <a:rPr lang="ru-RU" sz="1600" dirty="0"/>
                        <a:t>«По милости короля»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106 594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8259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ru-RU" sz="1600" dirty="0"/>
                        <a:t>Уильям Шекспир</a:t>
                      </a:r>
                    </a:p>
                    <a:p>
                      <a:r>
                        <a:rPr lang="ru-RU" sz="1600" dirty="0"/>
                        <a:t>«Генрих </a:t>
                      </a:r>
                      <a:r>
                        <a:rPr lang="en-US" sz="1600" dirty="0"/>
                        <a:t>VIII</a:t>
                      </a:r>
                      <a:r>
                        <a:rPr lang="ru-RU" sz="1600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11 386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2593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ru-RU" sz="1600" dirty="0"/>
                        <a:t>Карен </a:t>
                      </a:r>
                      <a:r>
                        <a:rPr lang="ru-RU" sz="1600" dirty="0" err="1"/>
                        <a:t>Харпер</a:t>
                      </a:r>
                      <a:r>
                        <a:rPr lang="ru-RU" sz="1600" dirty="0"/>
                        <a:t> </a:t>
                      </a:r>
                      <a:br>
                        <a:rPr lang="ru-RU" sz="1600" dirty="0"/>
                      </a:br>
                      <a:r>
                        <a:rPr lang="ru-RU" sz="1600" dirty="0"/>
                        <a:t>«Последняя из рода Болейн»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94 561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3036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ru-RU" sz="1600" dirty="0"/>
                        <a:t>Филиппа Грегори </a:t>
                      </a:r>
                      <a:br>
                        <a:rPr lang="ru-RU" sz="1600" dirty="0"/>
                      </a:br>
                      <a:r>
                        <a:rPr lang="ru-RU" sz="1600" dirty="0"/>
                        <a:t>«Ещё одна из рода Болейн»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94 184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16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34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E8DA6-12C5-4217-821E-1BA8E313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Частотный анализ: </a:t>
            </a:r>
            <a:r>
              <a:rPr lang="ru-RU" dirty="0" err="1"/>
              <a:t>Мантел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EE27E3-9074-4F7B-9016-D01E7D233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631129" cy="39978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1600" dirty="0"/>
              <a:t>Слово Кромвель встречается 1086 раз, относительная частота 0.3546794168364948 </a:t>
            </a:r>
          </a:p>
          <a:p>
            <a:endParaRPr lang="ru-RU" sz="1600" dirty="0"/>
          </a:p>
          <a:p>
            <a:r>
              <a:rPr lang="ru-RU" sz="1600" dirty="0"/>
              <a:t>Измерение частоты с помощью библиотеки </a:t>
            </a:r>
            <a:r>
              <a:rPr lang="en-US" sz="1600" dirty="0"/>
              <a:t>NLTK</a:t>
            </a:r>
            <a:r>
              <a:rPr lang="ru-RU" sz="1600" dirty="0"/>
              <a:t>: слово «Кромвель» входит в топ-10 самых частотных слов трилогии.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7F86A0-0CE8-4F12-A0EC-D7D615F09E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555" y="1979720"/>
            <a:ext cx="4624952" cy="4073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40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2E58F-71FE-426B-99D7-803AF798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Частотный анализ:</a:t>
            </a:r>
            <a:r>
              <a:rPr lang="en-US" dirty="0"/>
              <a:t> </a:t>
            </a:r>
            <a:r>
              <a:rPr lang="ru-RU" dirty="0"/>
              <a:t>Уэйр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17242D-6D64-49BD-B35A-FC16604C0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626750" cy="3997828"/>
          </a:xfrm>
        </p:spPr>
        <p:txBody>
          <a:bodyPr>
            <a:normAutofit/>
          </a:bodyPr>
          <a:lstStyle/>
          <a:p>
            <a:r>
              <a:rPr lang="ru-RU" sz="1600" dirty="0"/>
              <a:t>Слово Кромвель встречается 182 раза, относительная частота</a:t>
            </a:r>
            <a:r>
              <a:rPr lang="en-US" sz="1600" dirty="0"/>
              <a:t> </a:t>
            </a:r>
            <a:r>
              <a:rPr lang="ru-RU" sz="1600" dirty="0"/>
              <a:t>0.17074131752256225</a:t>
            </a:r>
          </a:p>
          <a:p>
            <a:endParaRPr lang="ru-RU" sz="1600" dirty="0"/>
          </a:p>
          <a:p>
            <a:r>
              <a:rPr lang="ru-RU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Измерение частоты с помощью библиотеки </a:t>
            </a:r>
            <a:r>
              <a:rPr lang="en-US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ru-RU" sz="1600" dirty="0"/>
              <a:t>: слово «Кромвель» не входит в топ-20 самых частотных слов книги.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1CC8A23-ED3E-43F5-8940-2443D2DD2DC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555" y="1979720"/>
            <a:ext cx="4624952" cy="394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715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86A62-1FCB-4E4A-A99B-6D01DBC9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Частотный анализ: Шекспир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36C6E-31A0-483B-AC33-5A8687EC8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631129" cy="3997828"/>
          </a:xfrm>
        </p:spPr>
        <p:txBody>
          <a:bodyPr>
            <a:normAutofit/>
          </a:bodyPr>
          <a:lstStyle/>
          <a:p>
            <a:r>
              <a:rPr lang="ru-RU" sz="1600" dirty="0"/>
              <a:t>Слово Кромвель встречается </a:t>
            </a:r>
            <a:br>
              <a:rPr lang="ru-RU" sz="1600" dirty="0"/>
            </a:br>
            <a:r>
              <a:rPr lang="ru-RU" sz="1600" dirty="0"/>
              <a:t>44 раза, относительная частота</a:t>
            </a:r>
            <a:r>
              <a:rPr lang="en-US" sz="1600" dirty="0"/>
              <a:t> </a:t>
            </a:r>
            <a:r>
              <a:rPr lang="ru-RU" sz="1600" dirty="0"/>
              <a:t>0.38643948708940806</a:t>
            </a:r>
          </a:p>
          <a:p>
            <a:endParaRPr lang="ru-RU" sz="1600" dirty="0"/>
          </a:p>
          <a:p>
            <a:r>
              <a:rPr lang="ru-RU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Измерение частоты с помощью библиотеки </a:t>
            </a:r>
            <a:r>
              <a:rPr lang="en-US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ru-RU" sz="1600" dirty="0"/>
              <a:t>: слово «Кромвель» входит в топ-20 самых частотных слов книги.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68047C-1025-4E8F-BCF9-C0B5AB3E25D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64" y="1979720"/>
            <a:ext cx="4590561" cy="4172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6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86A62-1FCB-4E4A-A99B-6D01DBC9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Частотный анализ: </a:t>
            </a:r>
            <a:r>
              <a:rPr lang="ru-RU" dirty="0" err="1"/>
              <a:t>Харпер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36C6E-31A0-483B-AC33-5A8687EC8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631129" cy="3997828"/>
          </a:xfrm>
        </p:spPr>
        <p:txBody>
          <a:bodyPr>
            <a:normAutofit/>
          </a:bodyPr>
          <a:lstStyle/>
          <a:p>
            <a:r>
              <a:rPr lang="ru-RU" sz="1600" dirty="0"/>
              <a:t>Слово Кромвель встречается 106 раз, относительная частота 0.11209695328941106</a:t>
            </a:r>
          </a:p>
          <a:p>
            <a:endParaRPr lang="ru-RU" sz="1600" dirty="0"/>
          </a:p>
          <a:p>
            <a:r>
              <a:rPr lang="ru-RU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Измерение частоты с помощью библиотеки </a:t>
            </a:r>
            <a:r>
              <a:rPr lang="en-US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ru-RU" sz="1600" dirty="0"/>
              <a:t>: слово «Кромвель» не входит в топ-20 самых частотных слов книги.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A8A821-1E41-4786-95DC-C93DAA2648EA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555" y="1979720"/>
            <a:ext cx="4624952" cy="3774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76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57055-EC2D-48C1-8B5D-92DB2765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Частотный анализ: Грегори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90244-1CF8-4097-A845-233920ADE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631129" cy="3997828"/>
          </a:xfrm>
        </p:spPr>
        <p:txBody>
          <a:bodyPr>
            <a:normAutofit/>
          </a:bodyPr>
          <a:lstStyle/>
          <a:p>
            <a:r>
              <a:rPr lang="ru-RU" sz="1600" dirty="0"/>
              <a:t>Слово Кромвель встречается </a:t>
            </a:r>
            <a:br>
              <a:rPr lang="en-US" sz="1600" dirty="0"/>
            </a:br>
            <a:r>
              <a:rPr lang="ru-RU" sz="1600" dirty="0"/>
              <a:t>9 раз, относительная частота 0.009555763186953198</a:t>
            </a:r>
          </a:p>
          <a:p>
            <a:endParaRPr lang="ru-RU" sz="1600" dirty="0"/>
          </a:p>
          <a:p>
            <a:r>
              <a:rPr lang="ru-RU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Измерение частоты с помощью библиотеки </a:t>
            </a:r>
            <a:r>
              <a:rPr lang="en-US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NLTK</a:t>
            </a:r>
            <a:r>
              <a:rPr lang="ru-RU" sz="1600" dirty="0"/>
              <a:t>: слово «Кромвель» не входит в топ-20 самых частотных слов книги.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F11919-6609-468C-B414-42CE94CCD8F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555" y="1979720"/>
            <a:ext cx="4624952" cy="3672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387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{147A28B6-FD63-47F2-80B1-8EB7AB681A6C}tf16401375</Template>
  <TotalTime>768</TotalTime>
  <Words>1288</Words>
  <Application>Microsoft Office PowerPoint</Application>
  <PresentationFormat>Широкоэкранный</PresentationFormat>
  <Paragraphs>592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MS Shell Dlg 2</vt:lpstr>
      <vt:lpstr>Wingdings</vt:lpstr>
      <vt:lpstr>Wingdings 3</vt:lpstr>
      <vt:lpstr>Мэдисон</vt:lpstr>
      <vt:lpstr>Отношение к персонажу: сравнительный анализ</vt:lpstr>
      <vt:lpstr>Цель</vt:lpstr>
      <vt:lpstr>Томас Кромвель</vt:lpstr>
      <vt:lpstr>Статистика</vt:lpstr>
      <vt:lpstr>Частотный анализ: Мантел</vt:lpstr>
      <vt:lpstr>Частотный анализ: Уэйр </vt:lpstr>
      <vt:lpstr>Частотный анализ: Шекспир</vt:lpstr>
      <vt:lpstr>Частотный анализ: Харпер</vt:lpstr>
      <vt:lpstr>Частотный анализ: Грегори</vt:lpstr>
      <vt:lpstr>Коллокации с глаголами</vt:lpstr>
      <vt:lpstr>Мантел: биграммы</vt:lpstr>
      <vt:lpstr>Мантел: коллокации</vt:lpstr>
      <vt:lpstr>Уэйр: коллокации, биграммы</vt:lpstr>
      <vt:lpstr>Шекспир: коллокации, биграммы</vt:lpstr>
      <vt:lpstr>Харпер: коллокации, биграммы</vt:lpstr>
      <vt:lpstr>Грегори: коллокации, биграммы</vt:lpstr>
      <vt:lpstr>Позитивные прилагательные, связанные со словом «Кромвель»</vt:lpstr>
      <vt:lpstr>Негативные прилагательные, связанные со словом «Кромвель»</vt:lpstr>
      <vt:lpstr>Сравнительный анализ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Отношение к персонажу: сравнительный анализ</dc:title>
  <dc:creator>Сияющая Грёза</dc:creator>
  <cp:lastModifiedBy>Сияющая Грёза</cp:lastModifiedBy>
  <cp:revision>50</cp:revision>
  <dcterms:created xsi:type="dcterms:W3CDTF">2025-01-29T15:45:05Z</dcterms:created>
  <dcterms:modified xsi:type="dcterms:W3CDTF">2025-02-11T17:24:04Z</dcterms:modified>
</cp:coreProperties>
</file>