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17"/>
  </p:handoutMasterIdLst>
  <p:sldIdLst>
    <p:sldId id="4760" r:id="rId3"/>
    <p:sldId id="4761" r:id="rId5"/>
    <p:sldId id="4755" r:id="rId6"/>
    <p:sldId id="4715" r:id="rId7"/>
    <p:sldId id="4756" r:id="rId8"/>
    <p:sldId id="4716" r:id="rId9"/>
    <p:sldId id="4757" r:id="rId10"/>
    <p:sldId id="4685" r:id="rId11"/>
    <p:sldId id="4758" r:id="rId12"/>
    <p:sldId id="4656" r:id="rId13"/>
    <p:sldId id="4778" r:id="rId14"/>
    <p:sldId id="4777" r:id="rId15"/>
    <p:sldId id="4762" r:id="rId16"/>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00000"/>
    <a:srgbClr val="38AABA"/>
    <a:srgbClr val="1E6C7A"/>
    <a:srgbClr val="BF0000"/>
    <a:srgbClr val="166CA3"/>
    <a:srgbClr val="10517A"/>
    <a:srgbClr val="19B7F4"/>
    <a:srgbClr val="4BC1DD"/>
    <a:srgbClr val="EE91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2" autoAdjust="0"/>
    <p:restoredTop sz="95274" autoAdjust="0"/>
  </p:normalViewPr>
  <p:slideViewPr>
    <p:cSldViewPr>
      <p:cViewPr varScale="1">
        <p:scale>
          <a:sx n="55" d="100"/>
          <a:sy n="55" d="100"/>
        </p:scale>
        <p:origin x="-84" y="-1584"/>
      </p:cViewPr>
      <p:guideLst>
        <p:guide orient="horz" pos="302"/>
        <p:guide orient="horz" pos="4183"/>
        <p:guide pos="4050"/>
        <p:guide pos="546"/>
        <p:guide pos="7497"/>
        <p:guide pos="6904"/>
      </p:guideLst>
    </p:cSldViewPr>
  </p:slideViewPr>
  <p:outlineViewPr>
    <p:cViewPr>
      <p:scale>
        <a:sx n="100" d="100"/>
        <a:sy n="100" d="100"/>
      </p:scale>
      <p:origin x="0" y="-10374"/>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EC530858-BF76-453D-8D3B-E94317EF6EAB}"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AECE9-5176-4E57-B4C4-570EB4C2C33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Vertical Title and Tex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464594" y="508964"/>
            <a:ext cx="7929563" cy="497116"/>
          </a:xfrm>
          <a:prstGeom prst="rect">
            <a:avLst/>
          </a:prstGeom>
        </p:spPr>
        <p:txBody>
          <a:bodyPr wrap="none" lIns="0" tIns="0" rIns="0" bIns="0" anchor="ctr">
            <a:noAutofit/>
          </a:bodyPr>
          <a:lstStyle>
            <a:lvl1pPr algn="ctr">
              <a:defRPr sz="3375" b="1" baseline="0">
                <a:solidFill>
                  <a:schemeClr val="tx1">
                    <a:lumMod val="50000"/>
                    <a:lumOff val="50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3536156" y="1003924"/>
            <a:ext cx="5786438" cy="282284"/>
          </a:xfrm>
          <a:prstGeom prst="rect">
            <a:avLst/>
          </a:prstGeom>
        </p:spPr>
        <p:txBody>
          <a:bodyPr wrap="none" lIns="0" tIns="0" rIns="0" bIns="0" anchor="ctr">
            <a:noAutofit/>
          </a:bodyPr>
          <a:lstStyle>
            <a:lvl1pPr marL="0" indent="0" algn="ctr">
              <a:buNone/>
              <a:defRPr sz="1685" b="1" baseline="0">
                <a:solidFill>
                  <a:schemeClr val="bg1">
                    <a:lumMod val="75000"/>
                  </a:schemeClr>
                </a:solidFill>
              </a:defRPr>
            </a:lvl1pPr>
            <a:lvl2pPr marL="642620" indent="0">
              <a:buNone/>
              <a:defRPr sz="1685"/>
            </a:lvl2pPr>
            <a:lvl3pPr marL="1285875" indent="0">
              <a:buNone/>
              <a:defRPr sz="1405"/>
            </a:lvl3pPr>
            <a:lvl4pPr marL="1928495" indent="0">
              <a:buNone/>
              <a:defRPr sz="1265"/>
            </a:lvl4pPr>
            <a:lvl5pPr marL="2571750" indent="0">
              <a:buNone/>
              <a:defRPr sz="1265"/>
            </a:lvl5pPr>
            <a:lvl6pPr marL="3214370" indent="0">
              <a:buNone/>
              <a:defRPr sz="1265"/>
            </a:lvl6pPr>
            <a:lvl7pPr marL="3857625" indent="0">
              <a:buNone/>
              <a:defRPr sz="1265"/>
            </a:lvl7pPr>
            <a:lvl8pPr marL="4500245" indent="0">
              <a:buNone/>
              <a:defRPr sz="1265"/>
            </a:lvl8pPr>
            <a:lvl9pPr marL="5143500" indent="0">
              <a:buNone/>
              <a:defRPr sz="1265"/>
            </a:lvl9pPr>
          </a:lstStyle>
          <a:p>
            <a:pPr lvl="0"/>
            <a:r>
              <a:rPr lang="en-US" dirty="0" smtClean="0"/>
              <a:t>Subtext Goes Here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fld>
            <a:endParaRPr lang="zh-CN" altLang="en-US"/>
          </a:p>
        </p:txBody>
      </p:sp>
      <p:pic>
        <p:nvPicPr>
          <p:cNvPr id="7" name="Picture 5"/>
          <p:cNvPicPr>
            <a:picLocks noChangeAspect="1" noChangeArrowheads="1"/>
          </p:cNvPicPr>
          <p:nvPr userDrawn="1"/>
        </p:nvPicPr>
        <p:blipFill>
          <a:blip r:embed="rId5"/>
          <a:srcRect/>
          <a:stretch>
            <a:fillRect/>
          </a:stretch>
        </p:blipFill>
        <p:spPr bwMode="auto">
          <a:xfrm>
            <a:off x="353" y="0"/>
            <a:ext cx="12858044" cy="7232650"/>
          </a:xfrm>
          <a:prstGeom prst="rect">
            <a:avLst/>
          </a:prstGeom>
          <a:solidFill>
            <a:srgbClr val="57438B"/>
          </a:solidFill>
          <a:ln>
            <a:noFill/>
          </a:ln>
        </p:spPr>
      </p:pic>
      <p:sp>
        <p:nvSpPr>
          <p:cNvPr id="8" name="矩形 7"/>
          <p:cNvSpPr/>
          <p:nvPr userDrawn="1"/>
        </p:nvSpPr>
        <p:spPr>
          <a:xfrm>
            <a:off x="353" y="0"/>
            <a:ext cx="12858044" cy="723265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80" tIns="64290" rIns="128580" bIns="64290" numCol="1" spcCol="0" rtlCol="0" fromWordArt="0" anchor="ctr" anchorCtr="0" forceAA="0" compatLnSpc="1">
            <a:noAutofit/>
          </a:bodyP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3" Type="http://schemas.openxmlformats.org/officeDocument/2006/relationships/notesSlide" Target="../notesSlides/notesSlide2.xml"/><Relationship Id="rId12" Type="http://schemas.openxmlformats.org/officeDocument/2006/relationships/slideLayout" Target="../slideLayouts/slideLayout4.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rot="10800000">
            <a:off x="4260010" y="1885950"/>
            <a:ext cx="4338730" cy="3740286"/>
          </a:xfrm>
          <a:custGeom>
            <a:avLst/>
            <a:gdLst>
              <a:gd name="connsiteX0" fmla="*/ 1829423 w 2844280"/>
              <a:gd name="connsiteY0" fmla="*/ 702212 h 2451966"/>
              <a:gd name="connsiteX1" fmla="*/ 1791980 w 2844280"/>
              <a:gd name="connsiteY1" fmla="*/ 702212 h 2451966"/>
              <a:gd name="connsiteX2" fmla="*/ 1422140 w 2844280"/>
              <a:gd name="connsiteY2" fmla="*/ 58948 h 2451966"/>
              <a:gd name="connsiteX3" fmla="*/ 1052301 w 2844280"/>
              <a:gd name="connsiteY3" fmla="*/ 702212 h 2451966"/>
              <a:gd name="connsiteX4" fmla="*/ 1014857 w 2844280"/>
              <a:gd name="connsiteY4" fmla="*/ 702212 h 2451966"/>
              <a:gd name="connsiteX5" fmla="*/ 1422140 w 2844280"/>
              <a:gd name="connsiteY5" fmla="*/ 0 h 2451966"/>
              <a:gd name="connsiteX6" fmla="*/ 2844280 w 2844280"/>
              <a:gd name="connsiteY6" fmla="*/ 2451966 h 2451966"/>
              <a:gd name="connsiteX7" fmla="*/ 0 w 2844280"/>
              <a:gd name="connsiteY7" fmla="*/ 2451966 h 2451966"/>
              <a:gd name="connsiteX8" fmla="*/ 206847 w 2844280"/>
              <a:gd name="connsiteY8" fmla="*/ 2095333 h 2451966"/>
              <a:gd name="connsiteX9" fmla="*/ 251337 w 2844280"/>
              <a:gd name="connsiteY9" fmla="*/ 2095333 h 2451966"/>
              <a:gd name="connsiteX10" fmla="*/ 68380 w 2844280"/>
              <a:gd name="connsiteY10" fmla="*/ 2413550 h 2451966"/>
              <a:gd name="connsiteX11" fmla="*/ 2775900 w 2844280"/>
              <a:gd name="connsiteY11" fmla="*/ 2413550 h 2451966"/>
              <a:gd name="connsiteX12" fmla="*/ 2592944 w 2844280"/>
              <a:gd name="connsiteY12" fmla="*/ 2095333 h 2451966"/>
              <a:gd name="connsiteX13" fmla="*/ 2637433 w 2844280"/>
              <a:gd name="connsiteY13" fmla="*/ 2095333 h 245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4280" h="2451966">
                <a:moveTo>
                  <a:pt x="1829423" y="702212"/>
                </a:moveTo>
                <a:lnTo>
                  <a:pt x="1791980" y="702212"/>
                </a:lnTo>
                <a:lnTo>
                  <a:pt x="1422140" y="58948"/>
                </a:lnTo>
                <a:lnTo>
                  <a:pt x="1052301" y="702212"/>
                </a:lnTo>
                <a:lnTo>
                  <a:pt x="1014857" y="702212"/>
                </a:lnTo>
                <a:lnTo>
                  <a:pt x="1422140" y="0"/>
                </a:lnTo>
                <a:close/>
                <a:moveTo>
                  <a:pt x="2844280" y="2451966"/>
                </a:moveTo>
                <a:lnTo>
                  <a:pt x="0" y="2451966"/>
                </a:lnTo>
                <a:lnTo>
                  <a:pt x="206847" y="2095333"/>
                </a:lnTo>
                <a:lnTo>
                  <a:pt x="251337" y="2095333"/>
                </a:lnTo>
                <a:lnTo>
                  <a:pt x="68380" y="2413550"/>
                </a:lnTo>
                <a:lnTo>
                  <a:pt x="2775900" y="2413550"/>
                </a:lnTo>
                <a:lnTo>
                  <a:pt x="2592944" y="2095333"/>
                </a:lnTo>
                <a:lnTo>
                  <a:pt x="2637433" y="2095333"/>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80" tIns="64290" rIns="128580" bIns="64290" numCol="1" spcCol="0" rtlCol="0" fromWordArt="0" anchor="ctr" anchorCtr="0" forceAA="0" compatLnSpc="1">
            <a:noAutofit/>
          </a:bodyPr>
          <a:lstStyle/>
          <a:p>
            <a:pPr algn="ctr"/>
            <a:endParaRPr lang="zh-CN" altLang="en-US"/>
          </a:p>
        </p:txBody>
      </p:sp>
      <p:sp>
        <p:nvSpPr>
          <p:cNvPr id="4" name="矩形 259"/>
          <p:cNvSpPr>
            <a:spLocks noChangeArrowheads="1"/>
          </p:cNvSpPr>
          <p:nvPr/>
        </p:nvSpPr>
        <p:spPr bwMode="auto">
          <a:xfrm>
            <a:off x="2867025" y="5626243"/>
            <a:ext cx="6724650" cy="1255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400" dirty="0">
                <a:solidFill>
                  <a:schemeClr val="bg1"/>
                </a:solidFill>
                <a:latin typeface="Arial" panose="020B0604020202020204" pitchFamily="34" charset="0"/>
                <a:cs typeface="Arial" panose="020B0604020202020204" pitchFamily="34" charset="0"/>
              </a:rPr>
              <a:t>姓名：邰佳瑞    </a:t>
            </a:r>
            <a:endParaRPr lang="zh-CN" altLang="en-US" sz="2400" dirty="0">
              <a:solidFill>
                <a:schemeClr val="bg1"/>
              </a:solidFill>
              <a:latin typeface="Arial" panose="020B0604020202020204" pitchFamily="34" charset="0"/>
              <a:cs typeface="Arial" panose="020B0604020202020204" pitchFamily="34" charset="0"/>
            </a:endParaRPr>
          </a:p>
          <a:p>
            <a:pPr algn="ctr">
              <a:buNone/>
            </a:pPr>
            <a:r>
              <a:rPr lang="zh-CN" altLang="en-US" sz="2400" dirty="0">
                <a:solidFill>
                  <a:schemeClr val="bg1"/>
                </a:solidFill>
                <a:latin typeface="Arial" panose="020B0604020202020204" pitchFamily="34" charset="0"/>
                <a:cs typeface="Arial" panose="020B0604020202020204" pitchFamily="34" charset="0"/>
              </a:rPr>
              <a:t>指导教师：高宾</a:t>
            </a:r>
            <a:endParaRPr lang="zh-CN" altLang="en-US" sz="2400" dirty="0">
              <a:solidFill>
                <a:schemeClr val="bg1"/>
              </a:solidFill>
              <a:latin typeface="Arial" panose="020B0604020202020204" pitchFamily="34" charset="0"/>
              <a:cs typeface="Arial" panose="020B0604020202020204" pitchFamily="34" charset="0"/>
            </a:endParaRPr>
          </a:p>
          <a:p>
            <a:pPr algn="ctr">
              <a:buNone/>
            </a:pPr>
            <a:endParaRPr lang="zh-CN" altLang="en-US" sz="2400" dirty="0">
              <a:solidFill>
                <a:schemeClr val="bg1"/>
              </a:solidFill>
              <a:latin typeface="Arial" panose="020B0604020202020204" pitchFamily="34" charset="0"/>
              <a:cs typeface="Arial" panose="020B0604020202020204" pitchFamily="34" charset="0"/>
            </a:endParaRPr>
          </a:p>
        </p:txBody>
      </p:sp>
      <p:sp>
        <p:nvSpPr>
          <p:cNvPr id="5" name="矩形 259"/>
          <p:cNvSpPr>
            <a:spLocks noChangeArrowheads="1"/>
          </p:cNvSpPr>
          <p:nvPr/>
        </p:nvSpPr>
        <p:spPr bwMode="auto">
          <a:xfrm>
            <a:off x="2247265" y="2591274"/>
            <a:ext cx="8172450" cy="1661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sz="5400" b="1" dirty="0">
                <a:solidFill>
                  <a:schemeClr val="accent2"/>
                </a:solidFill>
                <a:latin typeface="Arial" panose="020B0604020202020204" pitchFamily="34" charset="0"/>
                <a:cs typeface="Arial" panose="020B0604020202020204" pitchFamily="34" charset="0"/>
              </a:rPr>
              <a:t>基于SSM框架的驾校在线考试系统的设计与实现</a:t>
            </a:r>
            <a:endParaRPr sz="5400" b="1" dirty="0">
              <a:solidFill>
                <a:schemeClr val="accent2"/>
              </a:solidFill>
              <a:latin typeface="Arial" panose="020B0604020202020204" pitchFamily="34" charset="0"/>
              <a:cs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fractur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grpId="0" nodeType="clickEffect">
                                  <p:stCondLst>
                                    <p:cond delay="0"/>
                                  </p:stCondLst>
                                  <p:iterate type="lt">
                                    <p:tmPct val="10000"/>
                                  </p:iterate>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 calcmode="lin" valueType="num">
                                      <p:cBhvr>
                                        <p:cTn id="16"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
                                        </p:tgtEl>
                                      </p:cBhvr>
                                    </p:animEffect>
                                  </p:childTnLst>
                                </p:cTn>
                              </p:par>
                            </p:childTnLst>
                          </p:cTn>
                        </p:par>
                        <p:par>
                          <p:cTn id="19" fill="hold">
                            <p:stCondLst>
                              <p:cond delay="1549"/>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41" presetClass="entr" presetSubtype="0" fill="hold" grpId="0" nodeType="clickEffect">
                                  <p:stCondLst>
                                    <p:cond delay="0"/>
                                  </p:stCondLst>
                                  <p:iterate type="lt">
                                    <p:tmPct val="10000"/>
                                  </p:iterate>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
                                        </p:tgtEl>
                                        <p:attrNameLst>
                                          <p:attrName>ppt_y</p:attrName>
                                        </p:attrNameLst>
                                      </p:cBhvr>
                                      <p:tavLst>
                                        <p:tav tm="0">
                                          <p:val>
                                            <p:strVal val="#ppt_y"/>
                                          </p:val>
                                        </p:tav>
                                        <p:tav tm="100000">
                                          <p:val>
                                            <p:strVal val="#ppt_y"/>
                                          </p:val>
                                        </p:tav>
                                      </p:tavLst>
                                    </p:anim>
                                    <p:anim calcmode="lin" valueType="num">
                                      <p:cBhvr>
                                        <p:cTn id="2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
                                        </p:tgtEl>
                                      </p:cBhvr>
                                    </p:animEffect>
                                  </p:childTnLst>
                                </p:cTn>
                              </p:par>
                            </p:childTnLst>
                          </p:cTn>
                        </p:par>
                        <p:par>
                          <p:cTn id="32" fill="hold">
                            <p:stCondLst>
                              <p:cond delay="1299"/>
                            </p:stCondLst>
                            <p:childTnLst>
                              <p:par>
                                <p:cTn id="33" presetID="26" presetClass="emph" presetSubtype="0" fill="hold" grpId="1" nodeType="afterEffect">
                                  <p:stCondLst>
                                    <p:cond delay="0"/>
                                  </p:stCondLst>
                                  <p:iterate type="lt">
                                    <p:tmPct val="0"/>
                                  </p:iterate>
                                  <p:childTnLst>
                                    <p:animEffect transition="out" filter="fade">
                                      <p:cBhvr>
                                        <p:cTn id="34" dur="500" tmFilter="0, 0; .2, .5; .8, .5; 1, 0"/>
                                        <p:tgtEl>
                                          <p:spTgt spid="4"/>
                                        </p:tgtEl>
                                      </p:cBhvr>
                                    </p:animEffect>
                                    <p:animScale>
                                      <p:cBhvr>
                                        <p:cTn id="35"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bldLvl="0" animBg="1"/>
      <p:bldP spid="4" grpId="1" bldLvl="0" animBg="1"/>
      <p:bldP spid="5" grpId="0" bldLvl="0" animBg="1"/>
      <p:bldP spid="5" grpId="1"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430105" y="2447748"/>
            <a:ext cx="3998543" cy="3850364"/>
            <a:chOff x="4200186" y="2320894"/>
            <a:chExt cx="3791627" cy="3651116"/>
          </a:xfrm>
        </p:grpSpPr>
        <p:sp>
          <p:nvSpPr>
            <p:cNvPr id="7" name="Rounded Rectangle 6"/>
            <p:cNvSpPr/>
            <p:nvPr/>
          </p:nvSpPr>
          <p:spPr>
            <a:xfrm flipH="1">
              <a:off x="4214254" y="4850056"/>
              <a:ext cx="3777559"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Rounded Rectangle 5"/>
            <p:cNvSpPr/>
            <p:nvPr/>
          </p:nvSpPr>
          <p:spPr>
            <a:xfrm rot="3492391" flipH="1">
              <a:off x="4991307" y="3689252"/>
              <a:ext cx="3651116" cy="914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Rounded Rectangle 3"/>
            <p:cNvSpPr/>
            <p:nvPr/>
          </p:nvSpPr>
          <p:spPr>
            <a:xfrm rot="18107609">
              <a:off x="3556490" y="3689252"/>
              <a:ext cx="3651116" cy="9144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Rounded Rectangle 9"/>
            <p:cNvSpPr/>
            <p:nvPr/>
          </p:nvSpPr>
          <p:spPr>
            <a:xfrm flipH="1">
              <a:off x="4200186" y="4850056"/>
              <a:ext cx="1948760"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Oval 13"/>
            <p:cNvSpPr/>
            <p:nvPr/>
          </p:nvSpPr>
          <p:spPr>
            <a:xfrm>
              <a:off x="5725181" y="2613073"/>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Oval 14"/>
            <p:cNvSpPr/>
            <p:nvPr/>
          </p:nvSpPr>
          <p:spPr>
            <a:xfrm>
              <a:off x="4297730" y="492940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Oval 15"/>
            <p:cNvSpPr/>
            <p:nvPr/>
          </p:nvSpPr>
          <p:spPr>
            <a:xfrm>
              <a:off x="7164059" y="493093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7"/>
            <p:cNvSpPr>
              <a:spLocks noEditPoints="1"/>
            </p:cNvSpPr>
            <p:nvPr/>
          </p:nvSpPr>
          <p:spPr bwMode="auto">
            <a:xfrm>
              <a:off x="5950368" y="2791506"/>
              <a:ext cx="305327" cy="398835"/>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accent1"/>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
            <p:cNvSpPr>
              <a:spLocks noEditPoints="1"/>
            </p:cNvSpPr>
            <p:nvPr/>
          </p:nvSpPr>
          <p:spPr bwMode="auto">
            <a:xfrm>
              <a:off x="4537230" y="5088755"/>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accent3"/>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9"/>
            <p:cNvSpPr>
              <a:spLocks noEditPoints="1"/>
            </p:cNvSpPr>
            <p:nvPr/>
          </p:nvSpPr>
          <p:spPr bwMode="auto">
            <a:xfrm>
              <a:off x="7348218" y="514799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2"/>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6" name="Rectangle 25"/>
          <p:cNvSpPr/>
          <p:nvPr/>
        </p:nvSpPr>
        <p:spPr>
          <a:xfrm>
            <a:off x="8428990" y="4758690"/>
            <a:ext cx="2453005" cy="1124585"/>
          </a:xfrm>
          <a:prstGeom prst="rect">
            <a:avLst/>
          </a:prstGeom>
        </p:spPr>
        <p:txBody>
          <a:bodyPr wrap="square">
            <a:spAutoFit/>
          </a:bodyPr>
          <a:lstStyle/>
          <a:p>
            <a:pPr algn="just">
              <a:lnSpc>
                <a:spcPct val="120000"/>
              </a:lnSpc>
            </a:pPr>
            <a:r>
              <a:rPr lang="zh-CN" altLang="en-US"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在前端中，学员考试时要实时显示答案还有最后要自动批阅来告诉学员是否通过考试，如果通过考试，做标记。</a:t>
            </a:r>
            <a:endParaRPr lang="zh-CN" altLang="en-US"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Rectangle 28"/>
          <p:cNvSpPr/>
          <p:nvPr/>
        </p:nvSpPr>
        <p:spPr>
          <a:xfrm flipH="1">
            <a:off x="3463290" y="2319655"/>
            <a:ext cx="2366010" cy="1124585"/>
          </a:xfrm>
          <a:prstGeom prst="rect">
            <a:avLst/>
          </a:prstGeom>
        </p:spPr>
        <p:txBody>
          <a:bodyPr wrap="square">
            <a:spAutoFit/>
          </a:bodyPr>
          <a:lstStyle/>
          <a:p>
            <a:pPr algn="r">
              <a:lnSpc>
                <a:spcPct val="120000"/>
              </a:lnSpc>
            </a:pPr>
            <a:r>
              <a:rPr lang="zh-CN"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在这个项目中前端考试部分，考试的时候必须是随机出卷，而且要保证试题尽可能的</a:t>
            </a:r>
            <a:endParaRPr lang="zh-CN"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不重复，这是一个难点。  </a:t>
            </a:r>
            <a:endParaRPr 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Rectangle 32"/>
          <p:cNvSpPr/>
          <p:nvPr/>
        </p:nvSpPr>
        <p:spPr>
          <a:xfrm flipH="1">
            <a:off x="2064385" y="4696460"/>
            <a:ext cx="2366010" cy="1383030"/>
          </a:xfrm>
          <a:prstGeom prst="rect">
            <a:avLst/>
          </a:prstGeom>
        </p:spPr>
        <p:txBody>
          <a:bodyPr wrap="square">
            <a:spAutoFit/>
          </a:bodyPr>
          <a:lstStyle/>
          <a:p>
            <a:pPr algn="r">
              <a:lnSpc>
                <a:spcPct val="120000"/>
              </a:lnSpc>
            </a:pPr>
            <a:r>
              <a:rPr lang="zh-CN" altLang="en-US"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在后端服务器中，管理员要能对题库有绝对的权利，可以增删改查，如何做到规范的插入或者加入题目，也是一个重要的问题。</a:t>
            </a:r>
            <a:endParaRPr lang="zh-CN" altLang="en-US"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8"/>
          <p:cNvSpPr txBox="1"/>
          <p:nvPr/>
        </p:nvSpPr>
        <p:spPr>
          <a:xfrm>
            <a:off x="4252868" y="233727"/>
            <a:ext cx="3949155" cy="492125"/>
          </a:xfrm>
          <a:prstGeom prst="rect">
            <a:avLst/>
          </a:prstGeom>
          <a:noFill/>
        </p:spPr>
        <p:txBody>
          <a:bodyPr wrap="square" lIns="0" tIns="0" rIns="0" bIns="0" rtlCol="0" anchor="ctr">
            <a:spAutoFit/>
          </a:bodyPr>
          <a:lstStyle/>
          <a:p>
            <a:pPr algn="ctr"/>
            <a:r>
              <a:rPr lang="zh-CN" sz="3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重点难点</a:t>
            </a:r>
            <a:endParaRPr 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66470" y="2663825"/>
            <a:ext cx="11069955" cy="3415030"/>
          </a:xfrm>
          <a:prstGeom prst="rect">
            <a:avLst/>
          </a:prstGeom>
          <a:noFill/>
        </p:spPr>
        <p:txBody>
          <a:bodyPr wrap="square" rtlCol="0">
            <a:spAutoFit/>
          </a:bodyPr>
          <a:p>
            <a:r>
              <a:rPr lang="zh-CN" altLang="en-US" sz="3600">
                <a:solidFill>
                  <a:schemeClr val="bg1"/>
                </a:solidFill>
              </a:rPr>
              <a:t>1.系统架构采用spring+springMVC+Mybatis的架构</a:t>
            </a:r>
            <a:endParaRPr lang="zh-CN" altLang="en-US" sz="3600">
              <a:solidFill>
                <a:schemeClr val="bg1"/>
              </a:solidFill>
            </a:endParaRPr>
          </a:p>
          <a:p>
            <a:r>
              <a:rPr lang="zh-CN" altLang="en-US" sz="3600">
                <a:solidFill>
                  <a:schemeClr val="bg1"/>
                </a:solidFill>
              </a:rPr>
              <a:t>2.数据库使用轻量级的MySQL数据库</a:t>
            </a:r>
            <a:endParaRPr lang="zh-CN" altLang="en-US" sz="3600">
              <a:solidFill>
                <a:schemeClr val="bg1"/>
              </a:solidFill>
            </a:endParaRPr>
          </a:p>
          <a:p>
            <a:r>
              <a:rPr lang="zh-CN" altLang="en-US" sz="3600">
                <a:solidFill>
                  <a:schemeClr val="bg1"/>
                </a:solidFill>
              </a:rPr>
              <a:t>3.服务器使用应用广泛的Tomcat</a:t>
            </a:r>
            <a:endParaRPr lang="zh-CN" altLang="en-US" sz="3600">
              <a:solidFill>
                <a:schemeClr val="bg1"/>
              </a:solidFill>
            </a:endParaRPr>
          </a:p>
          <a:p>
            <a:r>
              <a:rPr lang="zh-CN" altLang="en-US" sz="3600">
                <a:solidFill>
                  <a:schemeClr val="bg1"/>
                </a:solidFill>
              </a:rPr>
              <a:t>4.前端页面采用自己找的一些前端插件，以灵活应对业务需求</a:t>
            </a:r>
            <a:endParaRPr lang="zh-CN" altLang="en-US" sz="3600">
              <a:solidFill>
                <a:schemeClr val="bg1"/>
              </a:solidFill>
            </a:endParaRPr>
          </a:p>
          <a:p>
            <a:r>
              <a:rPr lang="zh-CN" altLang="en-US" sz="3600">
                <a:solidFill>
                  <a:schemeClr val="bg1"/>
                </a:solidFill>
              </a:rPr>
              <a:t>5.后端使用JDBC连接数据库</a:t>
            </a:r>
            <a:endParaRPr lang="zh-CN" altLang="en-US" sz="3600">
              <a:solidFill>
                <a:schemeClr val="bg1"/>
              </a:solidFill>
            </a:endParaRPr>
          </a:p>
        </p:txBody>
      </p:sp>
      <p:sp>
        <p:nvSpPr>
          <p:cNvPr id="4" name="矩形 3"/>
          <p:cNvSpPr/>
          <p:nvPr/>
        </p:nvSpPr>
        <p:spPr>
          <a:xfrm>
            <a:off x="-744855" y="53975"/>
            <a:ext cx="6439535" cy="1198880"/>
          </a:xfrm>
          <a:prstGeom prst="rect">
            <a:avLst/>
          </a:prstGeom>
          <a:noFill/>
          <a:ln>
            <a:noFill/>
          </a:ln>
        </p:spPr>
        <p:txBody>
          <a:bodyPr wrap="square" rtlCol="0" anchor="t">
            <a:spAutoFit/>
          </a:bodyPr>
          <a:p>
            <a:pPr algn="ctr"/>
            <a:r>
              <a:rPr lang="zh-CN" altLang="en-US" sz="7200" b="1">
                <a:blipFill>
                  <a:blip r:embed="rId1"/>
                  <a:stretch>
                    <a:fillRect/>
                  </a:stretch>
                </a:blipFill>
                <a:effectLst>
                  <a:outerShdw blurRad="38100" dist="19050" dir="2700000" algn="tl" rotWithShape="0">
                    <a:schemeClr val="dk1">
                      <a:alpha val="40000"/>
                    </a:schemeClr>
                  </a:outerShdw>
                </a:effectLst>
              </a:rPr>
              <a:t>技术应用</a:t>
            </a:r>
            <a:endParaRPr lang="zh-CN" altLang="en-US" sz="7200" b="1">
              <a:blipFill>
                <a:blip r:embed="rId1"/>
                <a:stretch>
                  <a:fillRect/>
                </a:stretch>
              </a:blipFill>
              <a:effectLst>
                <a:outerShdw blurRad="38100" dist="19050" dir="2700000" algn="tl" rotWithShape="0">
                  <a:schemeClr val="dk1">
                    <a:alpha val="40000"/>
                  </a:scheme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481705" y="1188085"/>
            <a:ext cx="5080000" cy="1198880"/>
          </a:xfrm>
          <a:prstGeom prst="rect">
            <a:avLst/>
          </a:prstGeom>
          <a:noFill/>
          <a:ln w="9525">
            <a:noFill/>
          </a:ln>
        </p:spPr>
        <p:txBody>
          <a:bodyPr>
            <a:spAutoFit/>
          </a:bodyPr>
          <a:p>
            <a:pPr marL="0" indent="0" algn="ctr"/>
            <a:r>
              <a:rPr lang="zh-CN" altLang="en-US" sz="3600" b="1">
                <a:ln/>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工  作  计  划</a:t>
            </a:r>
            <a:r>
              <a:rPr lang="zh-CN" altLang="en-US" sz="3600" b="1">
                <a:latin typeface="宋体" panose="02010600030101010101" pitchFamily="2" charset="-122"/>
                <a:ea typeface="宋体" panose="02010600030101010101" pitchFamily="2" charset="-122"/>
                <a:cs typeface="宋体" panose="02010600030101010101" pitchFamily="2" charset="-122"/>
              </a:rPr>
              <a:t> </a:t>
            </a:r>
            <a:endParaRPr lang="zh-CN" altLang="en-US" sz="3600" b="1">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p:nvPr/>
        </p:nvGraphicFramePr>
        <p:xfrm>
          <a:off x="3481705" y="1833245"/>
          <a:ext cx="5410200" cy="0"/>
        </p:xfrm>
        <a:graphic>
          <a:graphicData uri="http://schemas.openxmlformats.org/drawingml/2006/table">
            <a:tbl>
              <a:tblPr firstRow="1" bandRow="1">
                <a:tableStyleId>{5940675A-B579-460E-94D1-54222C63F5DA}</a:tableStyleId>
              </a:tblPr>
              <a:tblGrid>
                <a:gridCol w="1066800"/>
                <a:gridCol w="3116263"/>
                <a:gridCol w="1227137"/>
              </a:tblGrid>
              <a:tr h="0">
                <a:tc>
                  <a:txBody>
                    <a:bodyPr/>
                    <a:p>
                      <a:pPr indent="0" algn="ctr">
                        <a:buNone/>
                      </a:pPr>
                      <a:r>
                        <a:rPr lang="zh-CN" altLang="en-US" sz="2400" b="0">
                          <a:solidFill>
                            <a:srgbClr val="FFFFFF"/>
                          </a:solidFill>
                          <a:latin typeface="宋体" panose="02010600030101010101" pitchFamily="2" charset="-122"/>
                          <a:ea typeface="宋体" panose="02010600030101010101" pitchFamily="2" charset="-122"/>
                          <a:cs typeface="宋体" panose="02010600030101010101" pitchFamily="2" charset="-122"/>
                        </a:rPr>
                        <a:t>起止时间</a:t>
                      </a:r>
                      <a:endParaRPr lang="zh-CN" altLang="en-US" sz="24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FFFFFF"/>
                          </a:solidFill>
                          <a:latin typeface="宋体" panose="02010600030101010101" pitchFamily="2" charset="-122"/>
                          <a:ea typeface="宋体" panose="02010600030101010101" pitchFamily="2" charset="-122"/>
                          <a:cs typeface="宋体" panose="02010600030101010101" pitchFamily="2" charset="-122"/>
                        </a:rPr>
                        <a:t>具体任务</a:t>
                      </a:r>
                      <a:endParaRPr lang="zh-CN" altLang="en-US" sz="24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FFFFFF"/>
                          </a:solidFill>
                          <a:latin typeface="宋体" panose="02010600030101010101" pitchFamily="2" charset="-122"/>
                          <a:ea typeface="宋体" panose="02010600030101010101" pitchFamily="2" charset="-122"/>
                          <a:cs typeface="宋体" panose="02010600030101010101" pitchFamily="2" charset="-122"/>
                        </a:rPr>
                        <a:t>所需条件</a:t>
                      </a:r>
                      <a:endParaRPr lang="zh-CN" altLang="en-US" sz="24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2000" b="0">
                          <a:solidFill>
                            <a:srgbClr val="FFFFFF"/>
                          </a:solidFill>
                          <a:latin typeface="宋体" panose="02010600030101010101" pitchFamily="2" charset="-122"/>
                          <a:ea typeface="宋体" panose="02010600030101010101" pitchFamily="2" charset="-122"/>
                          <a:cs typeface="宋体" panose="02010600030101010101" pitchFamily="2" charset="-122"/>
                        </a:rPr>
                        <a:t>9.29-9.30</a:t>
                      </a:r>
                      <a:r>
                        <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rPr>
                        <a:t>号</a:t>
                      </a:r>
                      <a:endPar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rPr>
                        <a:t>确定研究方向及题目</a:t>
                      </a:r>
                      <a:endPar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solidFill>
                            <a:srgbClr val="FFFFFF"/>
                          </a:solidFill>
                          <a:latin typeface="Times New Roman" panose="02020603050405020304" pitchFamily="18" charset="0"/>
                          <a:cs typeface="Times New Roman" panose="02020603050405020304" pitchFamily="18" charset="0"/>
                        </a:rPr>
                        <a:t> </a:t>
                      </a:r>
                      <a:endParaRPr lang="en-US" altLang="zh-CN" sz="2000" b="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2000" b="0">
                          <a:solidFill>
                            <a:srgbClr val="FFFFFF"/>
                          </a:solidFill>
                          <a:latin typeface="宋体" panose="02010600030101010101" pitchFamily="2" charset="-122"/>
                          <a:ea typeface="宋体" panose="02010600030101010101" pitchFamily="2" charset="-122"/>
                          <a:cs typeface="宋体" panose="02010600030101010101" pitchFamily="2" charset="-122"/>
                        </a:rPr>
                        <a:t>10.1-10.16</a:t>
                      </a:r>
                      <a:r>
                        <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rPr>
                        <a:t>号</a:t>
                      </a:r>
                      <a:endPar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rPr>
                        <a:t>完成开题报告材料文档</a:t>
                      </a:r>
                      <a:endPar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solidFill>
                            <a:srgbClr val="FFFFFF"/>
                          </a:solidFill>
                          <a:latin typeface="Times New Roman" panose="02020603050405020304" pitchFamily="18" charset="0"/>
                          <a:cs typeface="Times New Roman" panose="02020603050405020304" pitchFamily="18" charset="0"/>
                        </a:rPr>
                        <a:t> </a:t>
                      </a:r>
                      <a:endParaRPr lang="en-US" altLang="zh-CN" sz="2000" b="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2000" b="0">
                          <a:solidFill>
                            <a:srgbClr val="FFFFFF"/>
                          </a:solidFill>
                          <a:latin typeface="宋体" panose="02010600030101010101" pitchFamily="2" charset="-122"/>
                          <a:ea typeface="宋体" panose="02010600030101010101" pitchFamily="2" charset="-122"/>
                          <a:cs typeface="宋体" panose="02010600030101010101" pitchFamily="2" charset="-122"/>
                        </a:rPr>
                        <a:t>10.18-19</a:t>
                      </a:r>
                      <a:r>
                        <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rPr>
                        <a:t>号 </a:t>
                      </a:r>
                      <a:endPar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rPr>
                        <a:t>指导老师反馈审查结果，完成修改，完成终稿，并做开题</a:t>
                      </a:r>
                      <a:r>
                        <a:rPr lang="en-US" altLang="zh-CN" sz="2000" b="0">
                          <a:solidFill>
                            <a:srgbClr val="FFFFFF"/>
                          </a:solidFill>
                          <a:latin typeface="宋体" panose="02010600030101010101" pitchFamily="2" charset="-122"/>
                          <a:ea typeface="宋体" panose="02010600030101010101" pitchFamily="2" charset="-122"/>
                          <a:cs typeface="宋体" panose="02010600030101010101" pitchFamily="2" charset="-122"/>
                        </a:rPr>
                        <a:t>PPT</a:t>
                      </a:r>
                      <a:endParaRPr lang="en-US" altLang="zh-CN" sz="2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solidFill>
                            <a:srgbClr val="FFFFFF"/>
                          </a:solidFill>
                          <a:latin typeface="Times New Roman" panose="02020603050405020304" pitchFamily="18" charset="0"/>
                          <a:cs typeface="Times New Roman" panose="02020603050405020304" pitchFamily="18" charset="0"/>
                        </a:rPr>
                        <a:t> </a:t>
                      </a:r>
                      <a:endParaRPr lang="en-US" altLang="zh-CN" sz="2000" b="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2000" b="0">
                          <a:solidFill>
                            <a:srgbClr val="FFFFFF"/>
                          </a:solidFill>
                          <a:latin typeface="宋体" panose="02010600030101010101" pitchFamily="2" charset="-122"/>
                          <a:ea typeface="宋体" panose="02010600030101010101" pitchFamily="2" charset="-122"/>
                          <a:cs typeface="宋体" panose="02010600030101010101" pitchFamily="2" charset="-122"/>
                        </a:rPr>
                        <a:t>10.22-10.26</a:t>
                      </a:r>
                      <a:r>
                        <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rPr>
                        <a:t>号</a:t>
                      </a:r>
                      <a:endPar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rPr>
                        <a:t>老师来做开题答辩</a:t>
                      </a:r>
                      <a:endPar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solidFill>
                            <a:srgbClr val="FFFFFF"/>
                          </a:solidFill>
                          <a:latin typeface="Times New Roman" panose="02020603050405020304" pitchFamily="18" charset="0"/>
                          <a:cs typeface="Times New Roman" panose="02020603050405020304" pitchFamily="18" charset="0"/>
                        </a:rPr>
                        <a:t> </a:t>
                      </a:r>
                      <a:endParaRPr lang="en-US" altLang="zh-CN" sz="2000" b="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2000" b="0">
                          <a:solidFill>
                            <a:srgbClr val="FFFFFF"/>
                          </a:solidFill>
                          <a:latin typeface="宋体" panose="02010600030101010101" pitchFamily="2" charset="-122"/>
                          <a:ea typeface="宋体" panose="02010600030101010101" pitchFamily="2" charset="-122"/>
                          <a:cs typeface="宋体" panose="02010600030101010101" pitchFamily="2" charset="-122"/>
                        </a:rPr>
                        <a:t>12</a:t>
                      </a:r>
                      <a:r>
                        <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rPr>
                        <a:t>月底</a:t>
                      </a:r>
                      <a:endPar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rPr>
                        <a:t>完成论文和项目的初稿</a:t>
                      </a:r>
                      <a:endPar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solidFill>
                            <a:srgbClr val="FFFFFF"/>
                          </a:solidFill>
                          <a:latin typeface="Times New Roman" panose="02020603050405020304" pitchFamily="18" charset="0"/>
                          <a:cs typeface="Times New Roman" panose="02020603050405020304" pitchFamily="18" charset="0"/>
                        </a:rPr>
                        <a:t> </a:t>
                      </a:r>
                      <a:endParaRPr lang="en-US" altLang="zh-CN" sz="2000" b="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2000" b="0">
                          <a:solidFill>
                            <a:srgbClr val="FFFFFF"/>
                          </a:solidFill>
                          <a:latin typeface="宋体" panose="02010600030101010101" pitchFamily="2" charset="-122"/>
                          <a:ea typeface="宋体" panose="02010600030101010101" pitchFamily="2" charset="-122"/>
                          <a:cs typeface="宋体" panose="02010600030101010101" pitchFamily="2" charset="-122"/>
                        </a:rPr>
                        <a:t>3</a:t>
                      </a:r>
                      <a:r>
                        <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rPr>
                        <a:t>月份</a:t>
                      </a:r>
                      <a:endPar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rPr>
                        <a:t>完成项目和论文</a:t>
                      </a:r>
                      <a:endPar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solidFill>
                            <a:srgbClr val="FFFFFF"/>
                          </a:solidFill>
                          <a:latin typeface="Times New Roman" panose="02020603050405020304" pitchFamily="18" charset="0"/>
                          <a:cs typeface="Times New Roman" panose="02020603050405020304" pitchFamily="18" charset="0"/>
                        </a:rPr>
                        <a:t> </a:t>
                      </a:r>
                      <a:endParaRPr lang="en-US" altLang="zh-CN" sz="2000" b="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indent="0">
                        <a:buNone/>
                      </a:pPr>
                      <a:r>
                        <a:rPr lang="en-US" altLang="zh-CN" sz="2000" b="0">
                          <a:solidFill>
                            <a:srgbClr val="FFFFFF"/>
                          </a:solidFill>
                          <a:latin typeface="宋体" panose="02010600030101010101" pitchFamily="2" charset="-122"/>
                          <a:ea typeface="宋体" panose="02010600030101010101" pitchFamily="2" charset="-122"/>
                          <a:cs typeface="宋体" panose="02010600030101010101" pitchFamily="2" charset="-122"/>
                        </a:rPr>
                        <a:t>4</a:t>
                      </a:r>
                      <a:r>
                        <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rPr>
                        <a:t>月份</a:t>
                      </a:r>
                      <a:endPar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rPr>
                        <a:t>项目答辩</a:t>
                      </a:r>
                      <a:endParaRPr lang="zh-CN" altLang="en-US" sz="2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zh-CN" altLang="en-US" sz="2000" b="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rot="10800000">
            <a:off x="4260010" y="1885950"/>
            <a:ext cx="4338730" cy="3740286"/>
          </a:xfrm>
          <a:custGeom>
            <a:avLst/>
            <a:gdLst>
              <a:gd name="connsiteX0" fmla="*/ 1829423 w 2844280"/>
              <a:gd name="connsiteY0" fmla="*/ 702212 h 2451966"/>
              <a:gd name="connsiteX1" fmla="*/ 1791980 w 2844280"/>
              <a:gd name="connsiteY1" fmla="*/ 702212 h 2451966"/>
              <a:gd name="connsiteX2" fmla="*/ 1422140 w 2844280"/>
              <a:gd name="connsiteY2" fmla="*/ 58948 h 2451966"/>
              <a:gd name="connsiteX3" fmla="*/ 1052301 w 2844280"/>
              <a:gd name="connsiteY3" fmla="*/ 702212 h 2451966"/>
              <a:gd name="connsiteX4" fmla="*/ 1014857 w 2844280"/>
              <a:gd name="connsiteY4" fmla="*/ 702212 h 2451966"/>
              <a:gd name="connsiteX5" fmla="*/ 1422140 w 2844280"/>
              <a:gd name="connsiteY5" fmla="*/ 0 h 2451966"/>
              <a:gd name="connsiteX6" fmla="*/ 2844280 w 2844280"/>
              <a:gd name="connsiteY6" fmla="*/ 2451966 h 2451966"/>
              <a:gd name="connsiteX7" fmla="*/ 0 w 2844280"/>
              <a:gd name="connsiteY7" fmla="*/ 2451966 h 2451966"/>
              <a:gd name="connsiteX8" fmla="*/ 206847 w 2844280"/>
              <a:gd name="connsiteY8" fmla="*/ 2095333 h 2451966"/>
              <a:gd name="connsiteX9" fmla="*/ 251337 w 2844280"/>
              <a:gd name="connsiteY9" fmla="*/ 2095333 h 2451966"/>
              <a:gd name="connsiteX10" fmla="*/ 68380 w 2844280"/>
              <a:gd name="connsiteY10" fmla="*/ 2413550 h 2451966"/>
              <a:gd name="connsiteX11" fmla="*/ 2775900 w 2844280"/>
              <a:gd name="connsiteY11" fmla="*/ 2413550 h 2451966"/>
              <a:gd name="connsiteX12" fmla="*/ 2592944 w 2844280"/>
              <a:gd name="connsiteY12" fmla="*/ 2095333 h 2451966"/>
              <a:gd name="connsiteX13" fmla="*/ 2637433 w 2844280"/>
              <a:gd name="connsiteY13" fmla="*/ 2095333 h 245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4280" h="2451966">
                <a:moveTo>
                  <a:pt x="1829423" y="702212"/>
                </a:moveTo>
                <a:lnTo>
                  <a:pt x="1791980" y="702212"/>
                </a:lnTo>
                <a:lnTo>
                  <a:pt x="1422140" y="58948"/>
                </a:lnTo>
                <a:lnTo>
                  <a:pt x="1052301" y="702212"/>
                </a:lnTo>
                <a:lnTo>
                  <a:pt x="1014857" y="702212"/>
                </a:lnTo>
                <a:lnTo>
                  <a:pt x="1422140" y="0"/>
                </a:lnTo>
                <a:close/>
                <a:moveTo>
                  <a:pt x="2844280" y="2451966"/>
                </a:moveTo>
                <a:lnTo>
                  <a:pt x="0" y="2451966"/>
                </a:lnTo>
                <a:lnTo>
                  <a:pt x="206847" y="2095333"/>
                </a:lnTo>
                <a:lnTo>
                  <a:pt x="251337" y="2095333"/>
                </a:lnTo>
                <a:lnTo>
                  <a:pt x="68380" y="2413550"/>
                </a:lnTo>
                <a:lnTo>
                  <a:pt x="2775900" y="2413550"/>
                </a:lnTo>
                <a:lnTo>
                  <a:pt x="2592944" y="2095333"/>
                </a:lnTo>
                <a:lnTo>
                  <a:pt x="2637433" y="2095333"/>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80" tIns="64290" rIns="128580" bIns="64290" numCol="1" spcCol="0" rtlCol="0" fromWordArt="0" anchor="ctr" anchorCtr="0" forceAA="0" compatLnSpc="1">
            <a:noAutofit/>
          </a:bodyPr>
          <a:lstStyle/>
          <a:p>
            <a:pPr algn="ctr"/>
            <a:endParaRPr lang="zh-CN" altLang="en-US"/>
          </a:p>
        </p:txBody>
      </p:sp>
      <p:sp>
        <p:nvSpPr>
          <p:cNvPr id="5" name="矩形 259"/>
          <p:cNvSpPr>
            <a:spLocks noChangeArrowheads="1"/>
          </p:cNvSpPr>
          <p:nvPr/>
        </p:nvSpPr>
        <p:spPr bwMode="auto">
          <a:xfrm>
            <a:off x="3105150" y="2639534"/>
            <a:ext cx="6648450" cy="1354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800" b="1" dirty="0" smtClean="0">
                <a:solidFill>
                  <a:schemeClr val="accent2"/>
                </a:solidFill>
                <a:latin typeface="Arial" panose="020B0604020202020204" pitchFamily="34" charset="0"/>
                <a:cs typeface="Arial" panose="020B0604020202020204" pitchFamily="34" charset="0"/>
              </a:rPr>
              <a:t>THANK YOU</a:t>
            </a:r>
            <a:endParaRPr lang="en-US" altLang="zh-CN" sz="8800" b="1" dirty="0">
              <a:solidFill>
                <a:schemeClr val="accent2"/>
              </a:solidFill>
              <a:latin typeface="Arial" panose="020B0604020202020204" pitchFamily="34" charset="0"/>
              <a:cs typeface="Arial" panose="020B0604020202020204" pitchFamily="34" charset="0"/>
            </a:endParaRPr>
          </a:p>
        </p:txBody>
      </p:sp>
      <p:sp>
        <p:nvSpPr>
          <p:cNvPr id="6" name="矩形 259"/>
          <p:cNvSpPr>
            <a:spLocks noChangeArrowheads="1"/>
          </p:cNvSpPr>
          <p:nvPr/>
        </p:nvSpPr>
        <p:spPr bwMode="auto">
          <a:xfrm>
            <a:off x="4396290" y="4039581"/>
            <a:ext cx="4066170" cy="382492"/>
          </a:xfrm>
          <a:prstGeom prst="rect">
            <a:avLst/>
          </a:prstGeom>
          <a:noFill/>
          <a:ln>
            <a:noFill/>
          </a:ln>
          <a:effectLst/>
        </p:spPr>
        <p:txBody>
          <a:bodyPr wrap="square" lIns="0" tIns="36000" rIns="0" bIns="36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solidFill>
                <a:cs typeface="Arial" panose="020B0604020202020204" pitchFamily="34" charset="0"/>
              </a:rPr>
              <a:t>感谢聆听，批评指导</a:t>
            </a:r>
            <a:endParaRPr lang="zh-CN" altLang="en-US" sz="2000" dirty="0">
              <a:solidFill>
                <a:schemeClr val="bg1"/>
              </a:solidFill>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fractur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grpId="0" nodeType="clickEffect">
                                  <p:stCondLst>
                                    <p:cond delay="0"/>
                                  </p:stCondLst>
                                  <p:iterate type="lt">
                                    <p:tmPct val="10000"/>
                                  </p:iterate>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 calcmode="lin" valueType="num">
                                      <p:cBhvr>
                                        <p:cTn id="16"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
                                        </p:tgtEl>
                                      </p:cBhvr>
                                    </p:animEffect>
                                  </p:childTnLst>
                                </p:cTn>
                              </p:par>
                            </p:childTnLst>
                          </p:cTn>
                        </p:par>
                        <p:par>
                          <p:cTn id="19" fill="hold">
                            <p:stCondLst>
                              <p:cond delay="899"/>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par>
                          <p:cTn id="23" fill="hold">
                            <p:stCondLst>
                              <p:cond delay="1399"/>
                            </p:stCondLst>
                            <p:childTnLst>
                              <p:par>
                                <p:cTn id="24" presetID="53" presetClass="entr" presetSubtype="16"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5" grpId="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s_1"/>
          <p:cNvSpPr txBox="1"/>
          <p:nvPr>
            <p:custDataLst>
              <p:tags r:id="rId1"/>
            </p:custDataLst>
          </p:nvPr>
        </p:nvSpPr>
        <p:spPr>
          <a:xfrm>
            <a:off x="1448549" y="1812225"/>
            <a:ext cx="2430232" cy="1015663"/>
          </a:xfrm>
          <a:prstGeom prst="rect">
            <a:avLst/>
          </a:prstGeom>
          <a:noFill/>
        </p:spPr>
        <p:txBody>
          <a:bodyPr vert="horz" wrap="square" lIns="0" tIns="0" rIns="0" bIns="0" rtlCol="0" anchor="ctr" anchorCtr="0">
            <a:spAutoFit/>
          </a:bodyPr>
          <a:lstStyle/>
          <a:p>
            <a:pPr algn="ctr"/>
            <a:r>
              <a:rPr lang="zh-CN" altLang="en-US" sz="6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endParaRPr lang="zh-CN" altLang="en-US" sz="6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Others_2"/>
          <p:cNvSpPr txBox="1"/>
          <p:nvPr>
            <p:custDataLst>
              <p:tags r:id="rId2"/>
            </p:custDataLst>
          </p:nvPr>
        </p:nvSpPr>
        <p:spPr>
          <a:xfrm>
            <a:off x="1460823" y="2827886"/>
            <a:ext cx="2405684" cy="430887"/>
          </a:xfrm>
          <a:prstGeom prst="rect">
            <a:avLst/>
          </a:prstGeom>
          <a:noFill/>
        </p:spPr>
        <p:txBody>
          <a:bodyPr wrap="square" lIns="0" tIns="0" rIns="0" bIns="0">
            <a:spAutoFit/>
          </a:bodyPr>
          <a:lstStyle/>
          <a:p>
            <a:pPr algn="ctr">
              <a:defRPr/>
            </a:pP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Other_1"/>
          <p:cNvSpPr>
            <a:spLocks noChangeAspect="1"/>
          </p:cNvSpPr>
          <p:nvPr>
            <p:custDataLst>
              <p:tags r:id="rId3"/>
            </p:custDataLst>
          </p:nvPr>
        </p:nvSpPr>
        <p:spPr>
          <a:xfrm>
            <a:off x="6462228" y="1982616"/>
            <a:ext cx="718504" cy="720000"/>
          </a:xfrm>
          <a:prstGeom prst="ellipse">
            <a:avLst/>
          </a:prstGeom>
          <a:noFill/>
          <a:ln w="57150" cap="flat" cmpd="sng" algn="ctr">
            <a:solidFill>
              <a:schemeClr val="bg1"/>
            </a:solidFill>
            <a:prstDash val="solid"/>
          </a:ln>
          <a:effectLst/>
        </p:spPr>
        <p:txBody>
          <a:bodyPr lIns="0" tIns="0" rIns="0" bIns="0" anchor="ctr"/>
          <a:lstStyle/>
          <a:p>
            <a:pPr algn="ctr">
              <a:defRPr/>
            </a:pPr>
            <a:r>
              <a:rPr lang="en-US" altLang="zh-CN" sz="4220" kern="0"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en-US" altLang="zh-CN" sz="4220"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2"/>
          <p:cNvSpPr>
            <a:spLocks noChangeAspect="1"/>
          </p:cNvSpPr>
          <p:nvPr>
            <p:custDataLst>
              <p:tags r:id="rId4"/>
            </p:custDataLst>
          </p:nvPr>
        </p:nvSpPr>
        <p:spPr>
          <a:xfrm>
            <a:off x="6462228" y="2989518"/>
            <a:ext cx="718504" cy="720000"/>
          </a:xfrm>
          <a:prstGeom prst="ellipse">
            <a:avLst/>
          </a:prstGeom>
          <a:noFill/>
          <a:ln w="57150" cap="flat" cmpd="sng" algn="ctr">
            <a:solidFill>
              <a:schemeClr val="bg1"/>
            </a:solidFill>
            <a:prstDash val="solid"/>
          </a:ln>
          <a:effectLst/>
        </p:spPr>
        <p:txBody>
          <a:bodyPr lIns="0" tIns="0" rIns="0" bIns="0" anchor="ctr"/>
          <a:lstStyle/>
          <a:p>
            <a:pPr algn="ctr">
              <a:defRPr/>
            </a:pPr>
            <a:r>
              <a:rPr lang="en-US" altLang="zh-CN" sz="4220" kern="0"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en-US" altLang="zh-CN" sz="4220"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_3"/>
          <p:cNvSpPr>
            <a:spLocks noChangeAspect="1"/>
          </p:cNvSpPr>
          <p:nvPr>
            <p:custDataLst>
              <p:tags r:id="rId5"/>
            </p:custDataLst>
          </p:nvPr>
        </p:nvSpPr>
        <p:spPr>
          <a:xfrm>
            <a:off x="6462228" y="3996420"/>
            <a:ext cx="718504" cy="720000"/>
          </a:xfrm>
          <a:prstGeom prst="ellipse">
            <a:avLst/>
          </a:prstGeom>
          <a:noFill/>
          <a:ln w="57150" cap="flat" cmpd="sng" algn="ctr">
            <a:solidFill>
              <a:schemeClr val="bg1"/>
            </a:solidFill>
            <a:prstDash val="solid"/>
          </a:ln>
          <a:effectLst/>
        </p:spPr>
        <p:txBody>
          <a:bodyPr lIns="0" tIns="0" rIns="0" bIns="0" anchor="ctr"/>
          <a:lstStyle/>
          <a:p>
            <a:pPr algn="ctr">
              <a:defRPr/>
            </a:pPr>
            <a:r>
              <a:rPr lang="en-US" altLang="zh-CN" sz="4220" kern="0"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en-US" altLang="zh-CN" sz="4220"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4"/>
          <p:cNvSpPr>
            <a:spLocks noChangeAspect="1"/>
          </p:cNvSpPr>
          <p:nvPr>
            <p:custDataLst>
              <p:tags r:id="rId6"/>
            </p:custDataLst>
          </p:nvPr>
        </p:nvSpPr>
        <p:spPr>
          <a:xfrm>
            <a:off x="6462228" y="5003322"/>
            <a:ext cx="718504" cy="720000"/>
          </a:xfrm>
          <a:prstGeom prst="ellipse">
            <a:avLst/>
          </a:prstGeom>
          <a:noFill/>
          <a:ln w="57150" cap="flat" cmpd="sng" algn="ctr">
            <a:solidFill>
              <a:schemeClr val="bg1"/>
            </a:solidFill>
            <a:prstDash val="solid"/>
          </a:ln>
          <a:effectLst/>
        </p:spPr>
        <p:txBody>
          <a:bodyPr lIns="0" tIns="0" rIns="0" bIns="0" anchor="ctr"/>
          <a:lstStyle/>
          <a:p>
            <a:pPr algn="ctr">
              <a:defRPr/>
            </a:pPr>
            <a:r>
              <a:rPr lang="en-US" altLang="zh-CN" sz="4220" kern="0" dirty="0">
                <a:solidFill>
                  <a:schemeClr val="bg1"/>
                </a:solidFill>
                <a:latin typeface="Arial" panose="020B0604020202020204" pitchFamily="34" charset="0"/>
                <a:ea typeface="微软雅黑" panose="020B0503020204020204" pitchFamily="34" charset="-122"/>
                <a:sym typeface="Arial" panose="020B0604020202020204" pitchFamily="34" charset="0"/>
              </a:rPr>
              <a:t>4</a:t>
            </a:r>
            <a:endParaRPr lang="en-US" altLang="zh-CN" sz="4220"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Text_1"/>
          <p:cNvSpPr/>
          <p:nvPr>
            <p:custDataLst>
              <p:tags r:id="rId7"/>
            </p:custDataLst>
          </p:nvPr>
        </p:nvSpPr>
        <p:spPr>
          <a:xfrm>
            <a:off x="7420719" y="2096553"/>
            <a:ext cx="2706070" cy="492125"/>
          </a:xfrm>
          <a:prstGeom prst="rect">
            <a:avLst/>
          </a:prstGeom>
        </p:spPr>
        <p:txBody>
          <a:bodyPr wrap="square" lIns="0" tIns="0" rIns="0" bIns="0" anchor="ctr">
            <a:spAutoFit/>
          </a:bodyPr>
          <a:lstStyle/>
          <a:p>
            <a:r>
              <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rPr>
              <a:t>选题意义</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MH_Text_2"/>
          <p:cNvSpPr/>
          <p:nvPr>
            <p:custDataLst>
              <p:tags r:id="rId8"/>
            </p:custDataLst>
          </p:nvPr>
        </p:nvSpPr>
        <p:spPr>
          <a:xfrm>
            <a:off x="7420719" y="3103456"/>
            <a:ext cx="2706070" cy="492125"/>
          </a:xfrm>
          <a:prstGeom prst="rect">
            <a:avLst/>
          </a:prstGeom>
        </p:spPr>
        <p:txBody>
          <a:bodyPr wrap="square" lIns="0" tIns="0" rIns="0" bIns="0" anchor="ctr">
            <a:spAutoFit/>
          </a:bodyPr>
          <a:lstStyle/>
          <a:p>
            <a:pPr lvl="0"/>
            <a:r>
              <a:rPr 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主要研究内容</a:t>
            </a:r>
            <a:endParaRPr 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Text_3"/>
          <p:cNvSpPr/>
          <p:nvPr>
            <p:custDataLst>
              <p:tags r:id="rId9"/>
            </p:custDataLst>
          </p:nvPr>
        </p:nvSpPr>
        <p:spPr>
          <a:xfrm>
            <a:off x="7420719" y="4110358"/>
            <a:ext cx="2706070" cy="492125"/>
          </a:xfrm>
          <a:prstGeom prst="rect">
            <a:avLst/>
          </a:prstGeom>
        </p:spPr>
        <p:txBody>
          <a:bodyPr wrap="square" lIns="0" tIns="0" rIns="0" bIns="0" anchor="ctr">
            <a:spAutoFit/>
          </a:bodyPr>
          <a:lstStyle/>
          <a:p>
            <a:pPr lvl="0"/>
            <a:r>
              <a:rPr 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主要功能</a:t>
            </a:r>
            <a:endParaRPr 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MH_Text_4"/>
          <p:cNvSpPr/>
          <p:nvPr>
            <p:custDataLst>
              <p:tags r:id="rId10"/>
            </p:custDataLst>
          </p:nvPr>
        </p:nvSpPr>
        <p:spPr>
          <a:xfrm>
            <a:off x="7420719" y="4763247"/>
            <a:ext cx="2706070" cy="1200150"/>
          </a:xfrm>
          <a:prstGeom prst="rect">
            <a:avLst/>
          </a:prstGeom>
        </p:spPr>
        <p:txBody>
          <a:bodyPr wrap="square" lIns="0" tIns="0" rIns="0" bIns="0" anchor="ctr">
            <a:spAutoFit/>
          </a:bodyPr>
          <a:lstStyle/>
          <a:p>
            <a:pPr lvl="0"/>
            <a:r>
              <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rPr>
              <a:t>重点难点及其他</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wind"/>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by="(-#ppt_w*2)" calcmode="lin" valueType="num">
                                      <p:cBhvr rctx="PPT">
                                        <p:cTn id="7" dur="500" autoRev="1" fill="hold">
                                          <p:stCondLst>
                                            <p:cond delay="0"/>
                                          </p:stCondLst>
                                        </p:cTn>
                                        <p:tgtEl>
                                          <p:spTgt spid="11"/>
                                        </p:tgtEl>
                                        <p:attrNameLst>
                                          <p:attrName>ppt_w</p:attrName>
                                        </p:attrNameLst>
                                      </p:cBhvr>
                                    </p:anim>
                                    <p:anim by="(#ppt_w*0.50)" calcmode="lin" valueType="num">
                                      <p:cBhvr>
                                        <p:cTn id="8" dur="500" decel="50000" autoRev="1" fill="hold">
                                          <p:stCondLst>
                                            <p:cond delay="0"/>
                                          </p:stCondLst>
                                        </p:cTn>
                                        <p:tgtEl>
                                          <p:spTgt spid="11"/>
                                        </p:tgtEl>
                                        <p:attrNameLst>
                                          <p:attrName>ppt_x</p:attrName>
                                        </p:attrNameLst>
                                      </p:cBhvr>
                                    </p:anim>
                                    <p:anim from="(-#ppt_h/2)" to="(#ppt_y)" calcmode="lin" valueType="num">
                                      <p:cBhvr>
                                        <p:cTn id="9" dur="1000" fill="hold">
                                          <p:stCondLst>
                                            <p:cond delay="0"/>
                                          </p:stCondLst>
                                        </p:cTn>
                                        <p:tgtEl>
                                          <p:spTgt spid="11"/>
                                        </p:tgtEl>
                                        <p:attrNameLst>
                                          <p:attrName>ppt_y</p:attrName>
                                        </p:attrNameLst>
                                      </p:cBhvr>
                                    </p:anim>
                                    <p:animRot by="21600000">
                                      <p:cBhvr>
                                        <p:cTn id="10" dur="1000" fill="hold">
                                          <p:stCondLst>
                                            <p:cond delay="0"/>
                                          </p:stCondLst>
                                        </p:cTn>
                                        <p:tgtEl>
                                          <p:spTgt spid="11"/>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by="(-#ppt_w*2)" calcmode="lin" valueType="num">
                                      <p:cBhvr rctx="PPT">
                                        <p:cTn id="13" dur="500" autoRev="1" fill="hold">
                                          <p:stCondLst>
                                            <p:cond delay="0"/>
                                          </p:stCondLst>
                                        </p:cTn>
                                        <p:tgtEl>
                                          <p:spTgt spid="17"/>
                                        </p:tgtEl>
                                        <p:attrNameLst>
                                          <p:attrName>ppt_w</p:attrName>
                                        </p:attrNameLst>
                                      </p:cBhvr>
                                    </p:anim>
                                    <p:anim by="(#ppt_w*0.50)" calcmode="lin" valueType="num">
                                      <p:cBhvr>
                                        <p:cTn id="14" dur="500" decel="50000" autoRev="1" fill="hold">
                                          <p:stCondLst>
                                            <p:cond delay="0"/>
                                          </p:stCondLst>
                                        </p:cTn>
                                        <p:tgtEl>
                                          <p:spTgt spid="17"/>
                                        </p:tgtEl>
                                        <p:attrNameLst>
                                          <p:attrName>ppt_x</p:attrName>
                                        </p:attrNameLst>
                                      </p:cBhvr>
                                    </p:anim>
                                    <p:anim from="(-#ppt_h/2)" to="(#ppt_y)" calcmode="lin" valueType="num">
                                      <p:cBhvr>
                                        <p:cTn id="15" dur="1000" fill="hold">
                                          <p:stCondLst>
                                            <p:cond delay="0"/>
                                          </p:stCondLst>
                                        </p:cTn>
                                        <p:tgtEl>
                                          <p:spTgt spid="17"/>
                                        </p:tgtEl>
                                        <p:attrNameLst>
                                          <p:attrName>ppt_y</p:attrName>
                                        </p:attrNameLst>
                                      </p:cBhvr>
                                    </p:anim>
                                    <p:animRot by="21600000">
                                      <p:cBhvr>
                                        <p:cTn id="16" dur="1000" fill="hold">
                                          <p:stCondLst>
                                            <p:cond delay="0"/>
                                          </p:stCondLst>
                                        </p:cTn>
                                        <p:tgtEl>
                                          <p:spTgt spid="17"/>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0-#ppt_w/2"/>
                                          </p:val>
                                        </p:tav>
                                        <p:tav tm="100000">
                                          <p:val>
                                            <p:strVal val="#ppt_x"/>
                                          </p:val>
                                        </p:tav>
                                      </p:tavLst>
                                    </p:anim>
                                    <p:anim calcmode="lin" valueType="num">
                                      <p:cBhvr additive="base">
                                        <p:cTn id="22" dur="500" fill="hold"/>
                                        <p:tgtEl>
                                          <p:spTgt spid="42"/>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0-#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0-#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0-#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0-#ppt_w/2"/>
                                          </p:val>
                                        </p:tav>
                                        <p:tav tm="100000">
                                          <p:val>
                                            <p:strVal val="#ppt_x"/>
                                          </p:val>
                                        </p:tav>
                                      </p:tavLst>
                                    </p:anim>
                                    <p:anim calcmode="lin" valueType="num">
                                      <p:cBhvr additive="base">
                                        <p:cTn id="52" dur="500" fill="hold"/>
                                        <p:tgtEl>
                                          <p:spTgt spid="10"/>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0-#ppt_w/2"/>
                                          </p:val>
                                        </p:tav>
                                        <p:tav tm="100000">
                                          <p:val>
                                            <p:strVal val="#ppt_x"/>
                                          </p:val>
                                        </p:tav>
                                      </p:tavLst>
                                    </p:anim>
                                    <p:anim calcmode="lin" valueType="num">
                                      <p:cBhvr additive="base">
                                        <p:cTn id="56"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42" grpId="0" animBg="1"/>
      <p:bldP spid="14" grpId="0" animBg="1"/>
      <p:bldP spid="16" grpId="0" animBg="1"/>
      <p:bldP spid="10" grpId="0" animBg="1"/>
      <p:bldP spid="20" grpId="0"/>
      <p:bldP spid="21" grpId="0"/>
      <p:bldP spid="2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本框 2"/>
          <p:cNvSpPr txBox="1">
            <a:spLocks noChangeArrowheads="1"/>
          </p:cNvSpPr>
          <p:nvPr>
            <p:custDataLst>
              <p:tags r:id="rId1"/>
            </p:custDataLst>
          </p:nvPr>
        </p:nvSpPr>
        <p:spPr bwMode="auto">
          <a:xfrm>
            <a:off x="1582458" y="1955325"/>
            <a:ext cx="4435021" cy="332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985" b="1" dirty="0" smtClean="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01</a:t>
            </a:r>
            <a:endParaRPr lang="zh-CN" altLang="en-US" sz="20985"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7" name="直接连接符 6"/>
          <p:cNvCxnSpPr/>
          <p:nvPr>
            <p:custDataLst>
              <p:tags r:id="rId2"/>
            </p:custDataLst>
          </p:nvPr>
        </p:nvCxnSpPr>
        <p:spPr>
          <a:xfrm>
            <a:off x="5813895" y="3616325"/>
            <a:ext cx="4860273" cy="0"/>
          </a:xfrm>
          <a:prstGeom prst="line">
            <a:avLst/>
          </a:prstGeom>
          <a:ln w="1270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205300" y="2748495"/>
            <a:ext cx="4468868" cy="830580"/>
          </a:xfrm>
          <a:prstGeom prst="rect">
            <a:avLst/>
          </a:prstGeom>
        </p:spPr>
        <p:txBody>
          <a:bodyPr wrap="square" lIns="0" tIns="0" rIns="0" bIns="0">
            <a:spAutoFit/>
          </a:bodyPr>
          <a:lstStyle/>
          <a:p>
            <a:r>
              <a:rPr lang="zh-CN" altLang="en-US" sz="5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选题意义</a:t>
            </a:r>
            <a:endParaRPr lang="zh-CN" altLang="en-US" sz="5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4640" y="1116965"/>
            <a:ext cx="4028440" cy="5782310"/>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4323080" y="1116965"/>
            <a:ext cx="5626100" cy="5781675"/>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p:cNvSpPr/>
          <p:nvPr/>
        </p:nvSpPr>
        <p:spPr>
          <a:xfrm>
            <a:off x="4323080" y="4008120"/>
            <a:ext cx="5626100" cy="2890520"/>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3"/>
          <p:cNvSpPr>
            <a:spLocks noChangeArrowheads="1"/>
          </p:cNvSpPr>
          <p:nvPr/>
        </p:nvSpPr>
        <p:spPr bwMode="auto">
          <a:xfrm>
            <a:off x="4323080" y="1116965"/>
            <a:ext cx="562610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600" dirty="0">
                <a:solidFill>
                  <a:schemeClr val="bg1"/>
                </a:solidFill>
                <a:latin typeface="+mn-ea"/>
                <a:ea typeface="+mn-ea"/>
                <a:sym typeface="Arial" panose="020B0604020202020204" pitchFamily="34" charset="0"/>
              </a:rPr>
              <a:t>随着我国交通能力不断提高的今天，我国的车辆逐渐增多。所以，最近几年，学车的人也变得越来越多。为了避免缺乏交通知识的交通事故发生，车管所对驾驶员的交通知识考试有了重要的作用。随着信息量的逐步增加，繁杂的数据处理费时费力，单纯以人力进行的驾驶员理论考试的考核已经不适合驾驶理论考试的现状。现在是一个信息产业的时代，国家把信息产业作为增长国民经济的重要因素。在这样的环境下，现今的信息技术进行驾驶员理论考试已经成为必要。</a:t>
            </a:r>
            <a:endParaRPr lang="zh-CN" altLang="en-US" sz="1600" dirty="0">
              <a:solidFill>
                <a:schemeClr val="bg1"/>
              </a:solidFill>
              <a:latin typeface="+mn-ea"/>
              <a:ea typeface="+mn-ea"/>
              <a:sym typeface="Arial" panose="020B0604020202020204" pitchFamily="34" charset="0"/>
            </a:endParaRPr>
          </a:p>
        </p:txBody>
      </p:sp>
      <p:sp>
        <p:nvSpPr>
          <p:cNvPr id="20" name="TextBox 3"/>
          <p:cNvSpPr>
            <a:spLocks noChangeArrowheads="1"/>
          </p:cNvSpPr>
          <p:nvPr/>
        </p:nvSpPr>
        <p:spPr bwMode="auto">
          <a:xfrm>
            <a:off x="4323080" y="4008120"/>
            <a:ext cx="5626735" cy="22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600" dirty="0">
                <a:solidFill>
                  <a:schemeClr val="bg1"/>
                </a:solidFill>
                <a:ea typeface="微软雅黑" panose="020B0503020204020204" pitchFamily="34" charset="-122"/>
                <a:sym typeface="Arial" panose="020B0604020202020204" pitchFamily="34" charset="0"/>
              </a:rPr>
              <a:t>在我国，计算机考试系统、题库的理论研究和实践应用应用比较晚，但发展也比较迅速，研究和开发活动比较活跃。利用计算机网络进行在线考试给我们的学习生活带来了极大的方便。其中驾校考试系统就是一个在线考试的实际应用，以方便快捷的优点得到了广泛应用，它实现了理论考试的无纸化和网络化，给驾校带来了极大的方便，也给学员提供了很好的平台。</a:t>
            </a:r>
            <a:endParaRPr lang="zh-CN" altLang="en-US" sz="1600" dirty="0">
              <a:solidFill>
                <a:schemeClr val="bg1"/>
              </a:solidFill>
              <a:ea typeface="微软雅黑" panose="020B0503020204020204" pitchFamily="34" charset="-122"/>
              <a:sym typeface="Arial" panose="020B0604020202020204" pitchFamily="34" charset="0"/>
            </a:endParaRPr>
          </a:p>
        </p:txBody>
      </p:sp>
      <p:sp>
        <p:nvSpPr>
          <p:cNvPr id="27" name="TextBox 8"/>
          <p:cNvSpPr txBox="1"/>
          <p:nvPr/>
        </p:nvSpPr>
        <p:spPr>
          <a:xfrm>
            <a:off x="4454798" y="233727"/>
            <a:ext cx="3949155" cy="492125"/>
          </a:xfrm>
          <a:prstGeom prst="rect">
            <a:avLst/>
          </a:prstGeom>
          <a:noFill/>
        </p:spPr>
        <p:txBody>
          <a:bodyPr wrap="square" lIns="0" tIns="0" rIns="0" bIns="0" rtlCol="0" anchor="ctr">
            <a:spAutoFit/>
          </a:bodyPr>
          <a:lstStyle/>
          <a:p>
            <a:pPr algn="ctr"/>
            <a:r>
              <a:rPr lang="zh-CN" sz="3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选题意义</a:t>
            </a:r>
            <a:endParaRPr 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0">
        <p14:ferris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fltVal val="0.5"/>
                                          </p:val>
                                        </p:tav>
                                        <p:tav tm="100000">
                                          <p:val>
                                            <p:strVal val="#ppt_y"/>
                                          </p:val>
                                        </p:tav>
                                      </p:tavLst>
                                    </p:anim>
                                  </p:childTnLst>
                                </p:cTn>
                              </p:par>
                              <p:par>
                                <p:cTn id="11" presetID="49" presetClass="entr" presetSubtype="0" decel="100000" fill="hold" grpId="1"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 calcmode="lin" valueType="num">
                                      <p:cBhvr>
                                        <p:cTn id="15" dur="500" fill="hold"/>
                                        <p:tgtEl>
                                          <p:spTgt spid="12"/>
                                        </p:tgtEl>
                                        <p:attrNameLst>
                                          <p:attrName>style.rotation</p:attrName>
                                        </p:attrNameLst>
                                      </p:cBhvr>
                                      <p:tavLst>
                                        <p:tav tm="0">
                                          <p:val>
                                            <p:fltVal val="360"/>
                                          </p:val>
                                        </p:tav>
                                        <p:tav tm="100000">
                                          <p:val>
                                            <p:fltVal val="0"/>
                                          </p:val>
                                        </p:tav>
                                      </p:tavLst>
                                    </p:anim>
                                    <p:animEffect transition="in" filter="fade">
                                      <p:cBhvr>
                                        <p:cTn id="16" dur="500"/>
                                        <p:tgtEl>
                                          <p:spTgt spid="12"/>
                                        </p:tgtEl>
                                      </p:cBhvr>
                                    </p:animEffect>
                                  </p:childTnLst>
                                </p:cTn>
                              </p:par>
                              <p:par>
                                <p:cTn id="17" presetID="23" presetClass="entr" presetSubtype="52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 calcmode="lin" valueType="num">
                                      <p:cBhvr>
                                        <p:cTn id="21" dur="500" fill="hold"/>
                                        <p:tgtEl>
                                          <p:spTgt spid="14"/>
                                        </p:tgtEl>
                                        <p:attrNameLst>
                                          <p:attrName>ppt_x</p:attrName>
                                        </p:attrNameLst>
                                      </p:cBhvr>
                                      <p:tavLst>
                                        <p:tav tm="0">
                                          <p:val>
                                            <p:fltVal val="0.5"/>
                                          </p:val>
                                        </p:tav>
                                        <p:tav tm="100000">
                                          <p:val>
                                            <p:strVal val="#ppt_x"/>
                                          </p:val>
                                        </p:tav>
                                      </p:tavLst>
                                    </p:anim>
                                    <p:anim calcmode="lin" valueType="num">
                                      <p:cBhvr>
                                        <p:cTn id="22" dur="500" fill="hold"/>
                                        <p:tgtEl>
                                          <p:spTgt spid="14"/>
                                        </p:tgtEl>
                                        <p:attrNameLst>
                                          <p:attrName>ppt_y</p:attrName>
                                        </p:attrNameLst>
                                      </p:cBhvr>
                                      <p:tavLst>
                                        <p:tav tm="0">
                                          <p:val>
                                            <p:fltVal val="0.5"/>
                                          </p:val>
                                        </p:tav>
                                        <p:tav tm="100000">
                                          <p:val>
                                            <p:strVal val="#ppt_y"/>
                                          </p:val>
                                        </p:tav>
                                      </p:tavLst>
                                    </p:anim>
                                  </p:childTnLst>
                                </p:cTn>
                              </p:par>
                              <p:par>
                                <p:cTn id="23" presetID="49" presetClass="entr" presetSubtype="0" decel="100000" fill="hold" grpId="1"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 calcmode="lin" valueType="num">
                                      <p:cBhvr>
                                        <p:cTn id="27" dur="500" fill="hold"/>
                                        <p:tgtEl>
                                          <p:spTgt spid="14"/>
                                        </p:tgtEl>
                                        <p:attrNameLst>
                                          <p:attrName>style.rotation</p:attrName>
                                        </p:attrNameLst>
                                      </p:cBhvr>
                                      <p:tavLst>
                                        <p:tav tm="0">
                                          <p:val>
                                            <p:fltVal val="360"/>
                                          </p:val>
                                        </p:tav>
                                        <p:tav tm="100000">
                                          <p:val>
                                            <p:fltVal val="0"/>
                                          </p:val>
                                        </p:tav>
                                      </p:tavLst>
                                    </p:anim>
                                    <p:animEffect transition="in" filter="fade">
                                      <p:cBhvr>
                                        <p:cTn id="28" dur="500"/>
                                        <p:tgtEl>
                                          <p:spTgt spid="14"/>
                                        </p:tgtEl>
                                      </p:cBhvr>
                                    </p:animEffect>
                                  </p:childTnLst>
                                </p:cTn>
                              </p:par>
                              <p:par>
                                <p:cTn id="29" presetID="23" presetClass="entr" presetSubtype="528"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 calcmode="lin" valueType="num">
                                      <p:cBhvr>
                                        <p:cTn id="33" dur="500" fill="hold"/>
                                        <p:tgtEl>
                                          <p:spTgt spid="16"/>
                                        </p:tgtEl>
                                        <p:attrNameLst>
                                          <p:attrName>ppt_x</p:attrName>
                                        </p:attrNameLst>
                                      </p:cBhvr>
                                      <p:tavLst>
                                        <p:tav tm="0">
                                          <p:val>
                                            <p:fltVal val="0.5"/>
                                          </p:val>
                                        </p:tav>
                                        <p:tav tm="100000">
                                          <p:val>
                                            <p:strVal val="#ppt_x"/>
                                          </p:val>
                                        </p:tav>
                                      </p:tavLst>
                                    </p:anim>
                                    <p:anim calcmode="lin" valueType="num">
                                      <p:cBhvr>
                                        <p:cTn id="34" dur="500" fill="hold"/>
                                        <p:tgtEl>
                                          <p:spTgt spid="16"/>
                                        </p:tgtEl>
                                        <p:attrNameLst>
                                          <p:attrName>ppt_y</p:attrName>
                                        </p:attrNameLst>
                                      </p:cBhvr>
                                      <p:tavLst>
                                        <p:tav tm="0">
                                          <p:val>
                                            <p:fltVal val="0.5"/>
                                          </p:val>
                                        </p:tav>
                                        <p:tav tm="100000">
                                          <p:val>
                                            <p:strVal val="#ppt_y"/>
                                          </p:val>
                                        </p:tav>
                                      </p:tavLst>
                                    </p:anim>
                                  </p:childTnLst>
                                </p:cTn>
                              </p:par>
                              <p:par>
                                <p:cTn id="35" presetID="49" presetClass="entr" presetSubtype="0" decel="100000" fill="hold" grpId="1"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 calcmode="lin" valueType="num">
                                      <p:cBhvr>
                                        <p:cTn id="39" dur="500" fill="hold"/>
                                        <p:tgtEl>
                                          <p:spTgt spid="16"/>
                                        </p:tgtEl>
                                        <p:attrNameLst>
                                          <p:attrName>style.rotation</p:attrName>
                                        </p:attrNameLst>
                                      </p:cBhvr>
                                      <p:tavLst>
                                        <p:tav tm="0">
                                          <p:val>
                                            <p:fltVal val="360"/>
                                          </p:val>
                                        </p:tav>
                                        <p:tav tm="100000">
                                          <p:val>
                                            <p:fltVal val="0"/>
                                          </p:val>
                                        </p:tav>
                                      </p:tavLst>
                                    </p:anim>
                                    <p:animEffect transition="in" filter="fade">
                                      <p:cBhvr>
                                        <p:cTn id="40" dur="500"/>
                                        <p:tgtEl>
                                          <p:spTgt spid="16"/>
                                        </p:tgtEl>
                                      </p:cBhvr>
                                    </p:animEffect>
                                  </p:childTnLst>
                                </p:cTn>
                              </p:par>
                            </p:childTnLst>
                          </p:cTn>
                        </p:par>
                        <p:par>
                          <p:cTn id="41" fill="hold">
                            <p:stCondLst>
                              <p:cond delay="500"/>
                            </p:stCondLst>
                            <p:childTnLst>
                              <p:par>
                                <p:cTn id="42" presetID="2" presetClass="entr" presetSubtype="2"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2"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1+#ppt_w/2"/>
                                          </p:val>
                                        </p:tav>
                                        <p:tav tm="100000">
                                          <p:val>
                                            <p:strVal val="#ppt_x"/>
                                          </p:val>
                                        </p:tav>
                                      </p:tavLst>
                                    </p:anim>
                                    <p:anim calcmode="lin" valueType="num">
                                      <p:cBhvr additive="base">
                                        <p:cTn id="50"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bldLvl="0" animBg="1"/>
      <p:bldP spid="14" grpId="0" bldLvl="0" animBg="1"/>
      <p:bldP spid="14" grpId="1" bldLvl="0" animBg="1"/>
      <p:bldP spid="16" grpId="0" bldLvl="0" animBg="1"/>
      <p:bldP spid="16" grpId="1" bldLvl="0" animBg="1"/>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205300" y="2748495"/>
            <a:ext cx="4468868" cy="830580"/>
          </a:xfrm>
          <a:prstGeom prst="rect">
            <a:avLst/>
          </a:prstGeom>
        </p:spPr>
        <p:txBody>
          <a:bodyPr wrap="square" lIns="0" tIns="0" rIns="0" bIns="0">
            <a:spAutoFit/>
          </a:bodyPr>
          <a:lstStyle/>
          <a:p>
            <a:r>
              <a:rPr lang="zh-CN" altLang="en-US" sz="5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主要研究内容</a:t>
            </a:r>
            <a:endParaRPr lang="zh-CN" altLang="en-US" sz="5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2"/>
          <p:cNvSpPr txBox="1">
            <a:spLocks noChangeArrowheads="1"/>
          </p:cNvSpPr>
          <p:nvPr>
            <p:custDataLst>
              <p:tags r:id="rId1"/>
            </p:custDataLst>
          </p:nvPr>
        </p:nvSpPr>
        <p:spPr bwMode="auto">
          <a:xfrm>
            <a:off x="1582458" y="1955325"/>
            <a:ext cx="4435021" cy="332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985" b="1" dirty="0" smtClean="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02</a:t>
            </a:r>
            <a:endParaRPr lang="zh-CN" altLang="en-US" sz="20985"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15" name="直接连接符 14"/>
          <p:cNvCxnSpPr/>
          <p:nvPr>
            <p:custDataLst>
              <p:tags r:id="rId2"/>
            </p:custDataLst>
          </p:nvPr>
        </p:nvCxnSpPr>
        <p:spPr>
          <a:xfrm>
            <a:off x="5813895" y="3616325"/>
            <a:ext cx="4860273" cy="0"/>
          </a:xfrm>
          <a:prstGeom prst="line">
            <a:avLst/>
          </a:prstGeom>
          <a:ln w="1270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7569469" y="1632878"/>
            <a:ext cx="2144681" cy="45505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sz="1480">
              <a:latin typeface="Arial" panose="020B0604020202020204" pitchFamily="34" charset="0"/>
              <a:ea typeface="微软雅黑" panose="020B0503020204020204" pitchFamily="34" charset="-122"/>
              <a:sym typeface="Arial" panose="020B0604020202020204" pitchFamily="34" charset="0"/>
            </a:endParaRPr>
          </a:p>
        </p:txBody>
      </p:sp>
      <p:sp>
        <p:nvSpPr>
          <p:cNvPr id="34" name="Rectangle 33"/>
          <p:cNvSpPr/>
          <p:nvPr/>
        </p:nvSpPr>
        <p:spPr>
          <a:xfrm>
            <a:off x="932170" y="1632878"/>
            <a:ext cx="2144681" cy="22440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latin typeface="Arial" panose="020B0604020202020204" pitchFamily="34" charset="0"/>
                <a:ea typeface="微软雅黑" panose="020B0503020204020204" pitchFamily="34" charset="-122"/>
                <a:sym typeface="Arial" panose="020B0604020202020204" pitchFamily="34" charset="0"/>
              </a:rPr>
              <a:t>2018</a:t>
            </a:r>
            <a:endParaRPr lang="id-ID" sz="4400"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Rectangle 34"/>
          <p:cNvSpPr/>
          <p:nvPr/>
        </p:nvSpPr>
        <p:spPr>
          <a:xfrm>
            <a:off x="3144604" y="1632878"/>
            <a:ext cx="2144681" cy="2244027"/>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569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Rectangle 35"/>
          <p:cNvSpPr/>
          <p:nvPr/>
        </p:nvSpPr>
        <p:spPr>
          <a:xfrm>
            <a:off x="5357038" y="1632878"/>
            <a:ext cx="2144681" cy="22440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sz="1480">
              <a:latin typeface="Arial" panose="020B0604020202020204" pitchFamily="34" charset="0"/>
              <a:ea typeface="微软雅黑" panose="020B0503020204020204" pitchFamily="34" charset="-122"/>
              <a:sym typeface="Arial" panose="020B0604020202020204" pitchFamily="34" charset="0"/>
            </a:endParaRPr>
          </a:p>
        </p:txBody>
      </p:sp>
      <p:sp>
        <p:nvSpPr>
          <p:cNvPr id="42" name="Rectangle 41"/>
          <p:cNvSpPr/>
          <p:nvPr/>
        </p:nvSpPr>
        <p:spPr>
          <a:xfrm>
            <a:off x="932172" y="3939392"/>
            <a:ext cx="4357113" cy="22440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569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Rectangle 43"/>
          <p:cNvSpPr/>
          <p:nvPr/>
        </p:nvSpPr>
        <p:spPr>
          <a:xfrm>
            <a:off x="5357038" y="3939391"/>
            <a:ext cx="2144681" cy="2244027"/>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569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 Placeholder 32"/>
          <p:cNvSpPr txBox="1"/>
          <p:nvPr/>
        </p:nvSpPr>
        <p:spPr>
          <a:xfrm>
            <a:off x="5356225" y="1633220"/>
            <a:ext cx="2144395" cy="184658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spcBef>
                <a:spcPts val="0"/>
              </a:spcBef>
              <a:buNone/>
            </a:pPr>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2.数据库的设计：根据项目的要求，结合实际的应用以及理论知识的要求，设计出符合需求的数据库。</a:t>
            </a:r>
            <a:endPar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Text Placeholder 32"/>
          <p:cNvSpPr txBox="1"/>
          <p:nvPr/>
        </p:nvSpPr>
        <p:spPr>
          <a:xfrm>
            <a:off x="932180" y="3940175"/>
            <a:ext cx="4304665" cy="193865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Wingdings" panose="05000000000000000000" pitchFamily="2" charset="2"/>
              <a:buChar char="ü"/>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1. 系统架构的研究：SSM框架是spring MVC ，spring和mybatis框架的整合，是标准的MVC模式，将整个系统划分为表现层，controller层，service层，DAO层四层，使用spring MVC负责请求的转发和视图管理，spring实现业务对象管理，mybatis作为数据对象的持久化引擎</a:t>
            </a:r>
            <a:r>
              <a:rPr lang="zh-CN" altLang="en-US" sz="8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endParaRPr lang="zh-CN" altLang="en-US" sz="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 Placeholder 32"/>
          <p:cNvSpPr txBox="1"/>
          <p:nvPr/>
        </p:nvSpPr>
        <p:spPr>
          <a:xfrm>
            <a:off x="7569200" y="1633855"/>
            <a:ext cx="2145030" cy="374713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3.用户体验和界面的友好性研究：本系统将使用Ajax ，jQuery 等技术和JavaScript 插件，来提高用户体验和用户交互性。对于与用户界面以及操作方面进行研究，让界面更加美观，操作更加人性化，提高用户交互性和用户体验。</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marL="0" indent="0" algn="just">
              <a:lnSpc>
                <a:spcPct val="150000"/>
              </a:lnSpc>
              <a:buNone/>
            </a:pPr>
            <a:endPar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marL="0" indent="0" algn="just">
              <a:lnSpc>
                <a:spcPct val="150000"/>
              </a:lnSpc>
              <a:buNone/>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4.用户权限研究：根据项目研究每个角色有自己的权限管理，每个角色都有不同的权限，然后将角色授予用户。从而达到权限的安全，用户权限分配合理。</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8"/>
          <p:cNvSpPr txBox="1"/>
          <p:nvPr/>
        </p:nvSpPr>
        <p:spPr>
          <a:xfrm>
            <a:off x="4081418" y="163242"/>
            <a:ext cx="3949155" cy="615315"/>
          </a:xfrm>
          <a:prstGeom prst="rect">
            <a:avLst/>
          </a:prstGeom>
          <a:noFill/>
        </p:spPr>
        <p:txBody>
          <a:bodyPr wrap="square" lIns="0" tIns="0" rIns="0" bIns="0" rtlCol="0" anchor="ctr">
            <a:spAutoFit/>
          </a:bodyPr>
          <a:lstStyle/>
          <a:p>
            <a:pPr algn="ct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主要研究内容</a:t>
            </a:r>
            <a:endPar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4" grpId="0" animBg="1"/>
      <p:bldP spid="35" grpId="0" animBg="1"/>
      <p:bldP spid="36" grpId="0" animBg="1"/>
      <p:bldP spid="42" grpId="0" animBg="1"/>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custDataLst>
              <p:tags r:id="rId1"/>
            </p:custDataLst>
          </p:nvPr>
        </p:nvCxnSpPr>
        <p:spPr>
          <a:xfrm>
            <a:off x="5813895" y="3616325"/>
            <a:ext cx="4860273"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205300" y="2748495"/>
            <a:ext cx="4468868" cy="830580"/>
          </a:xfrm>
          <a:prstGeom prst="rect">
            <a:avLst/>
          </a:prstGeom>
        </p:spPr>
        <p:txBody>
          <a:bodyPr wrap="square" lIns="0" tIns="0" rIns="0" bIns="0">
            <a:spAutoFit/>
          </a:bodyPr>
          <a:lstStyle/>
          <a:p>
            <a:r>
              <a:rPr lang="zh-CN" altLang="en-US" sz="5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主要功能</a:t>
            </a:r>
            <a:endParaRPr lang="zh-CN" altLang="en-US" sz="5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2"/>
          <p:cNvSpPr txBox="1">
            <a:spLocks noChangeArrowheads="1"/>
          </p:cNvSpPr>
          <p:nvPr>
            <p:custDataLst>
              <p:tags r:id="rId2"/>
            </p:custDataLst>
          </p:nvPr>
        </p:nvSpPr>
        <p:spPr bwMode="auto">
          <a:xfrm>
            <a:off x="1582458" y="1955325"/>
            <a:ext cx="4435021" cy="332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985" b="1" dirty="0" smtClean="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03</a:t>
            </a:r>
            <a:endParaRPr lang="zh-CN" altLang="en-US" sz="20985"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15" name="直接连接符 14"/>
          <p:cNvCxnSpPr/>
          <p:nvPr>
            <p:custDataLst>
              <p:tags r:id="rId3"/>
            </p:custDataLst>
          </p:nvPr>
        </p:nvCxnSpPr>
        <p:spPr>
          <a:xfrm>
            <a:off x="5813895" y="3616325"/>
            <a:ext cx="4860273" cy="0"/>
          </a:xfrm>
          <a:prstGeom prst="line">
            <a:avLst/>
          </a:prstGeom>
          <a:ln w="1270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24"/>
          <p:cNvSpPr/>
          <p:nvPr/>
        </p:nvSpPr>
        <p:spPr bwMode="auto">
          <a:xfrm rot="5400000">
            <a:off x="2130456" y="2303148"/>
            <a:ext cx="1459768" cy="198028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1"/>
          </a:soli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Freeform 24"/>
          <p:cNvSpPr/>
          <p:nvPr/>
        </p:nvSpPr>
        <p:spPr bwMode="auto">
          <a:xfrm rot="5400000">
            <a:off x="4511612" y="2303148"/>
            <a:ext cx="1459768" cy="198028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2"/>
          </a:soli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Freeform 24"/>
          <p:cNvSpPr/>
          <p:nvPr/>
        </p:nvSpPr>
        <p:spPr bwMode="auto">
          <a:xfrm rot="5400000">
            <a:off x="6892769" y="2303148"/>
            <a:ext cx="1459768" cy="198028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3"/>
          </a:soli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Freeform 24"/>
          <p:cNvSpPr/>
          <p:nvPr/>
        </p:nvSpPr>
        <p:spPr bwMode="auto">
          <a:xfrm rot="5400000">
            <a:off x="9273926" y="2303148"/>
            <a:ext cx="1459768" cy="198028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4"/>
          </a:solidFill>
          <a:ln w="19050" cap="flat" cmpd="sng">
            <a:noFill/>
            <a:prstDash val="solid"/>
            <a:round/>
            <a:headEnd type="none" w="med" len="med"/>
            <a:tailEnd type="none" w="med" len="med"/>
          </a:ln>
          <a:effectLst/>
        </p:spPr>
        <p:txBody>
          <a:bodyPr/>
          <a:lstStyle/>
          <a:p>
            <a:pPr algn="just">
              <a:lnSpc>
                <a:spcPct val="120000"/>
              </a:lnSpc>
              <a:defRPr/>
            </a:pPr>
            <a:endParaRPr lang="da-DK" sz="800" kern="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29" name="Group 128"/>
          <p:cNvGrpSpPr/>
          <p:nvPr/>
        </p:nvGrpSpPr>
        <p:grpSpPr>
          <a:xfrm>
            <a:off x="2275474" y="2707236"/>
            <a:ext cx="626459" cy="626459"/>
            <a:chOff x="1316879" y="4254550"/>
            <a:chExt cx="684000" cy="684000"/>
          </a:xfrm>
        </p:grpSpPr>
        <p:sp>
          <p:nvSpPr>
            <p:cNvPr id="117" name="Freeform 49"/>
            <p:cNvSpPr>
              <a:spLocks noChangeAspect="1" noEditPoints="1"/>
            </p:cNvSpPr>
            <p:nvPr/>
          </p:nvSpPr>
          <p:spPr bwMode="auto">
            <a:xfrm>
              <a:off x="1467830" y="4412272"/>
              <a:ext cx="407999" cy="347492"/>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noFill/>
            <a:ln w="12700">
              <a:solidFill>
                <a:schemeClr val="bg1"/>
              </a:solidFill>
            </a:ln>
          </p:spPr>
          <p:txBody>
            <a:bodyPr vert="horz" wrap="square" lIns="83748" tIns="41874" rIns="83748" bIns="41874" numCol="1" anchor="t" anchorCtr="0" compatLnSpc="1"/>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Oval 124"/>
            <p:cNvSpPr/>
            <p:nvPr/>
          </p:nvSpPr>
          <p:spPr>
            <a:xfrm>
              <a:off x="1316879" y="4254550"/>
              <a:ext cx="684000" cy="68400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0" name="Group 129"/>
          <p:cNvGrpSpPr/>
          <p:nvPr/>
        </p:nvGrpSpPr>
        <p:grpSpPr>
          <a:xfrm>
            <a:off x="4658173" y="2707236"/>
            <a:ext cx="626459" cy="626459"/>
            <a:chOff x="3401741" y="4254550"/>
            <a:chExt cx="684000" cy="684000"/>
          </a:xfrm>
        </p:grpSpPr>
        <p:sp>
          <p:nvSpPr>
            <p:cNvPr id="120" name="Freeform 31"/>
            <p:cNvSpPr>
              <a:spLocks noChangeAspect="1" noEditPoints="1"/>
            </p:cNvSpPr>
            <p:nvPr/>
          </p:nvSpPr>
          <p:spPr bwMode="auto">
            <a:xfrm>
              <a:off x="3577110" y="4366532"/>
              <a:ext cx="333262" cy="468000"/>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noFill/>
            <a:ln w="12700">
              <a:solidFill>
                <a:schemeClr val="bg1"/>
              </a:solidFill>
            </a:ln>
          </p:spPr>
          <p:txBody>
            <a:bodyPr vert="horz" wrap="square" lIns="83748" tIns="41874" rIns="83748" bIns="41874" numCol="1" anchor="t" anchorCtr="0" compatLnSpc="1"/>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Oval 125"/>
            <p:cNvSpPr/>
            <p:nvPr/>
          </p:nvSpPr>
          <p:spPr>
            <a:xfrm>
              <a:off x="3401741" y="4254550"/>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1" name="Group 130"/>
          <p:cNvGrpSpPr/>
          <p:nvPr/>
        </p:nvGrpSpPr>
        <p:grpSpPr>
          <a:xfrm>
            <a:off x="7040872" y="2707236"/>
            <a:ext cx="626459" cy="626459"/>
            <a:chOff x="6006611" y="4240036"/>
            <a:chExt cx="684000" cy="684000"/>
          </a:xfrm>
        </p:grpSpPr>
        <p:sp>
          <p:nvSpPr>
            <p:cNvPr id="119" name="Freeform 44"/>
            <p:cNvSpPr>
              <a:spLocks noChangeAspect="1" noEditPoints="1"/>
            </p:cNvSpPr>
            <p:nvPr/>
          </p:nvSpPr>
          <p:spPr bwMode="auto">
            <a:xfrm>
              <a:off x="6132322" y="4366036"/>
              <a:ext cx="432579" cy="432000"/>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noFill/>
            <a:ln w="12700">
              <a:solidFill>
                <a:schemeClr val="bg1"/>
              </a:solidFill>
            </a:ln>
          </p:spPr>
          <p:txBody>
            <a:bodyPr vert="horz" wrap="square" lIns="83748" tIns="41874" rIns="83748" bIns="41874" numCol="1" anchor="t" anchorCtr="0" compatLnSpc="1"/>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Oval 126"/>
            <p:cNvSpPr/>
            <p:nvPr/>
          </p:nvSpPr>
          <p:spPr>
            <a:xfrm>
              <a:off x="6006611" y="4240036"/>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2" name="Group 131"/>
          <p:cNvGrpSpPr/>
          <p:nvPr/>
        </p:nvGrpSpPr>
        <p:grpSpPr>
          <a:xfrm>
            <a:off x="9416276" y="2707236"/>
            <a:ext cx="626459" cy="626459"/>
            <a:chOff x="8794034" y="4283578"/>
            <a:chExt cx="684000" cy="684000"/>
          </a:xfrm>
        </p:grpSpPr>
        <p:sp>
          <p:nvSpPr>
            <p:cNvPr id="118" name="Freeform 36"/>
            <p:cNvSpPr>
              <a:spLocks noChangeAspect="1" noEditPoints="1"/>
            </p:cNvSpPr>
            <p:nvPr/>
          </p:nvSpPr>
          <p:spPr bwMode="auto">
            <a:xfrm>
              <a:off x="8879066" y="4481578"/>
              <a:ext cx="513936" cy="2880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noFill/>
            <a:ln w="12700">
              <a:solidFill>
                <a:schemeClr val="bg1"/>
              </a:solidFill>
            </a:ln>
          </p:spPr>
          <p:txBody>
            <a:bodyPr vert="horz" wrap="square" lIns="83748" tIns="41874" rIns="83748" bIns="41874" numCol="1" anchor="t" anchorCtr="0" compatLnSpc="1"/>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Oval 127"/>
            <p:cNvSpPr/>
            <p:nvPr/>
          </p:nvSpPr>
          <p:spPr>
            <a:xfrm>
              <a:off x="8794034" y="4283578"/>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2" name="Content Placeholder 2"/>
          <p:cNvSpPr txBox="1"/>
          <p:nvPr/>
        </p:nvSpPr>
        <p:spPr>
          <a:xfrm>
            <a:off x="1793160" y="4349091"/>
            <a:ext cx="1613740" cy="25781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sz="1400">
                <a:ln w="22225">
                  <a:solidFill>
                    <a:schemeClr val="accent2"/>
                  </a:solidFill>
                  <a:prstDash val="solid"/>
                </a:ln>
                <a:solidFill>
                  <a:schemeClr val="accent2">
                    <a:lumMod val="40000"/>
                    <a:lumOff val="60000"/>
                  </a:schemeClr>
                </a:solidFill>
                <a:effectLst/>
                <a:latin typeface="Arial" panose="020B0604020202020204" pitchFamily="34" charset="0"/>
                <a:ea typeface="微软雅黑" panose="020B0503020204020204" pitchFamily="34" charset="-122"/>
                <a:cs typeface="+mn-ea"/>
                <a:sym typeface="Arial" panose="020B0604020202020204" pitchFamily="34" charset="0"/>
              </a:rPr>
              <a:t>功能：</a:t>
            </a:r>
            <a:endParaRPr lang="zh-CN" sz="1400" b="1" dirty="0">
              <a:ln w="22225">
                <a:solidFill>
                  <a:schemeClr val="accent2"/>
                </a:solidFill>
                <a:prstDash val="solid"/>
              </a:ln>
              <a:solidFill>
                <a:schemeClr val="accent2">
                  <a:lumMod val="40000"/>
                  <a:lumOff val="60000"/>
                </a:schemeClr>
              </a:solidFill>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Content Placeholder 2"/>
          <p:cNvSpPr txBox="1"/>
          <p:nvPr/>
        </p:nvSpPr>
        <p:spPr>
          <a:xfrm>
            <a:off x="4246724" y="4349091"/>
            <a:ext cx="1613740" cy="25781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sz="1400">
                <a:ln w="12700">
                  <a:solidFill>
                    <a:schemeClr val="accent5"/>
                  </a:solidFill>
                  <a:prstDash val="solid"/>
                </a:ln>
                <a:pattFill prst="ltDnDiag">
                  <a:fgClr>
                    <a:schemeClr val="accent5">
                      <a:lumMod val="60000"/>
                      <a:lumOff val="40000"/>
                    </a:schemeClr>
                  </a:fgClr>
                  <a:bgClr>
                    <a:schemeClr val="bg1"/>
                  </a:bgClr>
                </a:pattFill>
                <a:effectLst/>
                <a:latin typeface="Arial" panose="020B0604020202020204" pitchFamily="34" charset="0"/>
                <a:ea typeface="微软雅黑" panose="020B0503020204020204" pitchFamily="34" charset="-122"/>
                <a:cs typeface="+mn-ea"/>
                <a:sym typeface="Arial" panose="020B0604020202020204" pitchFamily="34" charset="0"/>
              </a:rPr>
              <a:t>前端</a:t>
            </a:r>
            <a:r>
              <a:rPr lang="zh-CN" sz="1400">
                <a:ln w="12700">
                  <a:solidFill>
                    <a:schemeClr val="accent5"/>
                  </a:solidFill>
                  <a:prstDash val="solid"/>
                </a:ln>
                <a:pattFill prst="ltDnDiag">
                  <a:fgClr>
                    <a:schemeClr val="accent5">
                      <a:lumMod val="60000"/>
                      <a:lumOff val="40000"/>
                    </a:schemeClr>
                  </a:fgClr>
                  <a:bgClr>
                    <a:schemeClr val="bg1"/>
                  </a:bgClr>
                </a:pattFill>
                <a:effectLst/>
                <a:latin typeface="Arial" panose="020B0604020202020204" pitchFamily="34" charset="0"/>
                <a:ea typeface="微软雅黑" panose="020B0503020204020204" pitchFamily="34" charset="-122"/>
                <a:cs typeface="+mn-ea"/>
                <a:sym typeface="Arial" panose="020B0604020202020204" pitchFamily="34" charset="0"/>
              </a:rPr>
              <a:t>考试</a:t>
            </a:r>
            <a:endParaRPr lang="zh-CN" sz="1400" b="1" dirty="0">
              <a:ln w="12700">
                <a:solidFill>
                  <a:schemeClr val="accent5"/>
                </a:solidFill>
                <a:prstDash val="solid"/>
              </a:ln>
              <a:pattFill prst="ltDnDiag">
                <a:fgClr>
                  <a:schemeClr val="accent5">
                    <a:lumMod val="60000"/>
                    <a:lumOff val="40000"/>
                  </a:schemeClr>
                </a:fgClr>
                <a:bgClr>
                  <a:schemeClr val="bg1"/>
                </a:bgClr>
              </a:pattFill>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Content Placeholder 2"/>
          <p:cNvSpPr txBox="1"/>
          <p:nvPr/>
        </p:nvSpPr>
        <p:spPr>
          <a:xfrm>
            <a:off x="4246880" y="4576445"/>
            <a:ext cx="2028825" cy="176974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altLang="en-US" sz="1600" b="1" dirty="0">
                <a:ln w="12700">
                  <a:solidFill>
                    <a:schemeClr val="accent5"/>
                  </a:solidFill>
                  <a:prstDash val="solid"/>
                </a:ln>
                <a:pattFill prst="ltDnDiag">
                  <a:fgClr>
                    <a:schemeClr val="accent5">
                      <a:lumMod val="60000"/>
                      <a:lumOff val="40000"/>
                    </a:schemeClr>
                  </a:fgClr>
                  <a:bgClr>
                    <a:schemeClr val="bg1"/>
                  </a:bgClr>
                </a:pattFill>
                <a:effectLst/>
                <a:latin typeface="Arial" panose="020B0604020202020204" pitchFamily="34" charset="0"/>
                <a:ea typeface="微软雅黑" panose="020B0503020204020204" pitchFamily="34" charset="-122"/>
                <a:cs typeface="+mn-ea"/>
                <a:sym typeface="Arial" panose="020B0604020202020204" pitchFamily="34" charset="0"/>
              </a:rPr>
              <a:t>前端考试部分主要实现系统可以自动生成试卷，学员考试完成后实现自动阅卷并给出正确的答案和考试分数。</a:t>
            </a:r>
            <a:endParaRPr lang="zh-CN" altLang="en-US" sz="1600" b="1" dirty="0">
              <a:ln w="12700">
                <a:solidFill>
                  <a:schemeClr val="accent5"/>
                </a:solidFill>
                <a:prstDash val="solid"/>
              </a:ln>
              <a:pattFill prst="ltDnDiag">
                <a:fgClr>
                  <a:schemeClr val="accent5">
                    <a:lumMod val="60000"/>
                    <a:lumOff val="40000"/>
                  </a:schemeClr>
                </a:fgClr>
                <a:bgClr>
                  <a:schemeClr val="bg1"/>
                </a:bgClr>
              </a:pattFill>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Content Placeholder 2"/>
          <p:cNvSpPr txBox="1"/>
          <p:nvPr/>
        </p:nvSpPr>
        <p:spPr>
          <a:xfrm>
            <a:off x="6629010" y="4349091"/>
            <a:ext cx="1613740" cy="257810"/>
          </a:xfrm>
          <a:prstGeom prst="rect">
            <a:avLst/>
          </a:prstGeom>
        </p:spPr>
        <p:txBody>
          <a:bodyPr vert="horz" lIns="0" tIns="0" rIns="0" bIns="0" rtlCol="0" anchor="t">
            <a:spAutoFit/>
            <a:scene3d>
              <a:camera prst="orthographicFront"/>
              <a:lightRig rig="soft" dir="t">
                <a:rot lat="0" lon="0" rev="15600000"/>
              </a:lightRig>
            </a:scene3d>
            <a:sp3d extrusionH="57150" prstMaterial="softEdge">
              <a:bevelT w="25400" h="38100"/>
            </a:sp3d>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sz="1400">
                <a:ln/>
                <a:solidFill>
                  <a:schemeClr val="accent4"/>
                </a:solidFill>
                <a:effectLst/>
                <a:latin typeface="Arial" panose="020B0604020202020204" pitchFamily="34" charset="0"/>
                <a:ea typeface="微软雅黑" panose="020B0503020204020204" pitchFamily="34" charset="-122"/>
                <a:cs typeface="+mn-ea"/>
                <a:sym typeface="Arial" panose="020B0604020202020204" pitchFamily="34" charset="0"/>
              </a:rPr>
              <a:t>后端服务器</a:t>
            </a:r>
            <a:endParaRPr lang="zh-CN" sz="1400" b="1" dirty="0">
              <a:ln/>
              <a:solidFill>
                <a:schemeClr val="accent4"/>
              </a:solidFill>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Content Placeholder 2"/>
          <p:cNvSpPr txBox="1"/>
          <p:nvPr/>
        </p:nvSpPr>
        <p:spPr>
          <a:xfrm>
            <a:off x="6628765" y="4576445"/>
            <a:ext cx="2029460" cy="1550035"/>
          </a:xfrm>
          <a:prstGeom prst="rect">
            <a:avLst/>
          </a:prstGeom>
        </p:spPr>
        <p:txBody>
          <a:bodyPr vert="horz" wrap="square" lIns="0" tIns="0" rIns="0" bIns="0" rtlCol="0" anchor="t">
            <a:spAutoFit/>
            <a:scene3d>
              <a:camera prst="orthographicFront"/>
              <a:lightRig rig="soft" dir="t">
                <a:rot lat="0" lon="0" rev="15600000"/>
              </a:lightRig>
            </a:scene3d>
            <a:sp3d extrusionH="57150" prstMaterial="softEdge">
              <a:bevelT w="25400" h="38100"/>
            </a:sp3d>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altLang="en-US" sz="1400" dirty="0" smtClean="0">
                <a:ln/>
                <a:solidFill>
                  <a:schemeClr val="accent4"/>
                </a:solidFill>
                <a:effectLst/>
                <a:latin typeface="Arial" panose="020B0604020202020204" pitchFamily="34" charset="0"/>
                <a:ea typeface="微软雅黑" panose="020B0503020204020204" pitchFamily="34" charset="-122"/>
                <a:cs typeface="+mn-ea"/>
                <a:sym typeface="Arial" panose="020B0604020202020204" pitchFamily="34" charset="0"/>
              </a:rPr>
              <a:t>后端服务器是一个很重要的部分，因为后端主要实现学员基本信息、驾校理论考试题库的管理。如果没有信息，那么前端考试也不能实现。</a:t>
            </a:r>
            <a:endParaRPr lang="zh-CN" altLang="en-US" sz="1400" dirty="0" smtClean="0">
              <a:ln/>
              <a:solidFill>
                <a:schemeClr val="accent4"/>
              </a:solidFill>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Content Placeholder 2"/>
          <p:cNvSpPr txBox="1"/>
          <p:nvPr/>
        </p:nvSpPr>
        <p:spPr>
          <a:xfrm>
            <a:off x="9011296" y="4576727"/>
            <a:ext cx="2049066" cy="180848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整个系统的实现都是基于</a:t>
            </a:r>
            <a:r>
              <a:rPr lang="en-US" altLang="zh-CN"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SSM</a:t>
            </a:r>
            <a:r>
              <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框架，主要实现学员登录账号，然后开始考试，随机试卷能直接给出正确答案和分数。并且管理员可以管理数据，能对题库进行增删改查。</a:t>
            </a:r>
            <a:endParaRPr lang="zh-CN" alt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8"/>
          <p:cNvSpPr txBox="1"/>
          <p:nvPr/>
        </p:nvSpPr>
        <p:spPr>
          <a:xfrm>
            <a:off x="4454798" y="233727"/>
            <a:ext cx="3949155" cy="492125"/>
          </a:xfrm>
          <a:prstGeom prst="rect">
            <a:avLst/>
          </a:prstGeom>
          <a:noFill/>
        </p:spPr>
        <p:txBody>
          <a:bodyPr wrap="square" lIns="0" tIns="0" rIns="0" bIns="0" rtlCol="0" anchor="ctr">
            <a:spAutoFit/>
          </a:bodyPr>
          <a:lstStyle/>
          <a:p>
            <a:pPr algn="ctr"/>
            <a:r>
              <a:rPr lang="zh-CN" sz="3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主要功能</a:t>
            </a:r>
            <a:endParaRPr 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8"/>
          <p:cNvSpPr txBox="1"/>
          <p:nvPr/>
        </p:nvSpPr>
        <p:spPr>
          <a:xfrm>
            <a:off x="5025515" y="743527"/>
            <a:ext cx="2807720" cy="215444"/>
          </a:xfrm>
          <a:prstGeom prst="rect">
            <a:avLst/>
          </a:prstGeom>
          <a:noFill/>
        </p:spPr>
        <p:txBody>
          <a:bodyPr wrap="square" lIns="0" tIns="0" rIns="0" bIns="0" rtlCol="0" anchor="ctr">
            <a:spAutoFit/>
          </a:bodyPr>
          <a:lstStyle/>
          <a:p>
            <a:pPr algn="ctr"/>
            <a:r>
              <a:rPr lang="en-US" altLang="zh-CN" sz="1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201X ANNUAL WORK SUMMARY</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1760855" y="4669155"/>
            <a:ext cx="1725295" cy="1753235"/>
          </a:xfrm>
          <a:prstGeom prst="rect">
            <a:avLst/>
          </a:prstGeom>
          <a:noFill/>
        </p:spPr>
        <p:txBody>
          <a:bodyPr wrap="square" rtlCol="0">
            <a:spAutoFit/>
          </a:bodyPr>
          <a:p>
            <a:r>
              <a:rPr lang="zh-CN" altLang="en-US">
                <a:ln w="22225">
                  <a:solidFill>
                    <a:schemeClr val="accent2"/>
                  </a:solidFill>
                  <a:prstDash val="solid"/>
                </a:ln>
                <a:solidFill>
                  <a:schemeClr val="accent2">
                    <a:lumMod val="40000"/>
                    <a:lumOff val="60000"/>
                  </a:schemeClr>
                </a:solidFill>
                <a:effectLst/>
              </a:rPr>
              <a:t>基于</a:t>
            </a:r>
            <a:r>
              <a:rPr lang="en-US" altLang="zh-CN">
                <a:ln w="22225">
                  <a:solidFill>
                    <a:schemeClr val="accent2"/>
                  </a:solidFill>
                  <a:prstDash val="solid"/>
                </a:ln>
                <a:solidFill>
                  <a:schemeClr val="accent2">
                    <a:lumMod val="40000"/>
                    <a:lumOff val="60000"/>
                  </a:schemeClr>
                </a:solidFill>
                <a:effectLst/>
              </a:rPr>
              <a:t>SSM</a:t>
            </a:r>
            <a:r>
              <a:rPr lang="zh-CN" altLang="en-US">
                <a:ln w="22225">
                  <a:solidFill>
                    <a:schemeClr val="accent2"/>
                  </a:solidFill>
                  <a:prstDash val="solid"/>
                </a:ln>
                <a:solidFill>
                  <a:schemeClr val="accent2">
                    <a:lumMod val="40000"/>
                    <a:lumOff val="60000"/>
                  </a:schemeClr>
                </a:solidFill>
                <a:effectLst/>
              </a:rPr>
              <a:t>框架的驾校在线考试系统主要分为前端考试部分和后端服务器管理部分</a:t>
            </a:r>
            <a:endParaRPr lang="zh-CN" altLang="en-US">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par>
                          <p:cTn id="8" fill="hold">
                            <p:stCondLst>
                              <p:cond delay="500"/>
                            </p:stCondLst>
                            <p:childTnLst>
                              <p:par>
                                <p:cTn id="9" presetID="45" presetClass="entr" presetSubtype="0" fill="hold" nodeType="afterEffect">
                                  <p:stCondLst>
                                    <p:cond delay="0"/>
                                  </p:stCondLst>
                                  <p:childTnLst>
                                    <p:set>
                                      <p:cBhvr>
                                        <p:cTn id="10" dur="1" fill="hold">
                                          <p:stCondLst>
                                            <p:cond delay="0"/>
                                          </p:stCondLst>
                                        </p:cTn>
                                        <p:tgtEl>
                                          <p:spTgt spid="129"/>
                                        </p:tgtEl>
                                        <p:attrNameLst>
                                          <p:attrName>style.visibility</p:attrName>
                                        </p:attrNameLst>
                                      </p:cBhvr>
                                      <p:to>
                                        <p:strVal val="visible"/>
                                      </p:to>
                                    </p:set>
                                    <p:animEffect transition="in" filter="fade">
                                      <p:cBhvr>
                                        <p:cTn id="11" dur="1000"/>
                                        <p:tgtEl>
                                          <p:spTgt spid="129"/>
                                        </p:tgtEl>
                                      </p:cBhvr>
                                    </p:animEffect>
                                    <p:anim calcmode="lin" valueType="num">
                                      <p:cBhvr>
                                        <p:cTn id="12" dur="1000" fill="hold"/>
                                        <p:tgtEl>
                                          <p:spTgt spid="129"/>
                                        </p:tgtEl>
                                        <p:attrNameLst>
                                          <p:attrName>ppt_w</p:attrName>
                                        </p:attrNameLst>
                                      </p:cBhvr>
                                      <p:tavLst>
                                        <p:tav tm="0" fmla="#ppt_w*sin(2.5*pi*$)">
                                          <p:val>
                                            <p:fltVal val="0"/>
                                          </p:val>
                                        </p:tav>
                                        <p:tav tm="100000">
                                          <p:val>
                                            <p:fltVal val="1"/>
                                          </p:val>
                                        </p:tav>
                                      </p:tavLst>
                                    </p:anim>
                                    <p:anim calcmode="lin" valueType="num">
                                      <p:cBhvr>
                                        <p:cTn id="13" dur="1000" fill="hold"/>
                                        <p:tgtEl>
                                          <p:spTgt spid="129"/>
                                        </p:tgtEl>
                                        <p:attrNameLst>
                                          <p:attrName>ppt_h</p:attrName>
                                        </p:attrNameLst>
                                      </p:cBhvr>
                                      <p:tavLst>
                                        <p:tav tm="0">
                                          <p:val>
                                            <p:strVal val="#ppt_h"/>
                                          </p:val>
                                        </p:tav>
                                        <p:tav tm="100000">
                                          <p:val>
                                            <p:strVal val="#ppt_h"/>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wipe(left)">
                                      <p:cBhvr>
                                        <p:cTn id="17" dur="500"/>
                                        <p:tgtEl>
                                          <p:spTgt spid="113"/>
                                        </p:tgtEl>
                                      </p:cBhvr>
                                    </p:animEffect>
                                  </p:childTnLst>
                                </p:cTn>
                              </p:par>
                            </p:childTnLst>
                          </p:cTn>
                        </p:par>
                        <p:par>
                          <p:cTn id="18" fill="hold">
                            <p:stCondLst>
                              <p:cond delay="2000"/>
                            </p:stCondLst>
                            <p:childTnLst>
                              <p:par>
                                <p:cTn id="19" presetID="45" presetClass="entr" presetSubtype="0" fill="hold" nodeType="afterEffect">
                                  <p:stCondLst>
                                    <p:cond delay="0"/>
                                  </p:stCondLst>
                                  <p:childTnLst>
                                    <p:set>
                                      <p:cBhvr>
                                        <p:cTn id="20" dur="1" fill="hold">
                                          <p:stCondLst>
                                            <p:cond delay="0"/>
                                          </p:stCondLst>
                                        </p:cTn>
                                        <p:tgtEl>
                                          <p:spTgt spid="130"/>
                                        </p:tgtEl>
                                        <p:attrNameLst>
                                          <p:attrName>style.visibility</p:attrName>
                                        </p:attrNameLst>
                                      </p:cBhvr>
                                      <p:to>
                                        <p:strVal val="visible"/>
                                      </p:to>
                                    </p:set>
                                    <p:animEffect transition="in" filter="fade">
                                      <p:cBhvr>
                                        <p:cTn id="21" dur="1000"/>
                                        <p:tgtEl>
                                          <p:spTgt spid="130"/>
                                        </p:tgtEl>
                                      </p:cBhvr>
                                    </p:animEffect>
                                    <p:anim calcmode="lin" valueType="num">
                                      <p:cBhvr>
                                        <p:cTn id="22" dur="1000" fill="hold"/>
                                        <p:tgtEl>
                                          <p:spTgt spid="130"/>
                                        </p:tgtEl>
                                        <p:attrNameLst>
                                          <p:attrName>ppt_w</p:attrName>
                                        </p:attrNameLst>
                                      </p:cBhvr>
                                      <p:tavLst>
                                        <p:tav tm="0" fmla="#ppt_w*sin(2.5*pi*$)">
                                          <p:val>
                                            <p:fltVal val="0"/>
                                          </p:val>
                                        </p:tav>
                                        <p:tav tm="100000">
                                          <p:val>
                                            <p:fltVal val="1"/>
                                          </p:val>
                                        </p:tav>
                                      </p:tavLst>
                                    </p:anim>
                                    <p:anim calcmode="lin" valueType="num">
                                      <p:cBhvr>
                                        <p:cTn id="23" dur="1000" fill="hold"/>
                                        <p:tgtEl>
                                          <p:spTgt spid="130"/>
                                        </p:tgtEl>
                                        <p:attrNameLst>
                                          <p:attrName>ppt_h</p:attrName>
                                        </p:attrNameLst>
                                      </p:cBhvr>
                                      <p:tavLst>
                                        <p:tav tm="0">
                                          <p:val>
                                            <p:strVal val="#ppt_h"/>
                                          </p:val>
                                        </p:tav>
                                        <p:tav tm="100000">
                                          <p:val>
                                            <p:strVal val="#ppt_h"/>
                                          </p:val>
                                        </p:tav>
                                      </p:tavLst>
                                    </p:anim>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wipe(left)">
                                      <p:cBhvr>
                                        <p:cTn id="27" dur="500"/>
                                        <p:tgtEl>
                                          <p:spTgt spid="114"/>
                                        </p:tgtEl>
                                      </p:cBhvr>
                                    </p:animEffect>
                                  </p:childTnLst>
                                </p:cTn>
                              </p:par>
                            </p:childTnLst>
                          </p:cTn>
                        </p:par>
                        <p:par>
                          <p:cTn id="28" fill="hold">
                            <p:stCondLst>
                              <p:cond delay="3500"/>
                            </p:stCondLst>
                            <p:childTnLst>
                              <p:par>
                                <p:cTn id="29" presetID="45" presetClass="entr" presetSubtype="0" fill="hold" nodeType="afterEffect">
                                  <p:stCondLst>
                                    <p:cond delay="0"/>
                                  </p:stCondLst>
                                  <p:childTnLst>
                                    <p:set>
                                      <p:cBhvr>
                                        <p:cTn id="30" dur="1" fill="hold">
                                          <p:stCondLst>
                                            <p:cond delay="0"/>
                                          </p:stCondLst>
                                        </p:cTn>
                                        <p:tgtEl>
                                          <p:spTgt spid="131"/>
                                        </p:tgtEl>
                                        <p:attrNameLst>
                                          <p:attrName>style.visibility</p:attrName>
                                        </p:attrNameLst>
                                      </p:cBhvr>
                                      <p:to>
                                        <p:strVal val="visible"/>
                                      </p:to>
                                    </p:set>
                                    <p:animEffect transition="in" filter="fade">
                                      <p:cBhvr>
                                        <p:cTn id="31" dur="1000"/>
                                        <p:tgtEl>
                                          <p:spTgt spid="131"/>
                                        </p:tgtEl>
                                      </p:cBhvr>
                                    </p:animEffect>
                                    <p:anim calcmode="lin" valueType="num">
                                      <p:cBhvr>
                                        <p:cTn id="32" dur="1000" fill="hold"/>
                                        <p:tgtEl>
                                          <p:spTgt spid="131"/>
                                        </p:tgtEl>
                                        <p:attrNameLst>
                                          <p:attrName>ppt_w</p:attrName>
                                        </p:attrNameLst>
                                      </p:cBhvr>
                                      <p:tavLst>
                                        <p:tav tm="0" fmla="#ppt_w*sin(2.5*pi*$)">
                                          <p:val>
                                            <p:fltVal val="0"/>
                                          </p:val>
                                        </p:tav>
                                        <p:tav tm="100000">
                                          <p:val>
                                            <p:fltVal val="1"/>
                                          </p:val>
                                        </p:tav>
                                      </p:tavLst>
                                    </p:anim>
                                    <p:anim calcmode="lin" valueType="num">
                                      <p:cBhvr>
                                        <p:cTn id="33" dur="1000" fill="hold"/>
                                        <p:tgtEl>
                                          <p:spTgt spid="131"/>
                                        </p:tgtEl>
                                        <p:attrNameLst>
                                          <p:attrName>ppt_h</p:attrName>
                                        </p:attrNameLst>
                                      </p:cBhvr>
                                      <p:tavLst>
                                        <p:tav tm="0">
                                          <p:val>
                                            <p:strVal val="#ppt_h"/>
                                          </p:val>
                                        </p:tav>
                                        <p:tav tm="100000">
                                          <p:val>
                                            <p:strVal val="#ppt_h"/>
                                          </p:val>
                                        </p:tav>
                                      </p:tavLst>
                                    </p:anim>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wipe(left)">
                                      <p:cBhvr>
                                        <p:cTn id="37" dur="500"/>
                                        <p:tgtEl>
                                          <p:spTgt spid="116"/>
                                        </p:tgtEl>
                                      </p:cBhvr>
                                    </p:animEffect>
                                  </p:childTnLst>
                                </p:cTn>
                              </p:par>
                            </p:childTnLst>
                          </p:cTn>
                        </p:par>
                        <p:par>
                          <p:cTn id="38" fill="hold">
                            <p:stCondLst>
                              <p:cond delay="5000"/>
                            </p:stCondLst>
                            <p:childTnLst>
                              <p:par>
                                <p:cTn id="39" presetID="45" presetClass="entr" presetSubtype="0" fill="hold" nodeType="afterEffect">
                                  <p:stCondLst>
                                    <p:cond delay="0"/>
                                  </p:stCondLst>
                                  <p:childTnLst>
                                    <p:set>
                                      <p:cBhvr>
                                        <p:cTn id="40" dur="1" fill="hold">
                                          <p:stCondLst>
                                            <p:cond delay="0"/>
                                          </p:stCondLst>
                                        </p:cTn>
                                        <p:tgtEl>
                                          <p:spTgt spid="132"/>
                                        </p:tgtEl>
                                        <p:attrNameLst>
                                          <p:attrName>style.visibility</p:attrName>
                                        </p:attrNameLst>
                                      </p:cBhvr>
                                      <p:to>
                                        <p:strVal val="visible"/>
                                      </p:to>
                                    </p:set>
                                    <p:animEffect transition="in" filter="fade">
                                      <p:cBhvr>
                                        <p:cTn id="41" dur="1000"/>
                                        <p:tgtEl>
                                          <p:spTgt spid="132"/>
                                        </p:tgtEl>
                                      </p:cBhvr>
                                    </p:animEffect>
                                    <p:anim calcmode="lin" valueType="num">
                                      <p:cBhvr>
                                        <p:cTn id="42" dur="1000" fill="hold"/>
                                        <p:tgtEl>
                                          <p:spTgt spid="132"/>
                                        </p:tgtEl>
                                        <p:attrNameLst>
                                          <p:attrName>ppt_w</p:attrName>
                                        </p:attrNameLst>
                                      </p:cBhvr>
                                      <p:tavLst>
                                        <p:tav tm="0" fmla="#ppt_w*sin(2.5*pi*$)">
                                          <p:val>
                                            <p:fltVal val="0"/>
                                          </p:val>
                                        </p:tav>
                                        <p:tav tm="100000">
                                          <p:val>
                                            <p:fltVal val="1"/>
                                          </p:val>
                                        </p:tav>
                                      </p:tavLst>
                                    </p:anim>
                                    <p:anim calcmode="lin" valueType="num">
                                      <p:cBhvr>
                                        <p:cTn id="43" dur="1000" fill="hold"/>
                                        <p:tgtEl>
                                          <p:spTgt spid="132"/>
                                        </p:tgtEl>
                                        <p:attrNameLst>
                                          <p:attrName>ppt_h</p:attrName>
                                        </p:attrNameLst>
                                      </p:cBhvr>
                                      <p:tavLst>
                                        <p:tav tm="0">
                                          <p:val>
                                            <p:strVal val="#ppt_h"/>
                                          </p:val>
                                        </p:tav>
                                        <p:tav tm="100000">
                                          <p:val>
                                            <p:strVal val="#ppt_h"/>
                                          </p:val>
                                        </p:tav>
                                      </p:tavLst>
                                    </p:anim>
                                  </p:childTnLst>
                                </p:cTn>
                              </p:par>
                            </p:childTnLst>
                          </p:cTn>
                        </p:par>
                        <p:par>
                          <p:cTn id="44" fill="hold">
                            <p:stCondLst>
                              <p:cond delay="6000"/>
                            </p:stCondLst>
                            <p:childTnLst>
                              <p:par>
                                <p:cTn id="45" presetID="22" presetClass="entr" presetSubtype="8"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750"/>
                                        <p:tgtEl>
                                          <p:spTgt spid="22"/>
                                        </p:tgtEl>
                                      </p:cBhvr>
                                    </p:animEffect>
                                  </p:childTnLst>
                                </p:cTn>
                              </p:par>
                            </p:childTnLst>
                          </p:cTn>
                        </p:par>
                        <p:par>
                          <p:cTn id="48" fill="hold">
                            <p:stCondLst>
                              <p:cond delay="7000"/>
                            </p:stCondLst>
                            <p:childTnLst>
                              <p:par>
                                <p:cTn id="49" presetID="22" presetClass="entr" presetSubtype="8"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750"/>
                                        <p:tgtEl>
                                          <p:spTgt spid="24"/>
                                        </p:tgtEl>
                                      </p:cBhvr>
                                    </p:animEffect>
                                  </p:childTnLst>
                                </p:cTn>
                              </p:par>
                            </p:childTnLst>
                          </p:cTn>
                        </p:par>
                        <p:par>
                          <p:cTn id="52" fill="hold">
                            <p:stCondLst>
                              <p:cond delay="8000"/>
                            </p:stCondLst>
                            <p:childTnLst>
                              <p:par>
                                <p:cTn id="53" presetID="22" presetClass="entr" presetSubtype="8"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750"/>
                                        <p:tgtEl>
                                          <p:spTgt spid="25"/>
                                        </p:tgtEl>
                                      </p:cBhvr>
                                    </p:animEffect>
                                  </p:childTnLst>
                                </p:cTn>
                              </p:par>
                            </p:childTnLst>
                          </p:cTn>
                        </p:par>
                        <p:par>
                          <p:cTn id="56" fill="hold">
                            <p:stCondLst>
                              <p:cond delay="9000"/>
                            </p:stCondLst>
                            <p:childTnLst>
                              <p:par>
                                <p:cTn id="57" presetID="22" presetClass="entr" presetSubtype="8"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750"/>
                                        <p:tgtEl>
                                          <p:spTgt spid="26"/>
                                        </p:tgtEl>
                                      </p:cBhvr>
                                    </p:animEffect>
                                  </p:childTnLst>
                                </p:cTn>
                              </p:par>
                            </p:childTnLst>
                          </p:cTn>
                        </p:par>
                        <p:par>
                          <p:cTn id="60" fill="hold">
                            <p:stCondLst>
                              <p:cond delay="10000"/>
                            </p:stCondLst>
                            <p:childTnLst>
                              <p:par>
                                <p:cTn id="61" presetID="22" presetClass="entr" presetSubtype="8"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left)">
                                      <p:cBhvr>
                                        <p:cTn id="63" dur="750"/>
                                        <p:tgtEl>
                                          <p:spTgt spid="27"/>
                                        </p:tgtEl>
                                      </p:cBhvr>
                                    </p:animEffect>
                                  </p:childTnLst>
                                </p:cTn>
                              </p:par>
                            </p:childTnLst>
                          </p:cTn>
                        </p:par>
                        <p:par>
                          <p:cTn id="64" fill="hold">
                            <p:stCondLst>
                              <p:cond delay="11000"/>
                            </p:stCondLst>
                            <p:childTnLst>
                              <p:par>
                                <p:cTn id="65" presetID="22" presetClass="entr" presetSubtype="8"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4" grpId="0" animBg="1"/>
      <p:bldP spid="116" grpId="0" animBg="1"/>
      <p:bldP spid="22" grpId="0"/>
      <p:bldP spid="24" grpId="0"/>
      <p:bldP spid="25" grpId="0"/>
      <p:bldP spid="26" grpId="0"/>
      <p:bldP spid="27"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864305" y="2544660"/>
            <a:ext cx="4468868" cy="1661795"/>
          </a:xfrm>
          <a:prstGeom prst="rect">
            <a:avLst/>
          </a:prstGeom>
        </p:spPr>
        <p:txBody>
          <a:bodyPr wrap="square" lIns="0" tIns="0" rIns="0" bIns="0">
            <a:spAutoFit/>
          </a:bodyPr>
          <a:lstStyle/>
          <a:p>
            <a:r>
              <a:rPr lang="zh-CN" altLang="en-US" sz="5400" dirty="0">
                <a:solidFill>
                  <a:schemeClr val="bg1"/>
                </a:solidFill>
                <a:latin typeface="Arial" panose="020B0604020202020204" pitchFamily="34" charset="0"/>
                <a:ea typeface="微软雅黑" panose="020B0503020204020204" pitchFamily="34" charset="-122"/>
                <a:sym typeface="Arial" panose="020B0604020202020204" pitchFamily="34" charset="0"/>
              </a:rPr>
              <a:t>重点难点及其他</a:t>
            </a:r>
            <a:endParaRPr lang="zh-CN" altLang="en-US" sz="5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2"/>
          <p:cNvSpPr txBox="1">
            <a:spLocks noChangeArrowheads="1"/>
          </p:cNvSpPr>
          <p:nvPr>
            <p:custDataLst>
              <p:tags r:id="rId1"/>
            </p:custDataLst>
          </p:nvPr>
        </p:nvSpPr>
        <p:spPr bwMode="auto">
          <a:xfrm>
            <a:off x="1582458" y="1955325"/>
            <a:ext cx="4435021" cy="332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985" b="1" dirty="0" smtClean="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04</a:t>
            </a:r>
            <a:endParaRPr lang="zh-CN" altLang="en-US" sz="20985"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p="http://schemas.openxmlformats.org/presentationml/2006/main">
  <p:tag name="MH" val="20161022192605"/>
  <p:tag name="MH_LIBRARY" val="GRAPHIC"/>
  <p:tag name="MH_TYPE" val="Text"/>
  <p:tag name="MH_ORDER" val="3"/>
</p:tagLst>
</file>

<file path=ppt/tags/tag11.xml><?xml version="1.0" encoding="utf-8"?>
<p:tagLst xmlns:p="http://schemas.openxmlformats.org/presentationml/2006/main">
  <p:tag name="MH" val="20161022192605"/>
  <p:tag name="MH_LIBRARY" val="GRAPHIC"/>
  <p:tag name="MH_TYPE" val="Text"/>
  <p:tag name="MH_ORDER" val="4"/>
</p:tagLst>
</file>

<file path=ppt/tags/tag12.xml><?xml version="1.0" encoding="utf-8"?>
<p:tagLst xmlns:p="http://schemas.openxmlformats.org/presentationml/2006/main">
  <p:tag name="MH_TYPE" val="#NeiR#"/>
  <p:tag name="MH_NUMBER" val="4"/>
  <p:tag name="MH_CATEGORY" val="#BingLLB#"/>
  <p:tag name="MH_LAYOUT" val="SubTitle"/>
  <p:tag name="MH" val="20161022203400"/>
  <p:tag name="MH_LIBRARY" val="GRAPHIC"/>
</p:tagLst>
</file>

<file path=ppt/tags/tag13.xml><?xml version="1.0" encoding="utf-8"?>
<p:tagLst xmlns:p="http://schemas.openxmlformats.org/presentationml/2006/main">
  <p:tag name="MH" val="20161022204031"/>
  <p:tag name="MH_LIBRARY" val="GRAPHIC"/>
  <p:tag name="MH_ORDER" val="文本框 2"/>
</p:tagLst>
</file>

<file path=ppt/tags/tag14.xml><?xml version="1.0" encoding="utf-8"?>
<p:tagLst xmlns:p="http://schemas.openxmlformats.org/presentationml/2006/main">
  <p:tag name="MH" val="20161022204031"/>
  <p:tag name="MH_LIBRARY" val="GRAPHIC"/>
  <p:tag name="MH_ORDER" val="Straight Connector 6"/>
</p:tagLst>
</file>

<file path=ppt/tags/tag15.xml><?xml version="1.0" encoding="utf-8"?>
<p:tagLst xmlns:p="http://schemas.openxmlformats.org/presentationml/2006/main">
  <p:tag name="MH" val="20161022204031"/>
  <p:tag name="MH_LIBRARY" val="GRAPHIC"/>
</p:tagLst>
</file>

<file path=ppt/tags/tag16.xml><?xml version="1.0" encoding="utf-8"?>
<p:tagLst xmlns:p="http://schemas.openxmlformats.org/presentationml/2006/main">
  <p:tag name="MH" val="20161022204031"/>
  <p:tag name="MH_LIBRARY" val="GRAPHIC"/>
  <p:tag name="MH_ORDER" val="文本框 2"/>
</p:tagLst>
</file>

<file path=ppt/tags/tag17.xml><?xml version="1.0" encoding="utf-8"?>
<p:tagLst xmlns:p="http://schemas.openxmlformats.org/presentationml/2006/main">
  <p:tag name="MH" val="20161022204031"/>
  <p:tag name="MH_LIBRARY" val="GRAPHIC"/>
  <p:tag name="MH_ORDER" val="Straight Connector 6"/>
</p:tagLst>
</file>

<file path=ppt/tags/tag18.xml><?xml version="1.0" encoding="utf-8"?>
<p:tagLst xmlns:p="http://schemas.openxmlformats.org/presentationml/2006/main">
  <p:tag name="MH" val="20161022204031"/>
  <p:tag name="MH_LIBRARY" val="GRAPHIC"/>
</p:tagLst>
</file>

<file path=ppt/tags/tag19.xml><?xml version="1.0" encoding="utf-8"?>
<p:tagLst xmlns:p="http://schemas.openxmlformats.org/presentationml/2006/main">
  <p:tag name="MH" val="20161022204031"/>
  <p:tag name="MH_LIBRARY" val="GRAPHIC"/>
  <p:tag name="MH_ORDER" val="Straight Connector 6"/>
</p:tagLst>
</file>

<file path=ppt/tags/tag2.xml><?xml version="1.0" encoding="utf-8"?>
<p:tagLst xmlns:p="http://schemas.openxmlformats.org/presentationml/2006/main">
  <p:tag name="MH" val="20160830110146"/>
  <p:tag name="MH_LIBRARY" val="CONTENTS"/>
  <p:tag name="MH_TYPE" val="OTHERS"/>
  <p:tag name="ID" val="553512"/>
</p:tagLst>
</file>

<file path=ppt/tags/tag20.xml><?xml version="1.0" encoding="utf-8"?>
<p:tagLst xmlns:p="http://schemas.openxmlformats.org/presentationml/2006/main">
  <p:tag name="MH" val="20161022204031"/>
  <p:tag name="MH_LIBRARY" val="GRAPHIC"/>
  <p:tag name="MH_ORDER" val="文本框 2"/>
</p:tagLst>
</file>

<file path=ppt/tags/tag21.xml><?xml version="1.0" encoding="utf-8"?>
<p:tagLst xmlns:p="http://schemas.openxmlformats.org/presentationml/2006/main">
  <p:tag name="MH" val="20161022204031"/>
  <p:tag name="MH_LIBRARY" val="GRAPHIC"/>
  <p:tag name="MH_ORDER" val="Straight Connector 6"/>
</p:tagLst>
</file>

<file path=ppt/tags/tag22.xml><?xml version="1.0" encoding="utf-8"?>
<p:tagLst xmlns:p="http://schemas.openxmlformats.org/presentationml/2006/main">
  <p:tag name="MH" val="20161022204031"/>
  <p:tag name="MH_LIBRARY" val="GRAPHIC"/>
</p:tagLst>
</file>

<file path=ppt/tags/tag23.xml><?xml version="1.0" encoding="utf-8"?>
<p:tagLst xmlns:p="http://schemas.openxmlformats.org/presentationml/2006/main">
  <p:tag name="MH" val="20161022204031"/>
  <p:tag name="MH_LIBRARY" val="GRAPHIC"/>
  <p:tag name="MH_ORDER" val="文本框 2"/>
</p:tagLst>
</file>

<file path=ppt/tags/tag24.xml><?xml version="1.0" encoding="utf-8"?>
<p:tagLst xmlns:p="http://schemas.openxmlformats.org/presentationml/2006/main">
  <p:tag name="MH" val="20161022204031"/>
  <p:tag name="MH_LIBRARY" val="GRAPHIC"/>
</p:tagLst>
</file>

<file path=ppt/tags/tag3.xml><?xml version="1.0" encoding="utf-8"?>
<p:tagLst xmlns:p="http://schemas.openxmlformats.org/presentationml/2006/main">
  <p:tag name="MH" val="20160830110146"/>
  <p:tag name="MH_LIBRARY" val="CONTENTS"/>
  <p:tag name="MH_TYPE" val="OTHERS"/>
  <p:tag name="ID" val="553512"/>
</p:tagLst>
</file>

<file path=ppt/tags/tag4.xml><?xml version="1.0" encoding="utf-8"?>
<p:tagLst xmlns:p="http://schemas.openxmlformats.org/presentationml/2006/main">
  <p:tag name="MH" val="20161022203400"/>
  <p:tag name="MH_LIBRARY" val="GRAPHIC"/>
  <p:tag name="MH_TYPE" val="Other"/>
  <p:tag name="MH_ORDER" val="1"/>
</p:tagLst>
</file>

<file path=ppt/tags/tag5.xml><?xml version="1.0" encoding="utf-8"?>
<p:tagLst xmlns:p="http://schemas.openxmlformats.org/presentationml/2006/main">
  <p:tag name="MH" val="20161022203400"/>
  <p:tag name="MH_LIBRARY" val="GRAPHIC"/>
  <p:tag name="MH_TYPE" val="Other"/>
  <p:tag name="MH_ORDER" val="2"/>
</p:tagLst>
</file>

<file path=ppt/tags/tag6.xml><?xml version="1.0" encoding="utf-8"?>
<p:tagLst xmlns:p="http://schemas.openxmlformats.org/presentationml/2006/main">
  <p:tag name="MH" val="20161022203400"/>
  <p:tag name="MH_LIBRARY" val="GRAPHIC"/>
  <p:tag name="MH_TYPE" val="Other"/>
  <p:tag name="MH_ORDER" val="3"/>
</p:tagLst>
</file>

<file path=ppt/tags/tag7.xml><?xml version="1.0" encoding="utf-8"?>
<p:tagLst xmlns:p="http://schemas.openxmlformats.org/presentationml/2006/main">
  <p:tag name="MH" val="20161022203400"/>
  <p:tag name="MH_LIBRARY" val="GRAPHIC"/>
  <p:tag name="MH_TYPE" val="Other"/>
  <p:tag name="MH_ORDER" val="4"/>
</p:tagLst>
</file>

<file path=ppt/tags/tag8.xml><?xml version="1.0" encoding="utf-8"?>
<p:tagLst xmlns:p="http://schemas.openxmlformats.org/presentationml/2006/main">
  <p:tag name="MH" val="20161022192605"/>
  <p:tag name="MH_LIBRARY" val="GRAPHIC"/>
  <p:tag name="MH_TYPE" val="Text"/>
  <p:tag name="MH_ORDER" val="1"/>
</p:tagLst>
</file>

<file path=ppt/tags/tag9.xml><?xml version="1.0" encoding="utf-8"?>
<p:tagLst xmlns:p="http://schemas.openxmlformats.org/presentationml/2006/main">
  <p:tag name="MH" val="20161022192605"/>
  <p:tag name="MH_LIBRARY" val="GRAPHIC"/>
  <p:tag name="MH_TYPE" val="Text"/>
  <p:tag name="MH_ORDER" val="2"/>
</p:tagLst>
</file>

<file path=ppt/theme/theme1.xml><?xml version="1.0" encoding="utf-8"?>
<a:theme xmlns:a="http://schemas.openxmlformats.org/drawingml/2006/main" name="第一PPT，www.1ppt.com">
  <a:themeElements>
    <a:clrScheme name="自定义 25">
      <a:dk1>
        <a:sysClr val="windowText" lastClr="000000"/>
      </a:dk1>
      <a:lt1>
        <a:sysClr val="window" lastClr="FFFFFF"/>
      </a:lt1>
      <a:dk2>
        <a:srgbClr val="44546A"/>
      </a:dk2>
      <a:lt2>
        <a:srgbClr val="E7E6E6"/>
      </a:lt2>
      <a:accent1>
        <a:srgbClr val="4BC1DD"/>
      </a:accent1>
      <a:accent2>
        <a:srgbClr val="92D050"/>
      </a:accent2>
      <a:accent3>
        <a:srgbClr val="4BC1DD"/>
      </a:accent3>
      <a:accent4>
        <a:srgbClr val="92D050"/>
      </a:accent4>
      <a:accent5>
        <a:srgbClr val="4BC1DD"/>
      </a:accent5>
      <a:accent6>
        <a:srgbClr val="92D050"/>
      </a:accent6>
      <a:hlink>
        <a:srgbClr val="4BC1DD"/>
      </a:hlink>
      <a:folHlink>
        <a:srgbClr val="92D05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1589</Words>
  <Application>WPS 演示</Application>
  <PresentationFormat>自定义</PresentationFormat>
  <Paragraphs>149</Paragraphs>
  <Slides>13</Slides>
  <Notes>22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13</vt:i4>
      </vt:variant>
    </vt:vector>
  </HeadingPairs>
  <TitlesOfParts>
    <vt:vector size="32" baseType="lpstr">
      <vt:lpstr>Arial</vt:lpstr>
      <vt:lpstr>宋体</vt:lpstr>
      <vt:lpstr>Wingdings</vt:lpstr>
      <vt:lpstr>Calibri</vt:lpstr>
      <vt:lpstr>Calibri</vt:lpstr>
      <vt:lpstr>微软雅黑</vt:lpstr>
      <vt:lpstr>Arial Narrow</vt:lpstr>
      <vt:lpstr>Times New Roman</vt:lpstr>
      <vt:lpstr>Neris Thin</vt:lpstr>
      <vt:lpstr>Arial</vt:lpstr>
      <vt:lpstr>Gill Sans</vt:lpstr>
      <vt:lpstr>Helvetica Neue</vt:lpstr>
      <vt:lpstr>Arial Black</vt:lpstr>
      <vt:lpstr>Impact</vt:lpstr>
      <vt:lpstr>Arial Unicode MS</vt:lpstr>
      <vt:lpstr>Calibri Light</vt:lpstr>
      <vt:lpstr>ESRI AMFM Electric</vt:lpstr>
      <vt:lpstr>Gill Sans MT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
  <cp:keywords>www.1ppt.com</cp:keywords>
  <cp:lastModifiedBy>一生所爱ღ</cp:lastModifiedBy>
  <cp:revision>4</cp:revision>
  <dcterms:created xsi:type="dcterms:W3CDTF">2016-11-28T15:55:00Z</dcterms:created>
  <dcterms:modified xsi:type="dcterms:W3CDTF">2018-10-17T06:55:47Z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y fmtid="{D5CDD505-2E9C-101B-9397-08002B2CF9AE}" pid="3" name="KSORubyTemplateID">
    <vt:lpwstr>2</vt:lpwstr>
  </property>
</Properties>
</file>