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4"/>
  </p:normalViewPr>
  <p:slideViewPr>
    <p:cSldViewPr snapToGrid="0">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A61C-339F-2268-575F-D74CEE8F0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99506-FDB9-9563-E667-F0B10170A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12280D-9805-C77C-EC8C-CC30770132BE}"/>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12D551EB-CFF4-9B90-AD70-3ACB8C906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570FD-1E99-31EF-CE0A-5B33232713D5}"/>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194732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DDEA-E762-25F6-7A8A-82A699EF0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D0563-D3F8-013C-80AE-0D997539F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3BB39-1DC5-2890-D42F-D2F623EAE17C}"/>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B30A4978-F0ED-4EE7-473A-50C0ADE37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4743-F071-D9EF-83E7-806733275A45}"/>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301763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DC0F9-91D9-59E0-3D62-E9B09C85D0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2DC4F4-B194-6A63-9846-BE2827CBCF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53446-51B8-5317-8E4E-0D20B00BEBD3}"/>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9F531401-53D0-E493-38C0-DB0B4A117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A63DF-68F5-F551-0A94-0BE1C7D4F38F}"/>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39012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AF6D-A9CE-A9EF-727E-B8683ABAC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06C5F0-AAF3-4D8A-1B5D-36992ACA0E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7A6C4-ACA9-1975-9D40-F819778ED2F1}"/>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44EA3BCE-0D84-4D02-9482-D455A3129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473AF-8268-2A1E-DBA7-7726E9EF335A}"/>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349513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6817-02AC-688B-5302-D2D3EF017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7A939-6C56-6318-011D-0786B53BEB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2D7B2A-C301-DBB5-E7D8-4849B680F627}"/>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E9643348-481C-887D-426E-A7C2E67D5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E1741-4102-4367-CDE4-9D0A6F681C3D}"/>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24406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560A-45C2-72FF-0E09-0A2C46059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172BD-57F2-F842-B9CF-559A461DF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74E27-F2D6-0751-4AC3-16E7EC075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5541D-23F9-41B2-4A2D-5BEA64BE160E}"/>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6" name="Footer Placeholder 5">
            <a:extLst>
              <a:ext uri="{FF2B5EF4-FFF2-40B4-BE49-F238E27FC236}">
                <a16:creationId xmlns:a16="http://schemas.microsoft.com/office/drawing/2014/main" id="{35347E6A-99A4-DDB0-1FDE-902788625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30BBF-6467-9176-3B1E-022FAEB821EA}"/>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411795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45EE-A7C6-0F54-C838-9CD02E1E2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744630-AE7F-8D6F-EA89-AD47B3A72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96E6F-DA11-B778-A618-F80CBF35F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8D7D4-07DB-D142-BA0B-6E3E869AC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ADF40-7CDE-43D3-CDAA-12C65EE2A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31B1E-2DE2-6C1A-5241-3E9A2E287574}"/>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8" name="Footer Placeholder 7">
            <a:extLst>
              <a:ext uri="{FF2B5EF4-FFF2-40B4-BE49-F238E27FC236}">
                <a16:creationId xmlns:a16="http://schemas.microsoft.com/office/drawing/2014/main" id="{CB2007ED-D657-1C5F-F5E9-A90EE85941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2581EF-CAC5-FC33-69BA-F0184E9905E2}"/>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31809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225-243D-340B-6DC9-082F1689D8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A8E80-325D-D821-486C-274AB0E7CF64}"/>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4" name="Footer Placeholder 3">
            <a:extLst>
              <a:ext uri="{FF2B5EF4-FFF2-40B4-BE49-F238E27FC236}">
                <a16:creationId xmlns:a16="http://schemas.microsoft.com/office/drawing/2014/main" id="{959740ED-4F04-B9DC-EC51-F3BE48919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8DC19-BD0A-52B4-173D-C80C76C3FEBA}"/>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322579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39E55-43E0-9C7E-BE36-C55E5BF52476}"/>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3" name="Footer Placeholder 2">
            <a:extLst>
              <a:ext uri="{FF2B5EF4-FFF2-40B4-BE49-F238E27FC236}">
                <a16:creationId xmlns:a16="http://schemas.microsoft.com/office/drawing/2014/main" id="{ABD32638-1C2B-A1D2-23D0-D5CDD66FE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44980-5CC0-4132-DB86-2960B7618564}"/>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9023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71AF-4403-1154-9D95-9AA6107C7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5CAFAA-A90B-CCD8-4BE6-973844938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5F8C63-B625-9A60-B694-0DDD0C2B9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DB2BA-B7E2-0F4A-0F01-3B102D2549EE}"/>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6" name="Footer Placeholder 5">
            <a:extLst>
              <a:ext uri="{FF2B5EF4-FFF2-40B4-BE49-F238E27FC236}">
                <a16:creationId xmlns:a16="http://schemas.microsoft.com/office/drawing/2014/main" id="{9DFBA899-87A7-69A4-4D63-B7713235B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0C3D-EC4C-DBA1-85D7-44B29F261026}"/>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285614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A804-32C8-B49D-74C6-749D6B040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C540CE-21AB-88CE-C86A-8C74B15D5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B71F3-C17B-979B-54D6-B1900243E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61F3B-8A1E-0C1E-5F96-F608A8DDB8D4}"/>
              </a:ext>
            </a:extLst>
          </p:cNvPr>
          <p:cNvSpPr>
            <a:spLocks noGrp="1"/>
          </p:cNvSpPr>
          <p:nvPr>
            <p:ph type="dt" sz="half" idx="10"/>
          </p:nvPr>
        </p:nvSpPr>
        <p:spPr/>
        <p:txBody>
          <a:bodyPr/>
          <a:lstStyle/>
          <a:p>
            <a:fld id="{A50243B0-57D1-1848-B8D9-238900ED90D5}" type="datetimeFigureOut">
              <a:rPr lang="en-US" smtClean="0"/>
              <a:t>4/21/24</a:t>
            </a:fld>
            <a:endParaRPr lang="en-US"/>
          </a:p>
        </p:txBody>
      </p:sp>
      <p:sp>
        <p:nvSpPr>
          <p:cNvPr id="6" name="Footer Placeholder 5">
            <a:extLst>
              <a:ext uri="{FF2B5EF4-FFF2-40B4-BE49-F238E27FC236}">
                <a16:creationId xmlns:a16="http://schemas.microsoft.com/office/drawing/2014/main" id="{024EBFF6-BB01-7AC7-06D1-9CF317BA4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987F1-D768-8FB9-0692-C48F862A85B7}"/>
              </a:ext>
            </a:extLst>
          </p:cNvPr>
          <p:cNvSpPr>
            <a:spLocks noGrp="1"/>
          </p:cNvSpPr>
          <p:nvPr>
            <p:ph type="sldNum" sz="quarter" idx="12"/>
          </p:nvPr>
        </p:nvSpPr>
        <p:spPr/>
        <p:txBody>
          <a:bodyPr/>
          <a:lstStyle/>
          <a:p>
            <a:fld id="{222DC5AB-ED5F-494D-9E18-6FD5342C5531}" type="slidenum">
              <a:rPr lang="en-US" smtClean="0"/>
              <a:t>‹#›</a:t>
            </a:fld>
            <a:endParaRPr lang="en-US"/>
          </a:p>
        </p:txBody>
      </p:sp>
    </p:spTree>
    <p:extLst>
      <p:ext uri="{BB962C8B-B14F-4D97-AF65-F5344CB8AC3E}">
        <p14:creationId xmlns:p14="http://schemas.microsoft.com/office/powerpoint/2010/main" val="5708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223F1-A5FF-B47E-CD9A-099B89717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20BE22-D86B-FC14-E163-439C35259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3DACC-F042-7224-BF9B-F25D63035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0243B0-57D1-1848-B8D9-238900ED90D5}" type="datetimeFigureOut">
              <a:rPr lang="en-US" smtClean="0"/>
              <a:t>4/21/24</a:t>
            </a:fld>
            <a:endParaRPr lang="en-US"/>
          </a:p>
        </p:txBody>
      </p:sp>
      <p:sp>
        <p:nvSpPr>
          <p:cNvPr id="5" name="Footer Placeholder 4">
            <a:extLst>
              <a:ext uri="{FF2B5EF4-FFF2-40B4-BE49-F238E27FC236}">
                <a16:creationId xmlns:a16="http://schemas.microsoft.com/office/drawing/2014/main" id="{361CFD3C-438F-0B02-05B8-83200EE85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0D67BAE-4DDB-F89D-F0AA-954268393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2DC5AB-ED5F-494D-9E18-6FD5342C5531}" type="slidenum">
              <a:rPr lang="en-US" smtClean="0"/>
              <a:t>‹#›</a:t>
            </a:fld>
            <a:endParaRPr lang="en-US"/>
          </a:p>
        </p:txBody>
      </p:sp>
    </p:spTree>
    <p:extLst>
      <p:ext uri="{BB962C8B-B14F-4D97-AF65-F5344CB8AC3E}">
        <p14:creationId xmlns:p14="http://schemas.microsoft.com/office/powerpoint/2010/main" val="257471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26AC-F804-32C5-6969-CC1E821CF8D1}"/>
              </a:ext>
            </a:extLst>
          </p:cNvPr>
          <p:cNvSpPr>
            <a:spLocks noGrp="1"/>
          </p:cNvSpPr>
          <p:nvPr>
            <p:ph type="title"/>
          </p:nvPr>
        </p:nvSpPr>
        <p:spPr>
          <a:xfrm>
            <a:off x="838200" y="365125"/>
            <a:ext cx="10515600" cy="603063"/>
          </a:xfrm>
        </p:spPr>
        <p:txBody>
          <a:bodyPr>
            <a:normAutofit fontScale="90000"/>
          </a:bodyPr>
          <a:lstStyle/>
          <a:p>
            <a:r>
              <a:rPr lang="en-US" dirty="0"/>
              <a:t>3 min Story:</a:t>
            </a:r>
          </a:p>
        </p:txBody>
      </p:sp>
      <p:sp>
        <p:nvSpPr>
          <p:cNvPr id="3" name="Content Placeholder 2">
            <a:extLst>
              <a:ext uri="{FF2B5EF4-FFF2-40B4-BE49-F238E27FC236}">
                <a16:creationId xmlns:a16="http://schemas.microsoft.com/office/drawing/2014/main" id="{334D893C-6FAA-092F-27D9-EA9770C063E9}"/>
              </a:ext>
            </a:extLst>
          </p:cNvPr>
          <p:cNvSpPr>
            <a:spLocks noGrp="1"/>
          </p:cNvSpPr>
          <p:nvPr>
            <p:ph idx="1"/>
          </p:nvPr>
        </p:nvSpPr>
        <p:spPr>
          <a:xfrm>
            <a:off x="838200" y="1089212"/>
            <a:ext cx="10515600" cy="5087751"/>
          </a:xfrm>
        </p:spPr>
        <p:txBody>
          <a:bodyPr>
            <a:normAutofit fontScale="85000" lnSpcReduction="20000"/>
          </a:bodyPr>
          <a:lstStyle/>
          <a:p>
            <a:pPr>
              <a:lnSpc>
                <a:spcPct val="150000"/>
              </a:lnSpc>
            </a:pPr>
            <a:r>
              <a:rPr lang="en-US" sz="1700" kern="100" dirty="0">
                <a:latin typeface="Aptos" panose="020B0004020202020204" pitchFamily="34" charset="0"/>
                <a:cs typeface="Times New Roman" panose="02020603050405020304" pitchFamily="18" charset="0"/>
              </a:rPr>
              <a:t>We found that most traffic penalties issued in the past four years have been for speeding, particularly in specific locations. These </a:t>
            </a:r>
            <a:r>
              <a:rPr lang="en-US" sz="1700" b="1" kern="100" dirty="0">
                <a:latin typeface="Aptos" panose="020B0004020202020204" pitchFamily="34" charset="0"/>
                <a:cs typeface="Times New Roman" panose="02020603050405020304" pitchFamily="18" charset="0"/>
              </a:rPr>
              <a:t>tickets are often issued to young males in their twenties</a:t>
            </a:r>
            <a:r>
              <a:rPr lang="en-US" sz="1700" kern="100" dirty="0">
                <a:latin typeface="Aptos" panose="020B0004020202020204" pitchFamily="34" charset="0"/>
                <a:cs typeface="Times New Roman" panose="02020603050405020304" pitchFamily="18" charset="0"/>
              </a:rPr>
              <a:t>. Same pattern can also be seen in the other traffic rule violations. Interestingly, while the ‘speed in zone’ pattern holds for both genders, females list 'Speed over 55 zone' as the second most frequent infraction, differing from males, who tend to disregard traffic devices more</a:t>
            </a:r>
            <a:r>
              <a:rPr lang="en-US" sz="1700" b="1" kern="100" dirty="0">
                <a:latin typeface="Aptos" panose="020B0004020202020204" pitchFamily="34" charset="0"/>
                <a:cs typeface="Times New Roman" panose="02020603050405020304" pitchFamily="18" charset="0"/>
              </a:rPr>
              <a:t>. </a:t>
            </a:r>
            <a:r>
              <a:rPr lang="en-US" sz="1700" kern="100" dirty="0">
                <a:latin typeface="Aptos" panose="020B0004020202020204" pitchFamily="34" charset="0"/>
                <a:cs typeface="Times New Roman" panose="02020603050405020304" pitchFamily="18" charset="0"/>
              </a:rPr>
              <a:t>According to our data, most traffic rule violators are in their twenties. As people age, this lowers. The </a:t>
            </a:r>
            <a:r>
              <a:rPr lang="en-US" sz="1700" b="1" kern="100" dirty="0">
                <a:latin typeface="Aptos" panose="020B0004020202020204" pitchFamily="34" charset="0"/>
                <a:cs typeface="Times New Roman" panose="02020603050405020304" pitchFamily="18" charset="0"/>
              </a:rPr>
              <a:t>top spot on the list for where these violations occur is New York City, followed closely by the counties of Suffolk and Nassau.</a:t>
            </a:r>
            <a:r>
              <a:rPr lang="en-US" sz="1700" kern="100" dirty="0">
                <a:latin typeface="Aptos" panose="020B0004020202020204" pitchFamily="34" charset="0"/>
                <a:cs typeface="Times New Roman" panose="02020603050405020304" pitchFamily="18" charset="0"/>
              </a:rPr>
              <a:t> This indicates that there are more traffic citations issued in cities and the surrounding areas. An additional layer of understanding is provided by the temporal analysis, which highlights </a:t>
            </a:r>
            <a:r>
              <a:rPr lang="en-US" sz="1700" b="1" kern="100" dirty="0">
                <a:latin typeface="Aptos" panose="020B0004020202020204" pitchFamily="34" charset="0"/>
                <a:cs typeface="Times New Roman" panose="02020603050405020304" pitchFamily="18" charset="0"/>
              </a:rPr>
              <a:t>the midweek—particularly Wednesdays and Fridays</a:t>
            </a:r>
            <a:r>
              <a:rPr lang="en-US" sz="1700" kern="100" dirty="0">
                <a:latin typeface="Aptos" panose="020B0004020202020204" pitchFamily="34" charset="0"/>
                <a:cs typeface="Times New Roman" panose="02020603050405020304" pitchFamily="18" charset="0"/>
              </a:rPr>
              <a:t>—as well as the </a:t>
            </a:r>
            <a:r>
              <a:rPr lang="en-US" sz="1700" b="1" kern="100" dirty="0">
                <a:latin typeface="Aptos" panose="020B0004020202020204" pitchFamily="34" charset="0"/>
                <a:cs typeface="Times New Roman" panose="02020603050405020304" pitchFamily="18" charset="0"/>
              </a:rPr>
              <a:t>months of March and May as hotspots for violations</a:t>
            </a:r>
            <a:r>
              <a:rPr lang="en-US" sz="1700" kern="100" dirty="0">
                <a:latin typeface="Aptos" panose="020B0004020202020204" pitchFamily="34" charset="0"/>
                <a:cs typeface="Times New Roman" panose="02020603050405020304" pitchFamily="18" charset="0"/>
              </a:rPr>
              <a:t>. This suggests that a combination of regular commuter patterns and seasonal factors influence driver behavior. </a:t>
            </a:r>
            <a:r>
              <a:rPr lang="en-US" sz="1700" b="1" kern="100" dirty="0">
                <a:latin typeface="Aptos" panose="020B0004020202020204" pitchFamily="34" charset="0"/>
                <a:cs typeface="Times New Roman" panose="02020603050405020304" pitchFamily="18" charset="0"/>
              </a:rPr>
              <a:t>The year 2020 is notable because of a decrease in infractions brought on by the pandemic</a:t>
            </a:r>
            <a:r>
              <a:rPr lang="en-US" sz="1700" kern="100" dirty="0">
                <a:latin typeface="Aptos" panose="020B0004020202020204" pitchFamily="34" charset="0"/>
                <a:cs typeface="Times New Roman" panose="02020603050405020304" pitchFamily="18" charset="0"/>
              </a:rPr>
              <a:t>, highlighting outside influences on driving behaviors.</a:t>
            </a:r>
          </a:p>
          <a:p>
            <a:pPr>
              <a:lnSpc>
                <a:spcPct val="150000"/>
              </a:lnSpc>
            </a:pPr>
            <a:r>
              <a:rPr lang="en-US" sz="1600" b="1" kern="100" dirty="0">
                <a:latin typeface="Aptos" panose="020B0004020202020204" pitchFamily="34" charset="0"/>
                <a:cs typeface="Times New Roman" panose="02020603050405020304" pitchFamily="18" charset="0"/>
              </a:rPr>
              <a:t>Nearly 20% of the violators do not belong to New York State</a:t>
            </a:r>
            <a:r>
              <a:rPr lang="en-US" sz="1600" kern="100" dirty="0">
                <a:latin typeface="Aptos" panose="020B0004020202020204" pitchFamily="34" charset="0"/>
                <a:cs typeface="Times New Roman" panose="02020603050405020304" pitchFamily="18" charset="0"/>
              </a:rPr>
              <a:t>. With a significant percentage of outsiders, The New York Governor's Traffic Safety Committee (GTSC) also needs to concentrate on the out-of-staters, mainly the neighboring states, by finding new ways to educate out-of-staters.</a:t>
            </a:r>
          </a:p>
          <a:p>
            <a:pPr>
              <a:lnSpc>
                <a:spcPct val="150000"/>
              </a:lnSpc>
            </a:pPr>
            <a:r>
              <a:rPr lang="en-US" sz="1600" b="1" kern="100" dirty="0">
                <a:latin typeface="Aptos" panose="020B0004020202020204" pitchFamily="34" charset="0"/>
                <a:cs typeface="Times New Roman" panose="02020603050405020304" pitchFamily="18" charset="0"/>
              </a:rPr>
              <a:t>Based on all this data, we propose that young male drivers should receive particular attention in an effort to lower traffic </a:t>
            </a:r>
            <a:r>
              <a:rPr lang="en-US" sz="1700" b="1" kern="100" dirty="0">
                <a:latin typeface="Aptos" panose="020B0004020202020204" pitchFamily="34" charset="0"/>
                <a:cs typeface="Times New Roman" panose="02020603050405020304" pitchFamily="18" charset="0"/>
              </a:rPr>
              <a:t>violations. </a:t>
            </a:r>
            <a:r>
              <a:rPr lang="en-US" sz="1700" kern="100" dirty="0">
                <a:latin typeface="Aptos" panose="020B0004020202020204" pitchFamily="34" charset="0"/>
                <a:cs typeface="Times New Roman" panose="02020603050405020304" pitchFamily="18" charset="0"/>
              </a:rPr>
              <a:t>We can more effectively plan how to train drivers to follow the rules and determine where more police should watch for violations. This approach seeks to address the primary causes of traffic rule violations in order to make the roads safer for all users.</a:t>
            </a:r>
          </a:p>
        </p:txBody>
      </p:sp>
    </p:spTree>
    <p:extLst>
      <p:ext uri="{BB962C8B-B14F-4D97-AF65-F5344CB8AC3E}">
        <p14:creationId xmlns:p14="http://schemas.microsoft.com/office/powerpoint/2010/main" val="2689222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353</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3 min 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Gopinath Padilam [student]</dc:creator>
  <cp:lastModifiedBy>Gopinath Padilam [student]</cp:lastModifiedBy>
  <cp:revision>2</cp:revision>
  <dcterms:created xsi:type="dcterms:W3CDTF">2024-04-22T01:41:56Z</dcterms:created>
  <dcterms:modified xsi:type="dcterms:W3CDTF">2024-04-22T01:44:10Z</dcterms:modified>
</cp:coreProperties>
</file>