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54" r:id="rId5"/>
    <p:sldId id="344" r:id="rId6"/>
    <p:sldId id="352" r:id="rId7"/>
    <p:sldId id="353" r:id="rId8"/>
    <p:sldId id="347" r:id="rId9"/>
    <p:sldId id="356" r:id="rId10"/>
    <p:sldId id="349" r:id="rId11"/>
    <p:sldId id="256" r:id="rId12"/>
    <p:sldId id="355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ACD"/>
    <a:srgbClr val="2F7EC0"/>
    <a:srgbClr val="E42E4E"/>
    <a:srgbClr val="F6AC72"/>
    <a:srgbClr val="48C0C2"/>
    <a:srgbClr val="2F7FC0"/>
    <a:srgbClr val="9CA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F896D-6C70-4066-9BBC-869B57545112}" v="11" dt="2023-06-04T21:21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irullah Pardis" userId="09308efe-975a-4123-a1e3-5bdec228fa6c" providerId="ADAL" clId="{7B9F896D-6C70-4066-9BBC-869B57545112}"/>
    <pc:docChg chg="modSld">
      <pc:chgData name="Zakirullah Pardis" userId="09308efe-975a-4123-a1e3-5bdec228fa6c" providerId="ADAL" clId="{7B9F896D-6C70-4066-9BBC-869B57545112}" dt="2023-06-05T07:39:26.825" v="43" actId="20577"/>
      <pc:docMkLst>
        <pc:docMk/>
      </pc:docMkLst>
      <pc:sldChg chg="addSp modSp">
        <pc:chgData name="Zakirullah Pardis" userId="09308efe-975a-4123-a1e3-5bdec228fa6c" providerId="ADAL" clId="{7B9F896D-6C70-4066-9BBC-869B57545112}" dt="2023-06-04T21:21:16.382" v="9" actId="14100"/>
        <pc:sldMkLst>
          <pc:docMk/>
          <pc:sldMk cId="3115447698" sldId="354"/>
        </pc:sldMkLst>
        <pc:picChg chg="add mod">
          <ac:chgData name="Zakirullah Pardis" userId="09308efe-975a-4123-a1e3-5bdec228fa6c" providerId="ADAL" clId="{7B9F896D-6C70-4066-9BBC-869B57545112}" dt="2023-06-04T21:21:16.382" v="9" actId="14100"/>
          <ac:picMkLst>
            <pc:docMk/>
            <pc:sldMk cId="3115447698" sldId="354"/>
            <ac:picMk id="1026" creationId="{BB75D65C-C0D2-D3F3-72E3-C84492F1A838}"/>
          </ac:picMkLst>
        </pc:picChg>
      </pc:sldChg>
      <pc:sldChg chg="modSp mod">
        <pc:chgData name="Zakirullah Pardis" userId="09308efe-975a-4123-a1e3-5bdec228fa6c" providerId="ADAL" clId="{7B9F896D-6C70-4066-9BBC-869B57545112}" dt="2023-06-05T07:39:26.825" v="43" actId="20577"/>
        <pc:sldMkLst>
          <pc:docMk/>
          <pc:sldMk cId="3517023579" sldId="355"/>
        </pc:sldMkLst>
        <pc:spChg chg="mod">
          <ac:chgData name="Zakirullah Pardis" userId="09308efe-975a-4123-a1e3-5bdec228fa6c" providerId="ADAL" clId="{7B9F896D-6C70-4066-9BBC-869B57545112}" dt="2023-06-05T07:39:26.825" v="43" actId="20577"/>
          <ac:spMkLst>
            <pc:docMk/>
            <pc:sldMk cId="3517023579" sldId="355"/>
            <ac:spMk id="3" creationId="{12EA5A97-2390-819E-9236-EBC165AB01A7}"/>
          </ac:spMkLst>
        </pc:spChg>
      </pc:sldChg>
      <pc:sldChg chg="addSp modSp mod">
        <pc:chgData name="Zakirullah Pardis" userId="09308efe-975a-4123-a1e3-5bdec228fa6c" providerId="ADAL" clId="{7B9F896D-6C70-4066-9BBC-869B57545112}" dt="2023-06-04T21:21:48.164" v="18" actId="20577"/>
        <pc:sldMkLst>
          <pc:docMk/>
          <pc:sldMk cId="3840049194" sldId="356"/>
        </pc:sldMkLst>
        <pc:spChg chg="mod">
          <ac:chgData name="Zakirullah Pardis" userId="09308efe-975a-4123-a1e3-5bdec228fa6c" providerId="ADAL" clId="{7B9F896D-6C70-4066-9BBC-869B57545112}" dt="2023-06-04T21:21:48.164" v="18" actId="20577"/>
          <ac:spMkLst>
            <pc:docMk/>
            <pc:sldMk cId="3840049194" sldId="356"/>
            <ac:spMk id="4" creationId="{7B4C1D8E-8767-44D0-909C-BFB5246C3FA7}"/>
          </ac:spMkLst>
        </pc:spChg>
        <pc:picChg chg="add mod">
          <ac:chgData name="Zakirullah Pardis" userId="09308efe-975a-4123-a1e3-5bdec228fa6c" providerId="ADAL" clId="{7B9F896D-6C70-4066-9BBC-869B57545112}" dt="2023-06-04T21:21:24.493" v="10"/>
          <ac:picMkLst>
            <pc:docMk/>
            <pc:sldMk cId="3840049194" sldId="356"/>
            <ac:picMk id="3" creationId="{4B382E19-F5ED-2A4C-7D9F-23543D78C1D9}"/>
          </ac:picMkLst>
        </pc:picChg>
      </pc:sldChg>
      <pc:sldChg chg="modSp mod">
        <pc:chgData name="Zakirullah Pardis" userId="09308efe-975a-4123-a1e3-5bdec228fa6c" providerId="ADAL" clId="{7B9F896D-6C70-4066-9BBC-869B57545112}" dt="2023-06-05T07:36:21.329" v="40" actId="20577"/>
        <pc:sldMkLst>
          <pc:docMk/>
          <pc:sldMk cId="2251099885" sldId="357"/>
        </pc:sldMkLst>
        <pc:spChg chg="mod">
          <ac:chgData name="Zakirullah Pardis" userId="09308efe-975a-4123-a1e3-5bdec228fa6c" providerId="ADAL" clId="{7B9F896D-6C70-4066-9BBC-869B57545112}" dt="2023-06-05T07:36:21.329" v="40" actId="20577"/>
          <ac:spMkLst>
            <pc:docMk/>
            <pc:sldMk cId="2251099885" sldId="357"/>
            <ac:spMk id="2" creationId="{D6931765-D9E5-98C5-E764-0B91EE877001}"/>
          </ac:spMkLst>
        </pc:spChg>
      </pc:sldChg>
      <pc:sldChg chg="modSp mod">
        <pc:chgData name="Zakirullah Pardis" userId="09308efe-975a-4123-a1e3-5bdec228fa6c" providerId="ADAL" clId="{7B9F896D-6C70-4066-9BBC-869B57545112}" dt="2023-06-05T07:36:29.343" v="41"/>
        <pc:sldMkLst>
          <pc:docMk/>
          <pc:sldMk cId="2119060606" sldId="358"/>
        </pc:sldMkLst>
        <pc:spChg chg="mod">
          <ac:chgData name="Zakirullah Pardis" userId="09308efe-975a-4123-a1e3-5bdec228fa6c" providerId="ADAL" clId="{7B9F896D-6C70-4066-9BBC-869B57545112}" dt="2023-06-05T07:36:29.343" v="41"/>
          <ac:spMkLst>
            <pc:docMk/>
            <pc:sldMk cId="2119060606" sldId="358"/>
            <ac:spMk id="2" creationId="{D6931765-D9E5-98C5-E764-0B91EE8770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0E3E-7D42-4F1C-805D-4B97FCEDE61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5856-1607-45A4-BF54-7D3D4497B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8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5856-1607-45A4-BF54-7D3D4497B2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3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5856-1607-45A4-BF54-7D3D4497B2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9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5856-1607-45A4-BF54-7D3D4497B2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7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B075-0151-4E2F-8EDD-034F7B0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C21E0-0D6A-4590-8A8C-8A7BC739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8EA-C817-4F4C-8EC0-B4088DF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2B9F-CAD1-4EF1-92C9-DF9E608B08F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0A87-0C9D-47AC-A7AC-CCC87EA5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3827-3682-46F4-97BB-8F7F1A4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3565-8249-4DA2-95D0-81643EC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C49B-9CCC-4980-9268-89AB41D9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1077-D5D5-4155-AFE7-DF0E097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2B9F-CAD1-4EF1-92C9-DF9E608B08F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ECA2-9F38-46AD-8378-6503EF6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FB36-CBD5-4949-AA54-DE98016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FCC5C-1970-B51D-4B43-B7362733CA3A}"/>
              </a:ext>
            </a:extLst>
          </p:cNvPr>
          <p:cNvSpPr/>
          <p:nvPr userDrawn="1"/>
        </p:nvSpPr>
        <p:spPr>
          <a:xfrm>
            <a:off x="269981" y="6042582"/>
            <a:ext cx="5029987" cy="73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429236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0"/>
            <a:ext cx="12190804" cy="68579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37948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D8F466-3F4F-42A3-96BE-369B7CDF5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7052563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2187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E8DB2-CA03-C9A9-8C54-0FD19CA454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8979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9FD1-F495-4A72-AAA6-8ACE198EC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2B9F-CAD1-4EF1-92C9-DF9E608B08F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6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72" r:id="rId5"/>
    <p:sldLayoutId id="2147483669" r:id="rId6"/>
    <p:sldLayoutId id="2147483652" r:id="rId7"/>
    <p:sldLayoutId id="214748367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roo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114034" y="768986"/>
            <a:ext cx="5490353" cy="280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6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</a:t>
            </a:r>
          </a:p>
          <a:p>
            <a:pPr algn="ctr"/>
            <a:r>
              <a:rPr lang="en-GB" sz="4000" i="1" dirty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Cascading Stylesheet</a:t>
            </a:r>
            <a:endParaRPr lang="en-US" sz="6000" i="1" dirty="0">
              <a:solidFill>
                <a:schemeClr val="accent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7351FE-90AC-2DEF-6E62-5D20842A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6025314"/>
            <a:ext cx="2092699" cy="780840"/>
          </a:xfrm>
          <a:prstGeom prst="rect">
            <a:avLst/>
          </a:prstGeom>
        </p:spPr>
      </p:pic>
      <p:pic>
        <p:nvPicPr>
          <p:cNvPr id="1026" name="Picture 2" descr="What's new in CSS 3. WHAT IS CSS? | by Sahil Dhawan | Beginner's Guide to  Mobile Web Development | Medium">
            <a:extLst>
              <a:ext uri="{FF2B5EF4-FFF2-40B4-BE49-F238E27FC236}">
                <a16:creationId xmlns:a16="http://schemas.microsoft.com/office/drawing/2014/main" id="{BB75D65C-C0D2-D3F3-72E3-C84492F1A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/>
          <a:stretch/>
        </p:blipFill>
        <p:spPr bwMode="auto">
          <a:xfrm>
            <a:off x="5305530" y="1022170"/>
            <a:ext cx="6886470" cy="5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4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57" y="337348"/>
            <a:ext cx="5616608" cy="1043287"/>
          </a:xfrm>
        </p:spPr>
        <p:txBody>
          <a:bodyPr/>
          <a:lstStyle/>
          <a:p>
            <a:r>
              <a:rPr lang="en-GB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 transform property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A5A97-2390-819E-9236-EBC165AB01A7}"/>
              </a:ext>
            </a:extLst>
          </p:cNvPr>
          <p:cNvSpPr txBox="1"/>
          <p:nvPr/>
        </p:nvSpPr>
        <p:spPr>
          <a:xfrm>
            <a:off x="-29496" y="1085667"/>
            <a:ext cx="764949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CSS transforms allow you to move, rotate, scale, and skew elements.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The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translate() </a:t>
            </a:r>
            <a:r>
              <a:rPr lang="en-GB" sz="2000" dirty="0">
                <a:solidFill>
                  <a:srgbClr val="1B1B1B"/>
                </a:solidFill>
                <a:latin typeface="Inter"/>
              </a:rPr>
              <a:t>method moves an element from its current position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1B1B1B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88C9-0BB9-6B9D-D8A9-EFBE2A01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" y="2128954"/>
            <a:ext cx="12101609" cy="4630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4C845-802E-A708-E9C4-9252256F33DD}"/>
              </a:ext>
            </a:extLst>
          </p:cNvPr>
          <p:cNvSpPr txBox="1"/>
          <p:nvPr/>
        </p:nvSpPr>
        <p:spPr>
          <a:xfrm>
            <a:off x="850490" y="5329634"/>
            <a:ext cx="9984658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Will push the div 50px from left and 50px from top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B1B1B"/>
                </a:solidFill>
                <a:highlight>
                  <a:srgbClr val="00FFFF"/>
                </a:highlight>
                <a:latin typeface="Inter"/>
              </a:rPr>
              <a:t>Note: for moving element from bottom to top and from right to left, use negative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1B1B1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5109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57" y="337348"/>
            <a:ext cx="5616608" cy="1043287"/>
          </a:xfrm>
        </p:spPr>
        <p:txBody>
          <a:bodyPr/>
          <a:lstStyle/>
          <a:p>
            <a:r>
              <a:rPr lang="en-GB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 transform property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A5A97-2390-819E-9236-EBC165AB01A7}"/>
              </a:ext>
            </a:extLst>
          </p:cNvPr>
          <p:cNvSpPr txBox="1"/>
          <p:nvPr/>
        </p:nvSpPr>
        <p:spPr>
          <a:xfrm>
            <a:off x="-38657" y="1231574"/>
            <a:ext cx="764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Inter"/>
              </a:rPr>
              <a:t>rotate()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> method rotates an </a:t>
            </a:r>
            <a:r>
              <a:rPr lang="en-US" altLang="en-US" sz="2800" dirty="0">
                <a:solidFill>
                  <a:srgbClr val="1B1B1B"/>
                </a:solidFill>
                <a:latin typeface="Inter"/>
              </a:rPr>
              <a:t>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1906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BEC94-CB8B-7912-21F6-65D8368DA28C}"/>
              </a:ext>
            </a:extLst>
          </p:cNvPr>
          <p:cNvSpPr txBox="1"/>
          <p:nvPr/>
        </p:nvSpPr>
        <p:spPr>
          <a:xfrm>
            <a:off x="151236" y="1337324"/>
            <a:ext cx="6810003" cy="47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Custom 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CSS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) are entities that contain specific values to be reused throughout a document. 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Declaring a custom property is done using a </a:t>
            </a: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custom property name that begins with two </a:t>
            </a:r>
            <a:r>
              <a:rPr lang="en-GB" sz="2400" dirty="0">
                <a:solidFill>
                  <a:srgbClr val="1B1B1B"/>
                </a:solidFill>
                <a:latin typeface="Inter"/>
              </a:rPr>
              <a:t>dashes</a:t>
            </a: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 (</a:t>
            </a:r>
            <a:r>
              <a:rPr lang="en-US" altLang="en-US" sz="2400" b="1" dirty="0">
                <a:solidFill>
                  <a:schemeClr val="accent1"/>
                </a:solidFill>
                <a:latin typeface="Inter"/>
              </a:rPr>
              <a:t>--</a:t>
            </a: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),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 property value that can be any valid </a:t>
            </a: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CSS value. and are accessed using the </a:t>
            </a:r>
            <a:r>
              <a:rPr lang="en-US" altLang="en-US" sz="2400" b="1" dirty="0">
                <a:solidFill>
                  <a:schemeClr val="accent1"/>
                </a:solidFill>
                <a:latin typeface="Inter"/>
              </a:rPr>
              <a:t>var() </a:t>
            </a: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3894A-D19B-7CE5-2FA8-D978E2DFE43B}"/>
              </a:ext>
            </a:extLst>
          </p:cNvPr>
          <p:cNvSpPr/>
          <p:nvPr/>
        </p:nvSpPr>
        <p:spPr>
          <a:xfrm>
            <a:off x="4611329" y="580103"/>
            <a:ext cx="1074776" cy="525600"/>
          </a:xfrm>
          <a:prstGeom prst="rect">
            <a:avLst/>
          </a:prstGeom>
          <a:solidFill>
            <a:srgbClr val="5B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11"/>
            <a:ext cx="5823753" cy="938183"/>
          </a:xfrm>
        </p:spPr>
        <p:txBody>
          <a:bodyPr>
            <a:normAutofit/>
          </a:bodyPr>
          <a:lstStyle/>
          <a:p>
            <a:r>
              <a:rPr lang="en-GB" sz="2400" dirty="0"/>
              <a:t>Variables and Custom Properties</a:t>
            </a:r>
          </a:p>
        </p:txBody>
      </p:sp>
      <p:pic>
        <p:nvPicPr>
          <p:cNvPr id="11" name="Picture 10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FA610AE-49ED-73D1-92E4-3DE20F333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 t="20189" r="11056" b="18784"/>
          <a:stretch/>
        </p:blipFill>
        <p:spPr>
          <a:xfrm>
            <a:off x="6882580" y="1952453"/>
            <a:ext cx="5230761" cy="2629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45F54-FE24-B4E7-68CB-57F90B1BA746}"/>
              </a:ext>
            </a:extLst>
          </p:cNvPr>
          <p:cNvSpPr txBox="1"/>
          <p:nvPr/>
        </p:nvSpPr>
        <p:spPr>
          <a:xfrm>
            <a:off x="365323" y="5296038"/>
            <a:ext cx="1091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highlight>
                  <a:srgbClr val="00FFFF"/>
                </a:highlight>
                <a:latin typeface="Inter"/>
              </a:rPr>
              <a:t>Note: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highlight>
                  <a:srgbClr val="00FFFF"/>
                </a:highlight>
                <a:latin typeface="Inter"/>
              </a:rPr>
              <a:t> Custom property names are case sensitive.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var(--font-code)"/>
              </a:rPr>
              <a:t>--my-color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highlight>
                  <a:srgbClr val="00FFFF"/>
                </a:highlight>
                <a:latin typeface="Inter"/>
              </a:rPr>
              <a:t> will be treated as a separate custom property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var(--font-code)"/>
              </a:rPr>
              <a:t>--My-color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highlight>
                  <a:srgbClr val="00FFFF"/>
                </a:highlight>
                <a:latin typeface="Inter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 </a:t>
            </a:r>
            <a:endParaRPr lang="en-US" altLang="en-US"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73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BEC94-CB8B-7912-21F6-65D8368DA28C}"/>
              </a:ext>
            </a:extLst>
          </p:cNvPr>
          <p:cNvSpPr txBox="1"/>
          <p:nvPr/>
        </p:nvSpPr>
        <p:spPr>
          <a:xfrm>
            <a:off x="459063" y="1392014"/>
            <a:ext cx="1091686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solidFill>
                  <a:srgbClr val="1B1B1B"/>
                </a:solidFill>
                <a:latin typeface="Inter"/>
              </a:rPr>
              <a:t>We can declare CSS variables with local and global scopes.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Global variables </a:t>
            </a:r>
            <a:r>
              <a:rPr lang="en-GB" sz="2400" dirty="0">
                <a:solidFill>
                  <a:srgbClr val="1B1B1B"/>
                </a:solidFill>
                <a:latin typeface="Inter"/>
              </a:rPr>
              <a:t>can be accessed/used through the entire document, while local variables can be used only inside the selector where it is declared.</a:t>
            </a:r>
            <a:endParaRPr lang="en-US" sz="2400" dirty="0">
              <a:solidFill>
                <a:srgbClr val="1B1B1B"/>
              </a:solidFill>
              <a:latin typeface="Inte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variable with global scope, declare it inside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:root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 matches the document's root element.</a:t>
            </a:r>
            <a:endParaRPr lang="en-US" altLang="en-US" sz="1200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variable with local scope, declare it inside the selector that is going to use it.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3894A-D19B-7CE5-2FA8-D978E2DFE43B}"/>
              </a:ext>
            </a:extLst>
          </p:cNvPr>
          <p:cNvSpPr/>
          <p:nvPr/>
        </p:nvSpPr>
        <p:spPr>
          <a:xfrm>
            <a:off x="4611329" y="580103"/>
            <a:ext cx="1074776" cy="525600"/>
          </a:xfrm>
          <a:prstGeom prst="rect">
            <a:avLst/>
          </a:prstGeom>
          <a:solidFill>
            <a:srgbClr val="5B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11"/>
            <a:ext cx="5823753" cy="938183"/>
          </a:xfrm>
        </p:spPr>
        <p:txBody>
          <a:bodyPr>
            <a:normAutofit/>
          </a:bodyPr>
          <a:lstStyle/>
          <a:p>
            <a:r>
              <a:rPr lang="en-GB" sz="2400" dirty="0"/>
              <a:t>Scope of CSS variables</a:t>
            </a:r>
          </a:p>
        </p:txBody>
      </p:sp>
    </p:spTree>
    <p:extLst>
      <p:ext uri="{BB962C8B-B14F-4D97-AF65-F5344CB8AC3E}">
        <p14:creationId xmlns:p14="http://schemas.microsoft.com/office/powerpoint/2010/main" val="217266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33894A-D19B-7CE5-2FA8-D978E2DFE43B}"/>
              </a:ext>
            </a:extLst>
          </p:cNvPr>
          <p:cNvSpPr/>
          <p:nvPr/>
        </p:nvSpPr>
        <p:spPr>
          <a:xfrm>
            <a:off x="4611329" y="580103"/>
            <a:ext cx="1074776" cy="525600"/>
          </a:xfrm>
          <a:prstGeom prst="rect">
            <a:avLst/>
          </a:prstGeom>
          <a:solidFill>
            <a:srgbClr val="5B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11"/>
            <a:ext cx="5823753" cy="938183"/>
          </a:xfrm>
        </p:spPr>
        <p:txBody>
          <a:bodyPr>
            <a:normAutofit/>
          </a:bodyPr>
          <a:lstStyle/>
          <a:p>
            <a:r>
              <a:rPr lang="en-GB" sz="2400" dirty="0"/>
              <a:t>Scope of CSS variables</a:t>
            </a:r>
          </a:p>
        </p:txBody>
      </p:sp>
      <p:pic>
        <p:nvPicPr>
          <p:cNvPr id="14" name="Picture 1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5239BA9-D7E1-4376-B4DE-327E6349F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23369" r="9571" b="12831"/>
          <a:stretch/>
        </p:blipFill>
        <p:spPr>
          <a:xfrm>
            <a:off x="1907458" y="1183498"/>
            <a:ext cx="8445909" cy="49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5A97-2390-819E-9236-EBC165AB01A7}"/>
              </a:ext>
            </a:extLst>
          </p:cNvPr>
          <p:cNvSpPr txBox="1"/>
          <p:nvPr/>
        </p:nvSpPr>
        <p:spPr>
          <a:xfrm>
            <a:off x="646164" y="1510003"/>
            <a:ext cx="115458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What is benefit of using Custom 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Properties? </a:t>
            </a:r>
            <a:r>
              <a:rPr lang="en-GB" sz="3200" i="1" u="sng" dirty="0">
                <a:solidFill>
                  <a:schemeClr val="accent2">
                    <a:lumMod val="50000"/>
                  </a:schemeClr>
                </a:solidFill>
              </a:rPr>
              <a:t>Type in chat!</a:t>
            </a:r>
          </a:p>
          <a:p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sz="2400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en-GB" sz="2400" b="0" i="1" dirty="0">
                <a:effectLst/>
                <a:latin typeface="Söhne"/>
              </a:rPr>
              <a:t>Using custom properties in CSS promotes code reuse, modularity, maintainability, and flexibility, enabling you to create more efficient and robust stylesheets.</a:t>
            </a:r>
            <a:endParaRPr lang="en-GB" sz="2400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3EBBE-EED9-28C1-B459-2E7911580E22}"/>
              </a:ext>
            </a:extLst>
          </p:cNvPr>
          <p:cNvSpPr/>
          <p:nvPr/>
        </p:nvSpPr>
        <p:spPr>
          <a:xfrm>
            <a:off x="4611329" y="580103"/>
            <a:ext cx="1074776" cy="525600"/>
          </a:xfrm>
          <a:prstGeom prst="rect">
            <a:avLst/>
          </a:prstGeom>
          <a:solidFill>
            <a:srgbClr val="5B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825" y="337348"/>
            <a:ext cx="5888855" cy="1043287"/>
          </a:xfrm>
        </p:spPr>
        <p:txBody>
          <a:bodyPr/>
          <a:lstStyle/>
          <a:p>
            <a:r>
              <a:rPr lang="en-GB" sz="2800" dirty="0"/>
              <a:t>Variables and Custom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97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114034" y="768985"/>
            <a:ext cx="5070915" cy="4265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6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Animations in CSS</a:t>
            </a:r>
          </a:p>
          <a:p>
            <a:pPr algn="ctr"/>
            <a:endParaRPr lang="en-US" sz="6000" i="1" dirty="0">
              <a:solidFill>
                <a:schemeClr val="accent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7351FE-90AC-2DEF-6E62-5D20842A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6025314"/>
            <a:ext cx="2092699" cy="780840"/>
          </a:xfrm>
          <a:prstGeom prst="rect">
            <a:avLst/>
          </a:prstGeom>
        </p:spPr>
      </p:pic>
      <p:pic>
        <p:nvPicPr>
          <p:cNvPr id="3" name="Picture 2" descr="What's new in CSS 3. WHAT IS CSS? | by Sahil Dhawan | Beginner's Guide to  Mobile Web Development | Medium">
            <a:extLst>
              <a:ext uri="{FF2B5EF4-FFF2-40B4-BE49-F238E27FC236}">
                <a16:creationId xmlns:a16="http://schemas.microsoft.com/office/drawing/2014/main" id="{4B382E19-F5ED-2A4C-7D9F-23543D78C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/>
          <a:stretch/>
        </p:blipFill>
        <p:spPr bwMode="auto">
          <a:xfrm>
            <a:off x="5305530" y="1022170"/>
            <a:ext cx="6886470" cy="5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4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57" y="337348"/>
            <a:ext cx="5616608" cy="1043287"/>
          </a:xfrm>
        </p:spPr>
        <p:txBody>
          <a:bodyPr/>
          <a:lstStyle/>
          <a:p>
            <a:r>
              <a:rPr lang="en-GB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Animations in CSS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A5A97-2390-819E-9236-EBC165AB01A7}"/>
              </a:ext>
            </a:extLst>
          </p:cNvPr>
          <p:cNvSpPr txBox="1"/>
          <p:nvPr/>
        </p:nvSpPr>
        <p:spPr>
          <a:xfrm>
            <a:off x="606547" y="1952453"/>
            <a:ext cx="1091686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1B1B1B"/>
                </a:solidFill>
                <a:latin typeface="Inter"/>
              </a:rPr>
              <a:t>An animation lets an element gradually change from one style to another.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1B1B1B"/>
                </a:solidFill>
                <a:latin typeface="Inter"/>
              </a:rPr>
              <a:t>You can change as many CSS properties you want, as many times as you want.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1B1B1B"/>
                </a:solidFill>
                <a:latin typeface="Inter"/>
              </a:rPr>
              <a:t>To use CSS animation, you must first specify some keyframes for the animation.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Keyframes</a:t>
            </a:r>
            <a:r>
              <a:rPr lang="en-GB" sz="2400" dirty="0">
                <a:solidFill>
                  <a:srgbClr val="1B1B1B"/>
                </a:solidFill>
                <a:latin typeface="Inter"/>
              </a:rPr>
              <a:t> hold what styles the element will have at certain times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1B1B1B"/>
                </a:solidFill>
                <a:latin typeface="Inter"/>
              </a:rPr>
              <a:t>To get an animation to work, you must bind the animation to an element.</a:t>
            </a:r>
          </a:p>
        </p:txBody>
      </p:sp>
    </p:spTree>
    <p:extLst>
      <p:ext uri="{BB962C8B-B14F-4D97-AF65-F5344CB8AC3E}">
        <p14:creationId xmlns:p14="http://schemas.microsoft.com/office/powerpoint/2010/main" val="205321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114034" y="768985"/>
            <a:ext cx="6070456" cy="3596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6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Transition in CSS</a:t>
            </a:r>
          </a:p>
          <a:p>
            <a:pPr algn="ctr"/>
            <a:endParaRPr lang="en-US" sz="6000" i="1" dirty="0">
              <a:solidFill>
                <a:schemeClr val="accent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7351FE-90AC-2DEF-6E62-5D20842A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6025314"/>
            <a:ext cx="2092699" cy="780840"/>
          </a:xfrm>
          <a:prstGeom prst="rect">
            <a:avLst/>
          </a:prstGeom>
        </p:spPr>
      </p:pic>
      <p:pic>
        <p:nvPicPr>
          <p:cNvPr id="7" name="Picture 6" descr="A purple rectangle with white background&#10;&#10;Description automatically generated with low confidence">
            <a:extLst>
              <a:ext uri="{FF2B5EF4-FFF2-40B4-BE49-F238E27FC236}">
                <a16:creationId xmlns:a16="http://schemas.microsoft.com/office/drawing/2014/main" id="{0CA1A820-FCA4-0607-5A05-2900535ED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80" y="1181714"/>
            <a:ext cx="6070456" cy="48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2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1765-D9E5-98C5-E764-0B91EE8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57" y="337348"/>
            <a:ext cx="5616608" cy="1043287"/>
          </a:xfrm>
        </p:spPr>
        <p:txBody>
          <a:bodyPr/>
          <a:lstStyle/>
          <a:p>
            <a:r>
              <a:rPr lang="en-GB" sz="28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Transition in CSS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A5A97-2390-819E-9236-EBC165AB01A7}"/>
              </a:ext>
            </a:extLst>
          </p:cNvPr>
          <p:cNvSpPr txBox="1"/>
          <p:nvPr/>
        </p:nvSpPr>
        <p:spPr>
          <a:xfrm>
            <a:off x="0" y="1215034"/>
            <a:ext cx="4860188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With CSS Transition we can change property values smoothly over a given duration.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To create a transition effect, you must specify two things: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CSS property you want to add an effect 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1B1B1B"/>
                </a:solidFill>
                <a:latin typeface="Inter"/>
              </a:rPr>
              <a:t>Duration of the effect (must have a value greater than 0)</a:t>
            </a:r>
          </a:p>
        </p:txBody>
      </p:sp>
      <p:pic>
        <p:nvPicPr>
          <p:cNvPr id="9" name="Picture 8" descr="A screen 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29554377-D514-027B-A9A1-249357F39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7" t="26931" r="11473" b="15707"/>
          <a:stretch/>
        </p:blipFill>
        <p:spPr>
          <a:xfrm>
            <a:off x="4621161" y="1219197"/>
            <a:ext cx="7422418" cy="40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1785D0CB87A4C8168CC6C104FEA4A" ma:contentTypeVersion="11" ma:contentTypeDescription="Create a new document." ma:contentTypeScope="" ma:versionID="ae32b099874a3d2305ca3bcfa459f061">
  <xsd:schema xmlns:xsd="http://www.w3.org/2001/XMLSchema" xmlns:xs="http://www.w3.org/2001/XMLSchema" xmlns:p="http://schemas.microsoft.com/office/2006/metadata/properties" xmlns:ns2="bbd51b45-74d7-428a-bf07-eb48fd8c7cac" xmlns:ns3="055155b3-cbc3-4cfc-8963-c46fa7962a3c" targetNamespace="http://schemas.microsoft.com/office/2006/metadata/properties" ma:root="true" ma:fieldsID="02e54cbde72232088085601d57939ea1" ns2:_="" ns3:_="">
    <xsd:import namespace="bbd51b45-74d7-428a-bf07-eb48fd8c7cac"/>
    <xsd:import namespace="055155b3-cbc3-4cfc-8963-c46fa7962a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51b45-74d7-428a-bf07-eb48fd8c7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155b3-cbc3-4cfc-8963-c46fa7962a3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9fc0a5b-6ed7-4544-97f7-7d88636f878d}" ma:internalName="TaxCatchAll" ma:showField="CatchAllData" ma:web="055155b3-cbc3-4cfc-8963-c46fa7962a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d51b45-74d7-428a-bf07-eb48fd8c7cac">
      <Terms xmlns="http://schemas.microsoft.com/office/infopath/2007/PartnerControls"/>
    </lcf76f155ced4ddcb4097134ff3c332f>
    <TaxCatchAll xmlns="055155b3-cbc3-4cfc-8963-c46fa7962a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842FF5-C03C-4661-A179-1AAA07F19932}"/>
</file>

<file path=customXml/itemProps2.xml><?xml version="1.0" encoding="utf-8"?>
<ds:datastoreItem xmlns:ds="http://schemas.openxmlformats.org/officeDocument/2006/customXml" ds:itemID="{92520A0B-0B9A-452C-9850-010C3B5F7FDF}">
  <ds:schemaRefs>
    <ds:schemaRef ds:uri="10515296-1bd5-401a-b8a4-ea4dde82f896"/>
    <ds:schemaRef ds:uri="d0cd20b0-df63-44e8-932f-fba08f23ea61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DF8BC2F-3190-4843-98C8-AA14ADB7EA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Inter</vt:lpstr>
      <vt:lpstr>Open Sans Light</vt:lpstr>
      <vt:lpstr>Open Sans Semibold</vt:lpstr>
      <vt:lpstr>Söhne</vt:lpstr>
      <vt:lpstr>var(--font-code)</vt:lpstr>
      <vt:lpstr>Verdana</vt:lpstr>
      <vt:lpstr>Wingdings</vt:lpstr>
      <vt:lpstr>Office Theme</vt:lpstr>
      <vt:lpstr>PowerPoint Presentation</vt:lpstr>
      <vt:lpstr>Variables and Custom Properties</vt:lpstr>
      <vt:lpstr>Scope of CSS variables</vt:lpstr>
      <vt:lpstr>Scope of CSS variables</vt:lpstr>
      <vt:lpstr>Variables and Custom Properties</vt:lpstr>
      <vt:lpstr>PowerPoint Presentation</vt:lpstr>
      <vt:lpstr>Creating Animations in CSS</vt:lpstr>
      <vt:lpstr>PowerPoint Presentation</vt:lpstr>
      <vt:lpstr>Transition in CSS</vt:lpstr>
      <vt:lpstr>CSS transform property</vt:lpstr>
      <vt:lpstr>CSS transform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Lyons</dc:creator>
  <cp:lastModifiedBy>Zakirullah Pardis</cp:lastModifiedBy>
  <cp:revision>19</cp:revision>
  <dcterms:created xsi:type="dcterms:W3CDTF">2020-05-20T13:47:24Z</dcterms:created>
  <dcterms:modified xsi:type="dcterms:W3CDTF">2023-06-05T07:39:36Z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0x010100D431785D0CB87A4C8168CC6C104FEA4A</vt:lpwstr>
  </property>
  <property fmtid="{D5CDD505-2E9C-101B-9397-08002B2CF9AE}" pid="3" name="Order">
    <vt:r8>7057000</vt:r8>
  </property>
  <property fmtid="{D5CDD505-2E9C-101B-9397-08002B2CF9AE}" pid="4" name="MediaServiceImageTags">
    <vt:lpwstr/>
  </property>
</Properties>
</file>