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379F"/>
    <a:srgbClr val="BBF4C1"/>
    <a:srgbClr val="0665B6"/>
    <a:srgbClr val="B00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63" autoAdjust="0"/>
    <p:restoredTop sz="94660"/>
  </p:normalViewPr>
  <p:slideViewPr>
    <p:cSldViewPr snapToGrid="0">
      <p:cViewPr varScale="1">
        <p:scale>
          <a:sx n="74" d="100"/>
          <a:sy n="74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DFD6-D161-4056-BA28-1E62E5CB0EF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66B5-C380-41FA-B6CE-7F7A9E32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0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DFD6-D161-4056-BA28-1E62E5CB0EF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66B5-C380-41FA-B6CE-7F7A9E32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8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DFD6-D161-4056-BA28-1E62E5CB0EF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66B5-C380-41FA-B6CE-7F7A9E32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5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DFD6-D161-4056-BA28-1E62E5CB0EF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66B5-C380-41FA-B6CE-7F7A9E32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3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DFD6-D161-4056-BA28-1E62E5CB0EF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66B5-C380-41FA-B6CE-7F7A9E32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2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DFD6-D161-4056-BA28-1E62E5CB0EF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66B5-C380-41FA-B6CE-7F7A9E32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3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DFD6-D161-4056-BA28-1E62E5CB0EF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66B5-C380-41FA-B6CE-7F7A9E32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DFD6-D161-4056-BA28-1E62E5CB0EF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66B5-C380-41FA-B6CE-7F7A9E32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7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DFD6-D161-4056-BA28-1E62E5CB0EF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66B5-C380-41FA-B6CE-7F7A9E32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7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DFD6-D161-4056-BA28-1E62E5CB0EF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66B5-C380-41FA-B6CE-7F7A9E32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9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DFD6-D161-4056-BA28-1E62E5CB0EF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66B5-C380-41FA-B6CE-7F7A9E32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3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37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0DFD6-D161-4056-BA28-1E62E5CB0EF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766B5-C380-41FA-B6CE-7F7A9E32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0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633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6E379F"/>
                </a:solidFill>
                <a:latin typeface="Georgia" panose="02040502050405020303" pitchFamily="18" charset="0"/>
              </a:rPr>
              <a:t>3. Performance Appraisal</a:t>
            </a:r>
            <a:endParaRPr lang="en-US" sz="3600" dirty="0">
              <a:solidFill>
                <a:srgbClr val="6E379F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69" y="0"/>
            <a:ext cx="1648748" cy="1488958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0371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6E379F"/>
                </a:solidFill>
                <a:latin typeface="Georgia" panose="02040502050405020303" pitchFamily="18" charset="0"/>
              </a:rPr>
              <a:t>HRMS Training</a:t>
            </a:r>
            <a:endParaRPr lang="en-US" b="1" dirty="0">
              <a:solidFill>
                <a:srgbClr val="6E379F"/>
              </a:solidFill>
              <a:latin typeface="Georgia" panose="02040502050405020303" pitchFamily="18" charset="0"/>
            </a:endParaRPr>
          </a:p>
        </p:txBody>
      </p:sp>
      <p:pic>
        <p:nvPicPr>
          <p:cNvPr id="2056" name="Picture 8" descr="Purpose of Performance Appraisal Sys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119" y="3048000"/>
            <a:ext cx="78390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08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247" t="4167" r="9736" b="53740"/>
          <a:stretch/>
        </p:blipFill>
        <p:spPr>
          <a:xfrm>
            <a:off x="3528935" y="134912"/>
            <a:ext cx="8502053" cy="2423722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503357" y="74952"/>
            <a:ext cx="2803161" cy="1087685"/>
            <a:chOff x="2503357" y="74952"/>
            <a:chExt cx="2803161" cy="1087685"/>
          </a:xfrm>
        </p:grpSpPr>
        <p:sp>
          <p:nvSpPr>
            <p:cNvPr id="5" name="Oval 4"/>
            <p:cNvSpPr/>
            <p:nvPr/>
          </p:nvSpPr>
          <p:spPr>
            <a:xfrm>
              <a:off x="3558915" y="74952"/>
              <a:ext cx="1747603" cy="50966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Curved Connector 8"/>
            <p:cNvCxnSpPr>
              <a:stCxn id="5" idx="2"/>
            </p:cNvCxnSpPr>
            <p:nvPr/>
          </p:nvCxnSpPr>
          <p:spPr>
            <a:xfrm rot="10800000" flipV="1">
              <a:off x="2503357" y="329784"/>
              <a:ext cx="1055558" cy="832853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5337" t="10706" r="12749" b="7736"/>
          <a:stretch/>
        </p:blipFill>
        <p:spPr>
          <a:xfrm>
            <a:off x="479686" y="2753505"/>
            <a:ext cx="6865495" cy="3843132"/>
          </a:xfrm>
          <a:prstGeom prst="rect">
            <a:avLst/>
          </a:prstGeom>
        </p:spPr>
      </p:pic>
      <p:sp>
        <p:nvSpPr>
          <p:cNvPr id="17" name="Right Brace 16"/>
          <p:cNvSpPr/>
          <p:nvPr/>
        </p:nvSpPr>
        <p:spPr>
          <a:xfrm>
            <a:off x="6790544" y="2878111"/>
            <a:ext cx="674558" cy="3043004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0" y="842635"/>
            <a:ext cx="3528935" cy="1312278"/>
            <a:chOff x="0" y="842635"/>
            <a:chExt cx="3528935" cy="1312278"/>
          </a:xfrm>
        </p:grpSpPr>
        <p:sp>
          <p:nvSpPr>
            <p:cNvPr id="7" name="TextBox 6"/>
            <p:cNvSpPr txBox="1"/>
            <p:nvPr/>
          </p:nvSpPr>
          <p:spPr>
            <a:xfrm>
              <a:off x="0" y="1139250"/>
              <a:ext cx="35289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Open Google Chrome. Enter the URL 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h</a:t>
              </a:r>
              <a:r>
                <a:rPr lang="en-US" sz="2000" b="1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ris.web.daewoo.net.pk</a:t>
              </a:r>
              <a:endParaRPr lang="en-US" sz="20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2741" y="842635"/>
              <a:ext cx="178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STEP 1</a:t>
              </a:r>
              <a:endParaRPr 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79961" y="3580505"/>
            <a:ext cx="3528935" cy="1649229"/>
            <a:chOff x="7779961" y="3580505"/>
            <a:chExt cx="3528935" cy="1649229"/>
          </a:xfrm>
        </p:grpSpPr>
        <p:sp>
          <p:nvSpPr>
            <p:cNvPr id="18" name="TextBox 17"/>
            <p:cNvSpPr txBox="1"/>
            <p:nvPr/>
          </p:nvSpPr>
          <p:spPr>
            <a:xfrm>
              <a:off x="7779961" y="3906295"/>
              <a:ext cx="35289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Enter your Login Details</a:t>
              </a:r>
            </a:p>
            <a:p>
              <a:r>
                <a:rPr lang="en-US" sz="2000" b="1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(Employee username &amp;Password) </a:t>
              </a:r>
              <a:r>
                <a:rPr lang="en-US" sz="20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to login to your profile</a:t>
              </a:r>
              <a:endParaRPr lang="en-US" sz="20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823503" y="3580505"/>
              <a:ext cx="178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STEP 2</a:t>
              </a:r>
              <a:endParaRPr 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46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8984" r="2416" b="11328"/>
          <a:stretch/>
        </p:blipFill>
        <p:spPr>
          <a:xfrm>
            <a:off x="4446444" y="315062"/>
            <a:ext cx="7624365" cy="35004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52118" y="-74950"/>
            <a:ext cx="3528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</a:rPr>
              <a:t>H</a:t>
            </a:r>
            <a:r>
              <a:rPr lang="en-US" sz="2000" dirty="0" smtClean="0">
                <a:solidFill>
                  <a:schemeClr val="bg1"/>
                </a:solidFill>
                <a:latin typeface="Georgia" panose="02040502050405020303" pitchFamily="18" charset="0"/>
              </a:rPr>
              <a:t>omepage will appear</a:t>
            </a:r>
            <a:endParaRPr lang="en-US" sz="20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6224" y="3892054"/>
            <a:ext cx="6882946" cy="3010916"/>
            <a:chOff x="36224" y="3892054"/>
            <a:chExt cx="6882946" cy="3010916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/>
            <a:srcRect t="10069" r="2032" b="25645"/>
            <a:stretch/>
          </p:blipFill>
          <p:spPr>
            <a:xfrm>
              <a:off x="36224" y="3892054"/>
              <a:ext cx="6882946" cy="253931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563497" y="6502860"/>
              <a:ext cx="35289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This page will appear</a:t>
              </a:r>
              <a:endParaRPr lang="en-US" sz="20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12263" y="4837645"/>
            <a:ext cx="1665794" cy="434714"/>
            <a:chOff x="6012263" y="4837645"/>
            <a:chExt cx="1665794" cy="434714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6986625" y="5035927"/>
              <a:ext cx="691432" cy="190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6012263" y="4837645"/>
              <a:ext cx="974362" cy="43471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44215" y="359303"/>
            <a:ext cx="3528935" cy="1656407"/>
            <a:chOff x="244215" y="359303"/>
            <a:chExt cx="3528935" cy="1656407"/>
          </a:xfrm>
        </p:grpSpPr>
        <p:sp>
          <p:nvSpPr>
            <p:cNvPr id="7" name="TextBox 6"/>
            <p:cNvSpPr txBox="1"/>
            <p:nvPr/>
          </p:nvSpPr>
          <p:spPr>
            <a:xfrm>
              <a:off x="244215" y="692271"/>
              <a:ext cx="35289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On Left side of homepage, click </a:t>
              </a:r>
              <a:r>
                <a:rPr lang="en-US" sz="2000" b="1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Performance Appraisal, </a:t>
              </a:r>
              <a:r>
                <a:rPr lang="en-US" sz="20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then </a:t>
              </a:r>
              <a:r>
                <a:rPr lang="en-US" sz="2000" b="1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Performance </a:t>
              </a:r>
              <a:r>
                <a:rPr lang="en-US" sz="2000" b="1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Evaluation</a:t>
              </a:r>
              <a:endParaRPr lang="en-US" sz="20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4215" y="359303"/>
              <a:ext cx="178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STEP 3</a:t>
              </a:r>
              <a:endParaRPr 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244550" y="1455095"/>
            <a:ext cx="2559171" cy="1755395"/>
            <a:chOff x="3244550" y="1455095"/>
            <a:chExt cx="2559171" cy="1755395"/>
          </a:xfrm>
        </p:grpSpPr>
        <p:sp>
          <p:nvSpPr>
            <p:cNvPr id="6" name="Oval 5"/>
            <p:cNvSpPr/>
            <p:nvPr/>
          </p:nvSpPr>
          <p:spPr>
            <a:xfrm>
              <a:off x="4469532" y="2556849"/>
              <a:ext cx="1334189" cy="65364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Curved Connector 31"/>
            <p:cNvCxnSpPr>
              <a:stCxn id="6" idx="1"/>
            </p:cNvCxnSpPr>
            <p:nvPr/>
          </p:nvCxnSpPr>
          <p:spPr>
            <a:xfrm rot="16200000" flipV="1">
              <a:off x="3355996" y="1343649"/>
              <a:ext cx="1197478" cy="1420369"/>
            </a:xfrm>
            <a:prstGeom prst="curved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40970" y="4565323"/>
            <a:ext cx="2888342" cy="681041"/>
            <a:chOff x="7640970" y="4565323"/>
            <a:chExt cx="2888342" cy="681041"/>
          </a:xfrm>
        </p:grpSpPr>
        <p:sp>
          <p:nvSpPr>
            <p:cNvPr id="25" name="TextBox 24"/>
            <p:cNvSpPr txBox="1"/>
            <p:nvPr/>
          </p:nvSpPr>
          <p:spPr>
            <a:xfrm>
              <a:off x="7640970" y="4877032"/>
              <a:ext cx="2888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Click </a:t>
              </a:r>
              <a:r>
                <a:rPr lang="en-US" b="1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ADD NEW</a:t>
              </a:r>
              <a:endParaRPr lang="en-US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678057" y="4565323"/>
              <a:ext cx="178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STEP 4</a:t>
              </a:r>
              <a:endParaRPr 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410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614057" y="81672"/>
            <a:ext cx="8490856" cy="4128849"/>
            <a:chOff x="3614057" y="81672"/>
            <a:chExt cx="8490856" cy="412884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-422" t="10267" r="2924" b="5407"/>
            <a:stretch/>
          </p:blipFill>
          <p:spPr>
            <a:xfrm>
              <a:off x="3614057" y="81672"/>
              <a:ext cx="8490856" cy="4128849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6834265" y="81672"/>
              <a:ext cx="35289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This page will appear</a:t>
              </a:r>
              <a:endParaRPr lang="en-US" sz="20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0" y="73954"/>
            <a:ext cx="3549724" cy="1890251"/>
            <a:chOff x="0" y="73954"/>
            <a:chExt cx="3549724" cy="1890251"/>
          </a:xfrm>
        </p:grpSpPr>
        <p:sp>
          <p:nvSpPr>
            <p:cNvPr id="7" name="TextBox 6"/>
            <p:cNvSpPr txBox="1"/>
            <p:nvPr/>
          </p:nvSpPr>
          <p:spPr>
            <a:xfrm>
              <a:off x="20789" y="332989"/>
              <a:ext cx="352893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Enter all relevant Information like </a:t>
              </a:r>
              <a:r>
                <a:rPr lang="en-US" sz="2000" b="1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Employee code, Name, Supervisor, appraisal year</a:t>
              </a:r>
              <a:r>
                <a:rPr lang="en-US" sz="20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 in this section</a:t>
              </a:r>
              <a:endParaRPr lang="en-US" sz="20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0" y="73954"/>
              <a:ext cx="178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STEP </a:t>
              </a:r>
              <a:r>
                <a:rPr lang="en-US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78410" y="1390563"/>
            <a:ext cx="2340582" cy="870857"/>
            <a:chOff x="3771186" y="1262743"/>
            <a:chExt cx="2528013" cy="870857"/>
          </a:xfrm>
        </p:grpSpPr>
        <p:sp>
          <p:nvSpPr>
            <p:cNvPr id="4" name="Left Bracket 3"/>
            <p:cNvSpPr/>
            <p:nvPr/>
          </p:nvSpPr>
          <p:spPr>
            <a:xfrm>
              <a:off x="6125028" y="1262743"/>
              <a:ext cx="174171" cy="870857"/>
            </a:xfrm>
            <a:prstGeom prst="leftBracket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3771186" y="1378494"/>
              <a:ext cx="235384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5541847" y="2812466"/>
            <a:ext cx="6563066" cy="1398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107219" y="2840962"/>
            <a:ext cx="4217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When you click this </a:t>
            </a:r>
            <a:r>
              <a:rPr lang="en-US" sz="2000" b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Rating Scale Guidelines </a:t>
            </a:r>
            <a:r>
              <a:rPr lang="en-US" sz="20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will pop up &amp;</a:t>
            </a:r>
            <a:r>
              <a:rPr lang="en-US" sz="2000" b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you’ll see all criteria or rating</a:t>
            </a:r>
            <a:endParaRPr lang="en-US" sz="20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4118" y="1971784"/>
            <a:ext cx="8739262" cy="4886216"/>
            <a:chOff x="84118" y="1971784"/>
            <a:chExt cx="8739262" cy="4886216"/>
          </a:xfrm>
        </p:grpSpPr>
        <p:sp>
          <p:nvSpPr>
            <p:cNvPr id="20" name="Right Bracket 19"/>
            <p:cNvSpPr/>
            <p:nvPr/>
          </p:nvSpPr>
          <p:spPr>
            <a:xfrm rot="5400000">
              <a:off x="7162140" y="1136508"/>
              <a:ext cx="130425" cy="3192055"/>
            </a:xfrm>
            <a:prstGeom prst="rightBracket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84118" y="1971784"/>
              <a:ext cx="7041819" cy="4886216"/>
              <a:chOff x="84118" y="1971784"/>
              <a:chExt cx="7041819" cy="4886216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H="1">
                <a:off x="4611810" y="3381286"/>
                <a:ext cx="2495409" cy="123795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 flipV="1">
                <a:off x="4267672" y="2984599"/>
                <a:ext cx="2858265" cy="36018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/>
              <p:cNvSpPr/>
              <p:nvPr/>
            </p:nvSpPr>
            <p:spPr>
              <a:xfrm>
                <a:off x="84118" y="1971784"/>
                <a:ext cx="4593678" cy="488621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84118" y="1971784"/>
                <a:ext cx="4593678" cy="4886216"/>
                <a:chOff x="84118" y="1971784"/>
                <a:chExt cx="4593678" cy="4886216"/>
              </a:xfrm>
            </p:grpSpPr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9586" t="4315" r="31928"/>
                <a:stretch/>
              </p:blipFill>
              <p:spPr>
                <a:xfrm>
                  <a:off x="794658" y="2603382"/>
                  <a:ext cx="3175629" cy="3767593"/>
                </a:xfrm>
                <a:custGeom>
                  <a:avLst/>
                  <a:gdLst>
                    <a:gd name="connsiteX0" fmla="*/ 49050 w 3175629"/>
                    <a:gd name="connsiteY0" fmla="*/ 0 h 3767593"/>
                    <a:gd name="connsiteX1" fmla="*/ 3123549 w 3175629"/>
                    <a:gd name="connsiteY1" fmla="*/ 0 h 3767593"/>
                    <a:gd name="connsiteX2" fmla="*/ 3175629 w 3175629"/>
                    <a:gd name="connsiteY2" fmla="*/ 50349 h 3767593"/>
                    <a:gd name="connsiteX3" fmla="*/ 3175629 w 3175629"/>
                    <a:gd name="connsiteY3" fmla="*/ 3572672 h 3767593"/>
                    <a:gd name="connsiteX4" fmla="*/ 3047302 w 3175629"/>
                    <a:gd name="connsiteY4" fmla="*/ 3696731 h 3767593"/>
                    <a:gd name="connsiteX5" fmla="*/ 2958212 w 3175629"/>
                    <a:gd name="connsiteY5" fmla="*/ 3767593 h 3767593"/>
                    <a:gd name="connsiteX6" fmla="*/ 214386 w 3175629"/>
                    <a:gd name="connsiteY6" fmla="*/ 3767593 h 3767593"/>
                    <a:gd name="connsiteX7" fmla="*/ 125296 w 3175629"/>
                    <a:gd name="connsiteY7" fmla="*/ 3696731 h 3767593"/>
                    <a:gd name="connsiteX8" fmla="*/ 0 w 3175629"/>
                    <a:gd name="connsiteY8" fmla="*/ 3575602 h 3767593"/>
                    <a:gd name="connsiteX9" fmla="*/ 0 w 3175629"/>
                    <a:gd name="connsiteY9" fmla="*/ 47419 h 3767593"/>
                    <a:gd name="connsiteX10" fmla="*/ 49050 w 3175629"/>
                    <a:gd name="connsiteY10" fmla="*/ 0 h 3767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175629" h="3767593">
                      <a:moveTo>
                        <a:pt x="49050" y="0"/>
                      </a:moveTo>
                      <a:lnTo>
                        <a:pt x="3123549" y="0"/>
                      </a:lnTo>
                      <a:lnTo>
                        <a:pt x="3175629" y="50349"/>
                      </a:lnTo>
                      <a:lnTo>
                        <a:pt x="3175629" y="3572672"/>
                      </a:lnTo>
                      <a:lnTo>
                        <a:pt x="3047302" y="3696731"/>
                      </a:lnTo>
                      <a:lnTo>
                        <a:pt x="2958212" y="3767593"/>
                      </a:lnTo>
                      <a:lnTo>
                        <a:pt x="214386" y="3767593"/>
                      </a:lnTo>
                      <a:lnTo>
                        <a:pt x="125296" y="3696731"/>
                      </a:lnTo>
                      <a:lnTo>
                        <a:pt x="0" y="3575602"/>
                      </a:lnTo>
                      <a:lnTo>
                        <a:pt x="0" y="47419"/>
                      </a:lnTo>
                      <a:lnTo>
                        <a:pt x="4905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0180" t="-11726" r="32559" b="95685"/>
                <a:stretch/>
              </p:blipFill>
              <p:spPr>
                <a:xfrm>
                  <a:off x="843708" y="1971784"/>
                  <a:ext cx="3074499" cy="631598"/>
                </a:xfrm>
                <a:custGeom>
                  <a:avLst/>
                  <a:gdLst>
                    <a:gd name="connsiteX0" fmla="*/ 1537249 w 3074499"/>
                    <a:gd name="connsiteY0" fmla="*/ 0 h 631598"/>
                    <a:gd name="connsiteX1" fmla="*/ 2998252 w 3074499"/>
                    <a:gd name="connsiteY1" fmla="*/ 557887 h 631598"/>
                    <a:gd name="connsiteX2" fmla="*/ 3074499 w 3074499"/>
                    <a:gd name="connsiteY2" fmla="*/ 631598 h 631598"/>
                    <a:gd name="connsiteX3" fmla="*/ 0 w 3074499"/>
                    <a:gd name="connsiteY3" fmla="*/ 631598 h 631598"/>
                    <a:gd name="connsiteX4" fmla="*/ 76246 w 3074499"/>
                    <a:gd name="connsiteY4" fmla="*/ 557887 h 631598"/>
                    <a:gd name="connsiteX5" fmla="*/ 1537249 w 3074499"/>
                    <a:gd name="connsiteY5" fmla="*/ 0 h 6315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74499" h="631598">
                      <a:moveTo>
                        <a:pt x="1537249" y="0"/>
                      </a:moveTo>
                      <a:cubicBezTo>
                        <a:pt x="2092222" y="0"/>
                        <a:pt x="2601223" y="209363"/>
                        <a:pt x="2998252" y="557887"/>
                      </a:cubicBezTo>
                      <a:lnTo>
                        <a:pt x="3074499" y="631598"/>
                      </a:lnTo>
                      <a:lnTo>
                        <a:pt x="0" y="631598"/>
                      </a:lnTo>
                      <a:lnTo>
                        <a:pt x="76246" y="557887"/>
                      </a:lnTo>
                      <a:cubicBezTo>
                        <a:pt x="473275" y="209363"/>
                        <a:pt x="982276" y="0"/>
                        <a:pt x="1537249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0975" t="5519" r="70414" b="4876"/>
                <a:stretch/>
              </p:blipFill>
              <p:spPr>
                <a:xfrm>
                  <a:off x="84118" y="2650801"/>
                  <a:ext cx="710540" cy="3528183"/>
                </a:xfrm>
                <a:custGeom>
                  <a:avLst/>
                  <a:gdLst>
                    <a:gd name="connsiteX0" fmla="*/ 710540 w 710540"/>
                    <a:gd name="connsiteY0" fmla="*/ 0 h 3528183"/>
                    <a:gd name="connsiteX1" fmla="*/ 710540 w 710540"/>
                    <a:gd name="connsiteY1" fmla="*/ 3528183 h 3528183"/>
                    <a:gd name="connsiteX2" fmla="*/ 672729 w 710540"/>
                    <a:gd name="connsiteY2" fmla="*/ 3491629 h 3528183"/>
                    <a:gd name="connsiteX3" fmla="*/ 0 w 710540"/>
                    <a:gd name="connsiteY3" fmla="*/ 1764091 h 3528183"/>
                    <a:gd name="connsiteX4" fmla="*/ 672729 w 710540"/>
                    <a:gd name="connsiteY4" fmla="*/ 36553 h 3528183"/>
                    <a:gd name="connsiteX5" fmla="*/ 710540 w 710540"/>
                    <a:gd name="connsiteY5" fmla="*/ 0 h 352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540" h="3528183">
                      <a:moveTo>
                        <a:pt x="710540" y="0"/>
                      </a:moveTo>
                      <a:lnTo>
                        <a:pt x="710540" y="3528183"/>
                      </a:lnTo>
                      <a:lnTo>
                        <a:pt x="672729" y="3491629"/>
                      </a:lnTo>
                      <a:cubicBezTo>
                        <a:pt x="257082" y="3049514"/>
                        <a:pt x="0" y="2438737"/>
                        <a:pt x="0" y="1764091"/>
                      </a:cubicBezTo>
                      <a:cubicBezTo>
                        <a:pt x="0" y="1089446"/>
                        <a:pt x="257082" y="478669"/>
                        <a:pt x="672729" y="36553"/>
                      </a:cubicBezTo>
                      <a:lnTo>
                        <a:pt x="71054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</p:pic>
            <p:pic>
              <p:nvPicPr>
                <p:cNvPr id="61" name="Picture 60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68072" t="5594" r="23354" b="4950"/>
                <a:stretch/>
              </p:blipFill>
              <p:spPr>
                <a:xfrm>
                  <a:off x="3970287" y="2653731"/>
                  <a:ext cx="707509" cy="3522323"/>
                </a:xfrm>
                <a:custGeom>
                  <a:avLst/>
                  <a:gdLst>
                    <a:gd name="connsiteX0" fmla="*/ 0 w 707509"/>
                    <a:gd name="connsiteY0" fmla="*/ 0 h 3522323"/>
                    <a:gd name="connsiteX1" fmla="*/ 34780 w 707509"/>
                    <a:gd name="connsiteY1" fmla="*/ 33623 h 3522323"/>
                    <a:gd name="connsiteX2" fmla="*/ 707509 w 707509"/>
                    <a:gd name="connsiteY2" fmla="*/ 1761161 h 3522323"/>
                    <a:gd name="connsiteX3" fmla="*/ 34780 w 707509"/>
                    <a:gd name="connsiteY3" fmla="*/ 3488699 h 3522323"/>
                    <a:gd name="connsiteX4" fmla="*/ 0 w 707509"/>
                    <a:gd name="connsiteY4" fmla="*/ 3522323 h 3522323"/>
                    <a:gd name="connsiteX5" fmla="*/ 0 w 707509"/>
                    <a:gd name="connsiteY5" fmla="*/ 0 h 3522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7509" h="3522323">
                      <a:moveTo>
                        <a:pt x="0" y="0"/>
                      </a:moveTo>
                      <a:lnTo>
                        <a:pt x="34780" y="33623"/>
                      </a:lnTo>
                      <a:cubicBezTo>
                        <a:pt x="450427" y="475739"/>
                        <a:pt x="707509" y="1086516"/>
                        <a:pt x="707509" y="1761161"/>
                      </a:cubicBezTo>
                      <a:cubicBezTo>
                        <a:pt x="707509" y="2435807"/>
                        <a:pt x="450427" y="3046584"/>
                        <a:pt x="34780" y="3488699"/>
                      </a:cubicBezTo>
                      <a:lnTo>
                        <a:pt x="0" y="35223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</p:pic>
            <p:pic>
              <p:nvPicPr>
                <p:cNvPr id="62" name="Picture 61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2184" t="100000" r="34563" b="-12369"/>
                <a:stretch/>
              </p:blipFill>
              <p:spPr>
                <a:xfrm>
                  <a:off x="1009044" y="6370975"/>
                  <a:ext cx="2743826" cy="487025"/>
                </a:xfrm>
                <a:custGeom>
                  <a:avLst/>
                  <a:gdLst>
                    <a:gd name="connsiteX0" fmla="*/ 0 w 2743826"/>
                    <a:gd name="connsiteY0" fmla="*/ 0 h 487025"/>
                    <a:gd name="connsiteX1" fmla="*/ 2743826 w 2743826"/>
                    <a:gd name="connsiteY1" fmla="*/ 0 h 487025"/>
                    <a:gd name="connsiteX2" fmla="*/ 2656097 w 2743826"/>
                    <a:gd name="connsiteY2" fmla="*/ 69780 h 487025"/>
                    <a:gd name="connsiteX3" fmla="*/ 1371913 w 2743826"/>
                    <a:gd name="connsiteY3" fmla="*/ 487025 h 487025"/>
                    <a:gd name="connsiteX4" fmla="*/ 87729 w 2743826"/>
                    <a:gd name="connsiteY4" fmla="*/ 69780 h 487025"/>
                    <a:gd name="connsiteX5" fmla="*/ 0 w 2743826"/>
                    <a:gd name="connsiteY5" fmla="*/ 0 h 487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43826" h="487025">
                      <a:moveTo>
                        <a:pt x="0" y="0"/>
                      </a:moveTo>
                      <a:lnTo>
                        <a:pt x="2743826" y="0"/>
                      </a:lnTo>
                      <a:lnTo>
                        <a:pt x="2656097" y="69780"/>
                      </a:lnTo>
                      <a:cubicBezTo>
                        <a:pt x="2289520" y="333207"/>
                        <a:pt x="1847604" y="487025"/>
                        <a:pt x="1371913" y="487025"/>
                      </a:cubicBezTo>
                      <a:cubicBezTo>
                        <a:pt x="896222" y="487025"/>
                        <a:pt x="454306" y="333207"/>
                        <a:pt x="87729" y="6978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1760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2324" t="6069" r="2636" b="1173"/>
          <a:stretch/>
        </p:blipFill>
        <p:spPr>
          <a:xfrm>
            <a:off x="31267" y="21587"/>
            <a:ext cx="7204384" cy="441812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7637795" y="452754"/>
            <a:ext cx="3553707" cy="2561004"/>
            <a:chOff x="7637795" y="452754"/>
            <a:chExt cx="3553707" cy="2561004"/>
          </a:xfrm>
        </p:grpSpPr>
        <p:sp>
          <p:nvSpPr>
            <p:cNvPr id="23" name="TextBox 22"/>
            <p:cNvSpPr txBox="1"/>
            <p:nvPr/>
          </p:nvSpPr>
          <p:spPr>
            <a:xfrm>
              <a:off x="7637795" y="452754"/>
              <a:ext cx="178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STEP 6</a:t>
              </a:r>
              <a:endParaRPr 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62567" y="766989"/>
              <a:ext cx="352893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When you scroll it down </a:t>
              </a:r>
              <a:r>
                <a:rPr lang="en-US" sz="2000" b="1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10</a:t>
              </a:r>
              <a:r>
                <a:rPr lang="en-US" sz="20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performance factors </a:t>
              </a:r>
              <a:r>
                <a:rPr lang="en-US" sz="20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along with their </a:t>
              </a:r>
              <a:r>
                <a:rPr lang="en-US" sz="2000" b="1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Ratings &amp; </a:t>
              </a:r>
              <a:r>
                <a:rPr lang="en-US" sz="2000" b="1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Remarks </a:t>
              </a:r>
              <a:r>
                <a:rPr lang="en-US" sz="20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pop up</a:t>
              </a:r>
              <a:endParaRPr lang="en-US" sz="2000" b="1" dirty="0" smtClean="0">
                <a:solidFill>
                  <a:schemeClr val="bg1"/>
                </a:solidFill>
                <a:latin typeface="Georgia" panose="02040502050405020303" pitchFamily="18" charset="0"/>
              </a:endParaRPr>
            </a:p>
            <a:p>
              <a:r>
                <a:rPr lang="en-US" sz="20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Mark each factor according to performance of employee with remarks</a:t>
              </a:r>
              <a:endParaRPr lang="en-US" sz="2000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783690" y="348842"/>
            <a:ext cx="854105" cy="3657600"/>
            <a:chOff x="6783690" y="348842"/>
            <a:chExt cx="854105" cy="3657600"/>
          </a:xfrm>
        </p:grpSpPr>
        <p:sp>
          <p:nvSpPr>
            <p:cNvPr id="15" name="Right Bracket 14"/>
            <p:cNvSpPr/>
            <p:nvPr/>
          </p:nvSpPr>
          <p:spPr>
            <a:xfrm>
              <a:off x="6783690" y="348842"/>
              <a:ext cx="451961" cy="3657600"/>
            </a:xfrm>
            <a:prstGeom prst="rightBracket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7204385" y="2222341"/>
              <a:ext cx="433410" cy="1451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2518" t="16167" r="2741" b="8107"/>
          <a:stretch/>
        </p:blipFill>
        <p:spPr>
          <a:xfrm>
            <a:off x="7129374" y="4280451"/>
            <a:ext cx="4982255" cy="2503104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6592934" y="4243228"/>
            <a:ext cx="856175" cy="2577549"/>
            <a:chOff x="6592934" y="4243228"/>
            <a:chExt cx="856175" cy="2577549"/>
          </a:xfrm>
        </p:grpSpPr>
        <p:sp>
          <p:nvSpPr>
            <p:cNvPr id="22" name="Right Bracket 21"/>
            <p:cNvSpPr/>
            <p:nvPr/>
          </p:nvSpPr>
          <p:spPr>
            <a:xfrm flipH="1">
              <a:off x="6997148" y="4243228"/>
              <a:ext cx="451961" cy="2577549"/>
            </a:xfrm>
            <a:prstGeom prst="rightBracket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6592934" y="5607000"/>
              <a:ext cx="433410" cy="1451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00984" y="4591656"/>
            <a:ext cx="6828390" cy="1832899"/>
            <a:chOff x="300984" y="4591656"/>
            <a:chExt cx="6828390" cy="1832899"/>
          </a:xfrm>
        </p:grpSpPr>
        <p:sp>
          <p:nvSpPr>
            <p:cNvPr id="20" name="TextBox 19"/>
            <p:cNvSpPr txBox="1"/>
            <p:nvPr/>
          </p:nvSpPr>
          <p:spPr>
            <a:xfrm>
              <a:off x="300984" y="4916450"/>
              <a:ext cx="6828390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On further scrolling you’ll see sections </a:t>
              </a:r>
              <a:r>
                <a:rPr lang="en-US" b="1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Strengths &amp; Competencies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Development &amp; Improvement Area,  Goals and Performance Planning &amp; </a:t>
              </a:r>
              <a:r>
                <a:rPr lang="en-US" b="1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KPI’s. </a:t>
              </a:r>
              <a:r>
                <a:rPr lang="en-US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Fill each Section </a:t>
              </a:r>
            </a:p>
            <a:p>
              <a:r>
                <a:rPr lang="en-US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accordingly </a:t>
              </a:r>
              <a:endParaRPr lang="en-US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984" y="4591656"/>
              <a:ext cx="178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STEP </a:t>
              </a:r>
              <a:r>
                <a:rPr lang="en-US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32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19" t="9896" r="2124" b="13802"/>
          <a:stretch/>
        </p:blipFill>
        <p:spPr>
          <a:xfrm>
            <a:off x="2367790" y="114300"/>
            <a:ext cx="9709909" cy="4265372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234440" y="2410509"/>
            <a:ext cx="2324100" cy="361950"/>
            <a:chOff x="2234440" y="2410509"/>
            <a:chExt cx="2324100" cy="361950"/>
          </a:xfrm>
        </p:grpSpPr>
        <p:sp>
          <p:nvSpPr>
            <p:cNvPr id="6" name="Oval 5"/>
            <p:cNvSpPr/>
            <p:nvPr/>
          </p:nvSpPr>
          <p:spPr>
            <a:xfrm>
              <a:off x="3586990" y="2410509"/>
              <a:ext cx="971550" cy="36195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2234440" y="2581047"/>
              <a:ext cx="1352550" cy="99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5330065" y="4770655"/>
            <a:ext cx="2190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Among the all 4 options, select the most relevant to your employee’s performance</a:t>
            </a:r>
          </a:p>
          <a:p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30830" y="2410510"/>
            <a:ext cx="3113020" cy="2360145"/>
            <a:chOff x="4830830" y="2410510"/>
            <a:chExt cx="3113020" cy="2360145"/>
          </a:xfrm>
        </p:grpSpPr>
        <p:sp>
          <p:nvSpPr>
            <p:cNvPr id="16" name="Oval 15"/>
            <p:cNvSpPr/>
            <p:nvPr/>
          </p:nvSpPr>
          <p:spPr>
            <a:xfrm>
              <a:off x="4830830" y="2410510"/>
              <a:ext cx="3113020" cy="14185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292690" y="3829052"/>
              <a:ext cx="31910" cy="9416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0" y="1483032"/>
            <a:ext cx="2492442" cy="1846660"/>
            <a:chOff x="0" y="1483032"/>
            <a:chExt cx="2492442" cy="1846660"/>
          </a:xfrm>
        </p:grpSpPr>
        <p:sp>
          <p:nvSpPr>
            <p:cNvPr id="10" name="TextBox 9"/>
            <p:cNvSpPr txBox="1"/>
            <p:nvPr/>
          </p:nvSpPr>
          <p:spPr>
            <a:xfrm>
              <a:off x="33337" y="1852364"/>
              <a:ext cx="245910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Under this, you’ll see </a:t>
              </a:r>
              <a:r>
                <a:rPr lang="en-US" b="1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Recommendations </a:t>
              </a:r>
              <a:r>
                <a:rPr lang="en-US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sections, below this Click </a:t>
              </a:r>
              <a:r>
                <a:rPr lang="en-US" b="1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SELECT, </a:t>
              </a:r>
              <a:r>
                <a:rPr lang="en-US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4 options will pop up</a:t>
              </a:r>
              <a:endParaRPr lang="en-US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0" y="1483032"/>
              <a:ext cx="178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STEP </a:t>
              </a:r>
              <a:r>
                <a:rPr lang="en-US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484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615" t="53125" r="3734" b="23958"/>
          <a:stretch/>
        </p:blipFill>
        <p:spPr>
          <a:xfrm>
            <a:off x="247650" y="173598"/>
            <a:ext cx="9448800" cy="14213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9004" t="51823" r="4465" b="25000"/>
          <a:stretch/>
        </p:blipFill>
        <p:spPr>
          <a:xfrm>
            <a:off x="255208" y="1930742"/>
            <a:ext cx="9448800" cy="142291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43100" y="381000"/>
            <a:ext cx="1752600" cy="4651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28850" y="2188209"/>
            <a:ext cx="1752600" cy="4651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488180" y="176416"/>
            <a:ext cx="3875020" cy="2708624"/>
            <a:chOff x="6488180" y="176416"/>
            <a:chExt cx="3875020" cy="2708624"/>
          </a:xfrm>
        </p:grpSpPr>
        <p:sp>
          <p:nvSpPr>
            <p:cNvPr id="12" name="Oval 11"/>
            <p:cNvSpPr/>
            <p:nvPr/>
          </p:nvSpPr>
          <p:spPr>
            <a:xfrm>
              <a:off x="6488180" y="176416"/>
              <a:ext cx="3113020" cy="9284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488180" y="1956556"/>
              <a:ext cx="3113020" cy="9284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12" idx="6"/>
            </p:cNvCxnSpPr>
            <p:nvPr/>
          </p:nvCxnSpPr>
          <p:spPr>
            <a:xfrm>
              <a:off x="9601200" y="640658"/>
              <a:ext cx="762000" cy="954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9601200" y="1594956"/>
              <a:ext cx="762000" cy="824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l="10176" t="49741" r="2855" b="13731"/>
          <a:stretch/>
        </p:blipFill>
        <p:spPr>
          <a:xfrm>
            <a:off x="2809914" y="3611125"/>
            <a:ext cx="9103893" cy="216102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93364" y="3716471"/>
            <a:ext cx="2135486" cy="2677656"/>
            <a:chOff x="93364" y="3716471"/>
            <a:chExt cx="2135486" cy="2677656"/>
          </a:xfrm>
        </p:grpSpPr>
        <p:sp>
          <p:nvSpPr>
            <p:cNvPr id="26" name="TextBox 25"/>
            <p:cNvSpPr txBox="1"/>
            <p:nvPr/>
          </p:nvSpPr>
          <p:spPr>
            <a:xfrm>
              <a:off x="157843" y="3716471"/>
              <a:ext cx="178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STEP 10</a:t>
              </a:r>
              <a:endParaRPr 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3364" y="4085803"/>
              <a:ext cx="213548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In last section of page, you’ll see </a:t>
              </a:r>
              <a:r>
                <a:rPr lang="en-US" b="1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Employee comments, </a:t>
              </a:r>
              <a:r>
                <a:rPr lang="en-US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 Make sure to write employee’s feedback on their appraisal sheet</a:t>
              </a:r>
              <a:endParaRPr lang="en-US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199822" y="4310483"/>
            <a:ext cx="2200728" cy="602785"/>
            <a:chOff x="2199822" y="4310483"/>
            <a:chExt cx="2200728" cy="602785"/>
          </a:xfrm>
        </p:grpSpPr>
        <p:sp>
          <p:nvSpPr>
            <p:cNvPr id="28" name="Oval 27"/>
            <p:cNvSpPr/>
            <p:nvPr/>
          </p:nvSpPr>
          <p:spPr>
            <a:xfrm>
              <a:off x="2990850" y="4310483"/>
              <a:ext cx="1409700" cy="60278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 flipV="1">
              <a:off x="2199822" y="4604552"/>
              <a:ext cx="802337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83975" y="5763824"/>
            <a:ext cx="7921429" cy="1167152"/>
            <a:chOff x="4083975" y="5763824"/>
            <a:chExt cx="7921429" cy="1167152"/>
          </a:xfrm>
        </p:grpSpPr>
        <p:sp>
          <p:nvSpPr>
            <p:cNvPr id="33" name="TextBox 32"/>
            <p:cNvSpPr txBox="1"/>
            <p:nvPr/>
          </p:nvSpPr>
          <p:spPr>
            <a:xfrm>
              <a:off x="4086979" y="5763824"/>
              <a:ext cx="178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STEP </a:t>
              </a:r>
              <a:r>
                <a:rPr lang="en-US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11</a:t>
              </a:r>
              <a:endParaRPr 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83975" y="6007646"/>
              <a:ext cx="79214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In the end , on right you’ll see various options </a:t>
              </a:r>
              <a:r>
                <a:rPr lang="en-US" b="1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SAVE, RESET, BACK TO LIST </a:t>
              </a:r>
              <a:r>
                <a:rPr lang="en-US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&amp; on left  you’ll see </a:t>
              </a:r>
              <a:r>
                <a:rPr lang="en-US" b="1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Submit</a:t>
              </a:r>
              <a:r>
                <a:rPr lang="en-US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Choose </a:t>
              </a:r>
              <a:r>
                <a:rPr lang="en-US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options carefully, Remember you can’t edit after Submission.  </a:t>
              </a:r>
              <a:endParaRPr lang="en-US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76122" y="5441167"/>
            <a:ext cx="8808657" cy="601135"/>
            <a:chOff x="3076122" y="5441167"/>
            <a:chExt cx="8808657" cy="601135"/>
          </a:xfrm>
        </p:grpSpPr>
        <p:sp>
          <p:nvSpPr>
            <p:cNvPr id="37" name="Left Bracket 36"/>
            <p:cNvSpPr/>
            <p:nvPr/>
          </p:nvSpPr>
          <p:spPr>
            <a:xfrm rot="16200000">
              <a:off x="7359524" y="1157765"/>
              <a:ext cx="241854" cy="8808657"/>
            </a:xfrm>
            <a:prstGeom prst="leftBracket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7149301" y="5683021"/>
              <a:ext cx="0" cy="3592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0296525" y="300889"/>
            <a:ext cx="1914213" cy="2648093"/>
            <a:chOff x="10296525" y="300889"/>
            <a:chExt cx="1914213" cy="2648093"/>
          </a:xfrm>
        </p:grpSpPr>
        <p:sp>
          <p:nvSpPr>
            <p:cNvPr id="11" name="TextBox 10"/>
            <p:cNvSpPr txBox="1"/>
            <p:nvPr/>
          </p:nvSpPr>
          <p:spPr>
            <a:xfrm>
              <a:off x="10296525" y="640658"/>
              <a:ext cx="191421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In case of PROMOTION WITH INCREMENT &amp; INCREMENT ONLY , you must enter Increment %age</a:t>
              </a:r>
              <a:endParaRPr lang="en-US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296525" y="300889"/>
              <a:ext cx="178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STEP 9</a:t>
              </a:r>
              <a:endParaRPr 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279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267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Georgia</vt:lpstr>
      <vt:lpstr>Office Theme</vt:lpstr>
      <vt:lpstr>3. Performance Appraisal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DAEWOO-MTO-2</dc:creator>
  <cp:lastModifiedBy>DAEWOO-MTO-2</cp:lastModifiedBy>
  <cp:revision>13</cp:revision>
  <dcterms:created xsi:type="dcterms:W3CDTF">2023-11-24T08:03:53Z</dcterms:created>
  <dcterms:modified xsi:type="dcterms:W3CDTF">2023-12-01T10:57:34Z</dcterms:modified>
</cp:coreProperties>
</file>