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3"/>
  </p:sldMasterIdLst>
  <p:notesMasterIdLst>
    <p:notesMasterId r:id="rId16"/>
  </p:notesMasterIdLst>
  <p:handoutMasterIdLst>
    <p:handoutMasterId r:id="rId39"/>
  </p:handoutMasterIdLst>
  <p:sldIdLst>
    <p:sldId id="260" r:id="rId4"/>
    <p:sldId id="269" r:id="rId5"/>
    <p:sldId id="418" r:id="rId6"/>
    <p:sldId id="310" r:id="rId7"/>
    <p:sldId id="274" r:id="rId8"/>
    <p:sldId id="334" r:id="rId9"/>
    <p:sldId id="275" r:id="rId10"/>
    <p:sldId id="276" r:id="rId11"/>
    <p:sldId id="372" r:id="rId12"/>
    <p:sldId id="370" r:id="rId13"/>
    <p:sldId id="371" r:id="rId14"/>
    <p:sldId id="330" r:id="rId15"/>
    <p:sldId id="332" r:id="rId17"/>
    <p:sldId id="331" r:id="rId18"/>
    <p:sldId id="338" r:id="rId19"/>
    <p:sldId id="361" r:id="rId20"/>
    <p:sldId id="398" r:id="rId21"/>
    <p:sldId id="362" r:id="rId22"/>
    <p:sldId id="363" r:id="rId23"/>
    <p:sldId id="312" r:id="rId24"/>
    <p:sldId id="364" r:id="rId25"/>
    <p:sldId id="360" r:id="rId26"/>
    <p:sldId id="365" r:id="rId27"/>
    <p:sldId id="366" r:id="rId28"/>
    <p:sldId id="367" r:id="rId29"/>
    <p:sldId id="339" r:id="rId30"/>
    <p:sldId id="340" r:id="rId31"/>
    <p:sldId id="341" r:id="rId32"/>
    <p:sldId id="343" r:id="rId33"/>
    <p:sldId id="344" r:id="rId34"/>
    <p:sldId id="345" r:id="rId35"/>
    <p:sldId id="368" r:id="rId36"/>
    <p:sldId id="373"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60" d="100"/>
          <a:sy n="60" d="100"/>
        </p:scale>
        <p:origin x="552" y="184"/>
      </p:cViewPr>
      <p:guideLst>
        <p:guide orient="horz" pos="2184"/>
        <p:guide pos="3840"/>
      </p:guideLst>
    </p:cSldViewPr>
  </p:slideViewPr>
  <p:notesTextViewPr>
    <p:cViewPr>
      <p:scale>
        <a:sx n="1" d="1"/>
        <a:sy n="1" d="1"/>
      </p:scale>
      <p:origin x="0" y="0"/>
    </p:cViewPr>
  </p:notesTextViewPr>
  <p:sorterViewPr>
    <p:cViewPr>
      <p:scale>
        <a:sx n="60" d="100"/>
        <a:sy n="60" d="100"/>
      </p:scale>
      <p:origin x="0" y="0"/>
    </p:cViewPr>
  </p:sorter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7412E2-66C1-49BE-A441-81D16AD619EA}" type="datetimeFigureOut">
              <a:rPr lang="en-ID" smtClean="0"/>
            </a:fld>
            <a:endParaRPr lang="en-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DBC59B-50D3-4D1B-95F4-CAE3013036F6}" type="slidenum">
              <a:rPr lang="en-ID" smtClean="0"/>
            </a:fld>
            <a:endParaRPr lang="en-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1BE0A-5C48-6D45-8309-8CB1D6B710B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3A1E4-5466-7240-BFA2-4FE7E588AF0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ChangeArrowheads="1" noTextEdit="1"/>
          </p:cNvSpPr>
          <p:nvPr>
            <p:ph type="sldImg"/>
          </p:nvPr>
        </p:nvSpPr>
        <p:spPr/>
      </p:sp>
      <p:sp>
        <p:nvSpPr>
          <p:cNvPr id="56322" name="Notes Placeholder 2"/>
          <p:cNvSpPr>
            <a:spLocks noGrp="1" noChangeArrowheads="1"/>
          </p:cNvSpPr>
          <p:nvPr>
            <p:ph type="body" idx="1"/>
          </p:nvPr>
        </p:nvSpPr>
        <p:spPr>
          <a:noFill/>
        </p:spPr>
        <p:txBody>
          <a:bodyPr/>
          <a:lstStyle/>
          <a:p>
            <a:r>
              <a:rPr lang="en-ID" altLang="en-US"/>
              <a:t>Sharing can happen in a variety of ways, including a simple and successful transfer of information, a negotiation in which the sender and receiver arrive at an agreed-upon meaning, and situations in which the receiver creates a different message than the one the sender intended to convey.</a:t>
            </a:r>
            <a:endParaRPr lang="en-ID" altLang="en-US"/>
          </a:p>
          <a:p>
            <a:endParaRPr lang="en-US" altLang="en-US"/>
          </a:p>
        </p:txBody>
      </p:sp>
      <p:sp>
        <p:nvSpPr>
          <p:cNvPr id="56323"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3C5D72-9214-3D43-B505-568A89D8CFAB}" type="slidenum">
              <a:rPr lang="en-US" altLang="en-US" sz="1200" smtClean="0"/>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ChangeArrowheads="1" noTextEdit="1"/>
          </p:cNvSpPr>
          <p:nvPr>
            <p:ph type="sldImg"/>
          </p:nvPr>
        </p:nvSpPr>
        <p:spPr/>
      </p:sp>
      <p:sp>
        <p:nvSpPr>
          <p:cNvPr id="3" name="Notes Placeholder 2"/>
          <p:cNvSpPr>
            <a:spLocks noGrp="1"/>
          </p:cNvSpPr>
          <p:nvPr>
            <p:ph type="body" idx="1"/>
          </p:nvPr>
        </p:nvSpPr>
        <p:spPr/>
        <p:txBody>
          <a:bodyPr/>
          <a:lstStyle/>
          <a:p>
            <a:pPr>
              <a:defRPr/>
            </a:pPr>
            <a:r>
              <a:rPr lang="en-ID" dirty="0"/>
              <a:t>Professionalism can be broken down into six distinct traits: striving to excel, being dependable and accountable, being a team player, demonstrating a sense of etiquette, making ethical decisions, and maintaining a positive outlook</a:t>
            </a:r>
            <a:endParaRPr lang="en-ID" dirty="0"/>
          </a:p>
          <a:p>
            <a:pPr>
              <a:defRPr/>
            </a:pPr>
            <a:endParaRPr lang="en-ID" dirty="0"/>
          </a:p>
          <a:p>
            <a:pPr>
              <a:defRPr/>
            </a:pPr>
            <a:r>
              <a:rPr lang="en-ID" dirty="0"/>
              <a:t>Given the importance of communication in business, employers expect you to be competent at a wide range of communication tasks:</a:t>
            </a:r>
            <a:endParaRPr lang="en-ID" dirty="0"/>
          </a:p>
          <a:p>
            <a:pPr marL="171450" indent="-171450" fontAlgn="auto">
              <a:buFont typeface="Arial" panose="020B0604020202020204" pitchFamily="34" charset="0"/>
              <a:buChar char="•"/>
              <a:defRPr/>
            </a:pPr>
            <a:r>
              <a:rPr lang="en-ID" dirty="0"/>
              <a:t>Organizing ideas and information logically and completely</a:t>
            </a:r>
            <a:endParaRPr lang="en-ID" dirty="0"/>
          </a:p>
          <a:p>
            <a:pPr marL="171450" indent="-171450" fontAlgn="auto">
              <a:buFont typeface="Arial" panose="020B0604020202020204" pitchFamily="34" charset="0"/>
              <a:buChar char="•"/>
              <a:defRPr/>
            </a:pPr>
            <a:r>
              <a:rPr lang="en-ID" dirty="0"/>
              <a:t>Expressing yourself coherently and persuasively in a variety of media</a:t>
            </a:r>
            <a:endParaRPr lang="en-ID" dirty="0"/>
          </a:p>
          <a:p>
            <a:pPr marL="171450" indent="-171450" fontAlgn="auto">
              <a:buFont typeface="Arial" panose="020B0604020202020204" pitchFamily="34" charset="0"/>
              <a:buChar char="•"/>
              <a:defRPr/>
            </a:pPr>
            <a:r>
              <a:rPr lang="en-ID" dirty="0"/>
              <a:t>Building persuasive arguments to gain acceptance for important ideas</a:t>
            </a:r>
            <a:endParaRPr lang="en-ID" dirty="0"/>
          </a:p>
          <a:p>
            <a:pPr marL="171450" indent="-171450" fontAlgn="auto">
              <a:buFont typeface="Arial" panose="020B0604020202020204" pitchFamily="34" charset="0"/>
              <a:buChar char="•"/>
              <a:defRPr/>
            </a:pPr>
            <a:r>
              <a:rPr lang="en-ID" dirty="0"/>
              <a:t>Evaluating data and information critically to know what you can and cannot trust</a:t>
            </a:r>
            <a:endParaRPr lang="en-ID" dirty="0"/>
          </a:p>
          <a:p>
            <a:pPr marL="171450" indent="-171450" fontAlgn="auto">
              <a:buFont typeface="Arial" panose="020B0604020202020204" pitchFamily="34" charset="0"/>
              <a:buChar char="•"/>
              <a:defRPr/>
            </a:pPr>
            <a:r>
              <a:rPr lang="en-ID" dirty="0"/>
              <a:t>Actively listening to others</a:t>
            </a:r>
            <a:endParaRPr lang="en-ID" dirty="0"/>
          </a:p>
          <a:p>
            <a:pPr marL="171450" indent="-171450" fontAlgn="auto">
              <a:buFont typeface="Arial" panose="020B0604020202020204" pitchFamily="34" charset="0"/>
              <a:buChar char="•"/>
              <a:defRPr/>
            </a:pPr>
            <a:r>
              <a:rPr lang="en-ID" dirty="0"/>
              <a:t>Communicating effectively with people from diverse backgrounds and experiences</a:t>
            </a:r>
            <a:endParaRPr lang="en-ID" dirty="0"/>
          </a:p>
          <a:p>
            <a:pPr marL="171450" indent="-171450" fontAlgn="auto">
              <a:buFont typeface="Arial" panose="020B0604020202020204" pitchFamily="34" charset="0"/>
              <a:buChar char="•"/>
              <a:defRPr/>
            </a:pPr>
            <a:r>
              <a:rPr lang="en-ID" dirty="0"/>
              <a:t>Using communication technologies effectively and efficiently</a:t>
            </a:r>
            <a:endParaRPr lang="en-ID" dirty="0"/>
          </a:p>
          <a:p>
            <a:pPr marL="171450" indent="-171450" fontAlgn="auto">
              <a:buFont typeface="Arial" panose="020B0604020202020204" pitchFamily="34" charset="0"/>
              <a:buChar char="•"/>
              <a:defRPr/>
            </a:pPr>
            <a:r>
              <a:rPr lang="en-ID" dirty="0"/>
              <a:t>Following accepted standards of grammar, spelling, and other aspects of high-quality writing and speaking</a:t>
            </a:r>
            <a:endParaRPr lang="en-ID" dirty="0"/>
          </a:p>
          <a:p>
            <a:pPr marL="171450" indent="-171450" fontAlgn="auto">
              <a:buFont typeface="Arial" panose="020B0604020202020204" pitchFamily="34" charset="0"/>
              <a:buChar char="•"/>
              <a:defRPr/>
            </a:pPr>
            <a:r>
              <a:rPr lang="en-ID" dirty="0"/>
              <a:t>Adapting your messages and communication styles to specific audiences and situations</a:t>
            </a:r>
            <a:endParaRPr lang="en-ID" dirty="0"/>
          </a:p>
          <a:p>
            <a:pPr marL="171450" indent="-171450" fontAlgn="auto">
              <a:buFont typeface="Arial" panose="020B0604020202020204" pitchFamily="34" charset="0"/>
              <a:buChar char="•"/>
              <a:defRPr/>
            </a:pPr>
            <a:r>
              <a:rPr lang="en-ID" dirty="0"/>
              <a:t>Communicating in a civilized manner that reflects con-temporary expectations of business etiquette</a:t>
            </a:r>
            <a:endParaRPr lang="en-ID" dirty="0"/>
          </a:p>
          <a:p>
            <a:pPr marL="171450" indent="-171450" fontAlgn="auto">
              <a:buFont typeface="Arial" panose="020B0604020202020204" pitchFamily="34" charset="0"/>
              <a:buChar char="•"/>
              <a:defRPr/>
            </a:pPr>
            <a:r>
              <a:rPr lang="en-ID" dirty="0"/>
              <a:t>Communicating ethically, even when choices aren’t crystal clear</a:t>
            </a:r>
            <a:endParaRPr lang="en-ID" dirty="0"/>
          </a:p>
          <a:p>
            <a:pPr marL="171450" indent="-171450" fontAlgn="auto">
              <a:buFont typeface="Arial" panose="020B0604020202020204" pitchFamily="34" charset="0"/>
              <a:buChar char="•"/>
              <a:defRPr/>
            </a:pPr>
            <a:r>
              <a:rPr lang="en-ID" dirty="0"/>
              <a:t>Respecting the confidentiality of private company information</a:t>
            </a:r>
            <a:endParaRPr lang="en-ID" dirty="0"/>
          </a:p>
          <a:p>
            <a:pPr marL="171450" indent="-171450" fontAlgn="auto">
              <a:buFont typeface="Arial" panose="020B0604020202020204" pitchFamily="34" charset="0"/>
              <a:buChar char="•"/>
              <a:defRPr/>
            </a:pPr>
            <a:r>
              <a:rPr lang="en-ID" dirty="0"/>
              <a:t>Following applicable laws and regulations</a:t>
            </a:r>
            <a:endParaRPr lang="en-ID" dirty="0"/>
          </a:p>
          <a:p>
            <a:pPr marL="171450" indent="-171450" fontAlgn="auto">
              <a:buFont typeface="Arial" panose="020B0604020202020204" pitchFamily="34" charset="0"/>
              <a:buChar char="•"/>
              <a:defRPr/>
            </a:pPr>
            <a:r>
              <a:rPr lang="en-ID" dirty="0"/>
              <a:t>Managing your time wisely and using resources efficiently</a:t>
            </a:r>
            <a:endParaRPr lang="en-ID" dirty="0"/>
          </a:p>
          <a:p>
            <a:pPr fontAlgn="auto">
              <a:defRPr/>
            </a:pPr>
            <a:endParaRPr lang="en-ID" dirty="0"/>
          </a:p>
          <a:p>
            <a:pPr>
              <a:defRPr/>
            </a:pPr>
            <a:endParaRPr lang="en-ID" dirty="0"/>
          </a:p>
          <a:p>
            <a:pPr>
              <a:defRPr/>
            </a:pPr>
            <a:endParaRPr lang="en-US" dirty="0"/>
          </a:p>
        </p:txBody>
      </p:sp>
      <p:sp>
        <p:nvSpPr>
          <p:cNvPr id="34819"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08BF44-933C-6646-BAB2-2151D5F13A35}" type="slidenum">
              <a:rPr lang="en-US" altLang="en-US" sz="1200" smtClean="0"/>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E6F9BA-CFA3-4942-AD08-D7BAE4B1D18F}" type="slidenum">
              <a:rPr lang="en-US" altLang="en-US" sz="1200" smtClean="0"/>
            </a:fld>
            <a:endParaRPr lang="en-US" altLang="en-US" sz="1200"/>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noFill/>
        </p:spPr>
        <p:txBody>
          <a:bodyPr/>
          <a:lstStyle/>
          <a:p>
            <a:r>
              <a:rPr lang="en-ID" altLang="en-US" b="1"/>
              <a:t>1. The sender has an idea. </a:t>
            </a:r>
            <a:r>
              <a:rPr lang="en-ID" altLang="en-US"/>
              <a:t>Whether a communication effort will ultimately be effective starts right here and depends on the nature of the idea and the motivation for sending it. For example, if your motivation is to offer a solution to a problem, you have a better chance of crafting a meaningful message than if your motivation is merely to complain about a problem.</a:t>
            </a:r>
            <a:endParaRPr lang="en-ID" altLang="en-US"/>
          </a:p>
          <a:p>
            <a:r>
              <a:rPr lang="en-ID" altLang="en-US" b="1"/>
              <a:t>2. The sender encodes the idea as a message. </a:t>
            </a:r>
            <a:r>
              <a:rPr lang="en-ID" altLang="en-US"/>
              <a:t>When someone puts an idea into a </a:t>
            </a:r>
            <a:r>
              <a:rPr lang="en-ID" altLang="en-US" b="1"/>
              <a:t>message</a:t>
            </a:r>
            <a:r>
              <a:rPr lang="en-ID" altLang="en-US"/>
              <a:t>, he or she is </a:t>
            </a:r>
            <a:r>
              <a:rPr lang="en-ID" altLang="en-US" b="1"/>
              <a:t>encoding </a:t>
            </a:r>
            <a:r>
              <a:rPr lang="en-ID" altLang="en-US"/>
              <a:t>it, or expressing it in words or images. Much of the focus of this course ison developing the skills needed to successfully encode your ideas into effective messages.</a:t>
            </a:r>
            <a:endParaRPr lang="en-ID" altLang="en-US"/>
          </a:p>
          <a:p>
            <a:r>
              <a:rPr lang="en-ID" altLang="en-US" b="1"/>
              <a:t>3. The sender produces the message in a transmittable medium. </a:t>
            </a:r>
            <a:r>
              <a:rPr lang="en-ID" altLang="en-US"/>
              <a:t>With the appropriate message to express an idea, the sender now needs a </a:t>
            </a:r>
            <a:r>
              <a:rPr lang="en-ID" altLang="en-US" b="1"/>
              <a:t>communication medium </a:t>
            </a:r>
            <a:r>
              <a:rPr lang="en-ID" altLang="en-US"/>
              <a:t>to present that message to the intended audience. To update your boss on the status of a project, for instance, you might have a dozen or more media choices, from a phone call to an instant message to a slideshow presentation.</a:t>
            </a:r>
            <a:endParaRPr lang="en-ID" altLang="en-US"/>
          </a:p>
          <a:p>
            <a:r>
              <a:rPr lang="en-ID" altLang="en-US" b="1"/>
              <a:t>4. The sender transmits the message through a channel. </a:t>
            </a:r>
            <a:r>
              <a:rPr lang="en-ID" altLang="en-US"/>
              <a:t>Just as technology continues to increase the number of media options, it also continues to provide new </a:t>
            </a:r>
            <a:r>
              <a:rPr lang="en-ID" altLang="en-US" b="1"/>
              <a:t>communication channels </a:t>
            </a:r>
            <a:r>
              <a:rPr lang="en-ID" altLang="en-US"/>
              <a:t>senders can use to transmit their messages. The distinction between medium and channel can get a bit murky, but think of the medium as the </a:t>
            </a:r>
            <a:r>
              <a:rPr lang="en-ID" altLang="en-US" i="1"/>
              <a:t>form </a:t>
            </a:r>
            <a:r>
              <a:rPr lang="en-ID" altLang="en-US"/>
              <a:t>a message takes(such as a Twitter update) and the channel as the system used to </a:t>
            </a:r>
            <a:r>
              <a:rPr lang="en-ID" altLang="en-US" i="1"/>
              <a:t>deliver </a:t>
            </a:r>
            <a:r>
              <a:rPr lang="en-ID" altLang="en-US"/>
              <a:t>the message(such as the Internet).</a:t>
            </a:r>
            <a:endParaRPr lang="en-ID" altLang="en-US"/>
          </a:p>
          <a:p>
            <a:r>
              <a:rPr lang="en-ID" altLang="en-US" b="1"/>
              <a:t>5. The audience receives the message. </a:t>
            </a:r>
            <a:r>
              <a:rPr lang="en-ID" altLang="en-US"/>
              <a:t>If the channel functions properly, the message reaches its intended audience. However, mere arrival is not enough. For a message to truly be received, the recipient has to </a:t>
            </a:r>
            <a:r>
              <a:rPr lang="en-ID" altLang="en-US" i="1"/>
              <a:t>sense </a:t>
            </a:r>
            <a:r>
              <a:rPr lang="en-ID" altLang="en-US"/>
              <a:t>the presence of a message, </a:t>
            </a:r>
            <a:r>
              <a:rPr lang="en-ID" altLang="en-US" i="1"/>
              <a:t>select </a:t>
            </a:r>
            <a:r>
              <a:rPr lang="en-ID" altLang="en-US"/>
              <a:t>it from all the other messages clamoring for attention, and </a:t>
            </a:r>
            <a:r>
              <a:rPr lang="en-ID" altLang="en-US" i="1"/>
              <a:t>perceive </a:t>
            </a:r>
            <a:r>
              <a:rPr lang="en-ID" altLang="en-US"/>
              <a:t>it as an actual message (as opposed to random noise).8</a:t>
            </a:r>
            <a:endParaRPr lang="en-ID" altLang="en-US"/>
          </a:p>
          <a:p>
            <a:r>
              <a:rPr lang="en-ID" altLang="en-US" b="1"/>
              <a:t>6. The receiver decodes the message. </a:t>
            </a:r>
            <a:r>
              <a:rPr lang="en-ID" altLang="en-US"/>
              <a:t>After a message is received, the receiver needs to extract the idea from the message, a step known as </a:t>
            </a:r>
            <a:r>
              <a:rPr lang="en-ID" altLang="en-US" b="1"/>
              <a:t>decoding</a:t>
            </a:r>
            <a:r>
              <a:rPr lang="en-ID" altLang="en-US"/>
              <a:t>. Even well-crafted, well-intentioned communication efforts can fail at this stage because extracting meaning is a highly personal process that is influenced by culture, experience, learning and thinking styles, hopes, fears, and even temporary moods. As you saw in Figure 1.1, receivers some-times decode the same meaning the recipient intended, but sometimes they can decode—or re-create—entirely different meanings. Moreover, audiences tend to extract the meaning they expect to get from a message, even if it’s the opposite of what the sender intended.9</a:t>
            </a:r>
            <a:endParaRPr lang="en-ID" altLang="en-US"/>
          </a:p>
          <a:p>
            <a:r>
              <a:rPr lang="en-ID" altLang="en-US" b="1"/>
              <a:t>7. The receiver responds to the message. </a:t>
            </a:r>
            <a:r>
              <a:rPr lang="en-ID" altLang="en-US"/>
              <a:t>In most instances, senders want to accomplish more than simply delivering information. They often want receivers to respond in particular ways, whether it’s to invest millions of dollars in a new business venture or to accept management’s explanation for why it can’t afford to give employee bonuses this year. Whether a receiver responds as the sender hopes depends on the receiver</a:t>
            </a:r>
            <a:endParaRPr lang="en-ID" altLang="en-US"/>
          </a:p>
          <a:p>
            <a:r>
              <a:rPr lang="en-ID" altLang="en-US" b="1"/>
              <a:t>8. The receiver provides feed back. </a:t>
            </a:r>
            <a:r>
              <a:rPr lang="en-ID" altLang="en-US"/>
              <a:t>If a mechanism is available for them to do so, receiver scan “close the loop” in the communication process by giving the sender </a:t>
            </a:r>
            <a:r>
              <a:rPr lang="en-ID" altLang="en-US" b="1"/>
              <a:t>feedback </a:t>
            </a:r>
            <a:r>
              <a:rPr lang="en-ID" altLang="en-US"/>
              <a:t>that helps the sender evaluate the effectiveness of the communication effort. Feedback can be verbal (using written or spoken words), nonverbal (using gestures, facial expressions, or other signals), or both. Just like the original message, however, this feedback from the receiver also needs to be decoded carefully. A smile, for example, can have many different meanings.</a:t>
            </a:r>
            <a:endParaRPr lang="en-ID" altLang="en-US"/>
          </a:p>
          <a:p>
            <a:endParaRPr lang="en-ID" altLang="en-US"/>
          </a:p>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ChangeArrowheads="1" noTextEdit="1"/>
          </p:cNvSpPr>
          <p:nvPr>
            <p:ph type="sldImg"/>
          </p:nvPr>
        </p:nvSpPr>
        <p:spPr/>
      </p:sp>
      <p:sp>
        <p:nvSpPr>
          <p:cNvPr id="39938" name="Notes Placeholder 2"/>
          <p:cNvSpPr>
            <a:spLocks noGrp="1" noChangeArrowheads="1"/>
          </p:cNvSpPr>
          <p:nvPr>
            <p:ph type="body" idx="1"/>
          </p:nvPr>
        </p:nvSpPr>
        <p:spPr>
          <a:noFill/>
        </p:spPr>
        <p:txBody>
          <a:bodyPr/>
          <a:lstStyle/>
          <a:p>
            <a:r>
              <a:rPr lang="en-ID" altLang="en-US"/>
              <a:t>The social communication model offers many advantages, but it has a number of disadvantages as well. Potential problems include information overload, fragmented attention, information security risks, distractions that hurt productivity, the need to monitor and respond to numerous conversational threads, and blurring of</a:t>
            </a:r>
            <a:endParaRPr lang="en-ID" altLang="en-US"/>
          </a:p>
          <a:p>
            <a:r>
              <a:rPr lang="en-ID" altLang="en-US"/>
              <a:t>the line between personal and professional lives, which can make it difficult for people to disconnect from work</a:t>
            </a:r>
            <a:endParaRPr lang="en-ID" altLang="en-US"/>
          </a:p>
          <a:p>
            <a:endParaRPr lang="en-ID" altLang="en-US" b="1"/>
          </a:p>
          <a:p>
            <a:r>
              <a:rPr lang="en-ID" altLang="en-US" b="1"/>
              <a:t>Social communication model </a:t>
            </a:r>
            <a:r>
              <a:rPr lang="en-ID" altLang="en-US"/>
              <a:t>is interactive, conversational, and usually open to all who wish to participate. Audience members are no longer passive recipients of messages but active participants in a conversation. Social media have given customers and other stakeholders avoice they did not have in the past. And businesses are listening to that voice</a:t>
            </a:r>
            <a:endParaRPr lang="en-ID" altLang="en-US"/>
          </a:p>
          <a:p>
            <a:endParaRPr lang="en-US" altLang="en-US"/>
          </a:p>
          <a:p>
            <a:endParaRPr lang="en-US" altLang="en-US"/>
          </a:p>
        </p:txBody>
      </p:sp>
      <p:sp>
        <p:nvSpPr>
          <p:cNvPr id="39939"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D1058B-A3D6-D348-89F9-CF8022A7C9F6}" type="slidenum">
              <a:rPr lang="en-US" altLang="en-US" sz="1200" smtClean="0"/>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ChangeArrowheads="1" noTextEdit="1"/>
          </p:cNvSpPr>
          <p:nvPr>
            <p:ph type="sldImg"/>
          </p:nvPr>
        </p:nvSpPr>
        <p:spPr/>
      </p:sp>
      <p:sp>
        <p:nvSpPr>
          <p:cNvPr id="43010" name="Notes Placeholder 2"/>
          <p:cNvSpPr>
            <a:spLocks noGrp="1" noChangeArrowheads="1"/>
          </p:cNvSpPr>
          <p:nvPr>
            <p:ph type="body" idx="1"/>
          </p:nvPr>
        </p:nvSpPr>
        <p:spPr>
          <a:noFill/>
        </p:spPr>
        <p:txBody>
          <a:bodyPr/>
          <a:lstStyle/>
          <a:p>
            <a:endParaRPr lang="en-US" altLang="en-US" dirty="0"/>
          </a:p>
        </p:txBody>
      </p:sp>
      <p:sp>
        <p:nvSpPr>
          <p:cNvPr id="43011"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8C5227-531E-CE4A-89F9-FC014D2F0141}" type="slidenum">
              <a:rPr lang="en-US" altLang="en-US" sz="1200" smtClean="0"/>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p:sp>
      <p:sp>
        <p:nvSpPr>
          <p:cNvPr id="49154" name="Notes Placeholder 2"/>
          <p:cNvSpPr>
            <a:spLocks noGrp="1" noChangeArrowheads="1"/>
          </p:cNvSpPr>
          <p:nvPr>
            <p:ph type="body" idx="1"/>
          </p:nvPr>
        </p:nvSpPr>
        <p:spPr>
          <a:noFill/>
        </p:spPr>
        <p:txBody>
          <a:bodyPr/>
          <a:lstStyle/>
          <a:p>
            <a:endParaRPr lang="en-US" altLang="en-US"/>
          </a:p>
        </p:txBody>
      </p:sp>
      <p:sp>
        <p:nvSpPr>
          <p:cNvPr id="49155"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BD3718-B36E-4840-8A51-0A77A9D1C1E8}" type="slidenum">
              <a:rPr lang="en-US" altLang="en-US" sz="1200" smtClean="0"/>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ChangeArrowheads="1" noTextEdit="1"/>
          </p:cNvSpPr>
          <p:nvPr>
            <p:ph type="sldImg"/>
          </p:nvPr>
        </p:nvSpPr>
        <p:spPr/>
      </p:sp>
      <p:sp>
        <p:nvSpPr>
          <p:cNvPr id="52226" name="Notes Placeholder 2"/>
          <p:cNvSpPr>
            <a:spLocks noGrp="1" noChangeArrowheads="1"/>
          </p:cNvSpPr>
          <p:nvPr>
            <p:ph type="body" idx="1"/>
          </p:nvPr>
        </p:nvSpPr>
        <p:spPr>
          <a:noFill/>
        </p:spPr>
        <p:txBody>
          <a:bodyPr/>
          <a:lstStyle/>
          <a:p>
            <a:endParaRPr lang="en-US" altLang="en-US" dirty="0"/>
          </a:p>
        </p:txBody>
      </p:sp>
      <p:sp>
        <p:nvSpPr>
          <p:cNvPr id="52227"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004113-3086-2D43-ADD3-F7ACCFA1240E}" type="slidenum">
              <a:rPr lang="en-US" altLang="en-US" sz="1200" smtClean="0"/>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11069053" cy="6858000"/>
          </a:xfrm>
          <a:custGeom>
            <a:avLst/>
            <a:gdLst>
              <a:gd name="connsiteX0" fmla="*/ 6045876 w 11069053"/>
              <a:gd name="connsiteY0" fmla="*/ 0 h 6858000"/>
              <a:gd name="connsiteX1" fmla="*/ 11069053 w 11069053"/>
              <a:gd name="connsiteY1" fmla="*/ 0 h 6858000"/>
              <a:gd name="connsiteX2" fmla="*/ 5023177 w 11069053"/>
              <a:gd name="connsiteY2" fmla="*/ 6858000 h 6858000"/>
              <a:gd name="connsiteX3" fmla="*/ 0 w 1106905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069053" h="6858000">
                <a:moveTo>
                  <a:pt x="6045876" y="0"/>
                </a:moveTo>
                <a:lnTo>
                  <a:pt x="11069053" y="0"/>
                </a:lnTo>
                <a:lnTo>
                  <a:pt x="5023177" y="6858000"/>
                </a:lnTo>
                <a:lnTo>
                  <a:pt x="0" y="6858000"/>
                </a:lnTo>
                <a:close/>
              </a:path>
            </a:pathLst>
          </a:custGeom>
        </p:spPr>
        <p:txBody>
          <a:bodyPr wrap="square">
            <a:no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47537" y="0"/>
            <a:ext cx="10844462" cy="6858000"/>
          </a:xfrm>
          <a:custGeom>
            <a:avLst/>
            <a:gdLst>
              <a:gd name="connsiteX0" fmla="*/ 0 w 10844462"/>
              <a:gd name="connsiteY0" fmla="*/ 0 h 6858000"/>
              <a:gd name="connsiteX1" fmla="*/ 4768000 w 10844462"/>
              <a:gd name="connsiteY1" fmla="*/ 0 h 6858000"/>
              <a:gd name="connsiteX2" fmla="*/ 10844462 w 10844462"/>
              <a:gd name="connsiteY2" fmla="*/ 6858000 h 6858000"/>
              <a:gd name="connsiteX3" fmla="*/ 6076462 w 108444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844462" h="6858000">
                <a:moveTo>
                  <a:pt x="0" y="0"/>
                </a:moveTo>
                <a:lnTo>
                  <a:pt x="4768000" y="0"/>
                </a:lnTo>
                <a:lnTo>
                  <a:pt x="10844462" y="6858000"/>
                </a:lnTo>
                <a:lnTo>
                  <a:pt x="6076462" y="6858000"/>
                </a:lnTo>
                <a:close/>
              </a:path>
            </a:pathLst>
          </a:custGeom>
        </p:spPr>
        <p:txBody>
          <a:bodyPr wrap="square">
            <a:no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1844473-67AB-4EB3-B944-4EF26EC34C6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1B17E1E-93DE-4D51-BD4A-E299E555DD88}" type="slidenum">
              <a:rPr lang="en-ID" smtClean="0"/>
            </a:fld>
            <a:endParaRPr lang="en-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F1844473-67AB-4EB3-B944-4EF26EC34C6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1B17E1E-93DE-4D51-BD4A-E299E555DD88}" type="slidenum">
              <a:rPr lang="en-ID" smtClean="0"/>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301544" y="0"/>
            <a:ext cx="7890454" cy="6870879"/>
          </a:xfrm>
          <a:custGeom>
            <a:avLst/>
            <a:gdLst>
              <a:gd name="connsiteX0" fmla="*/ 4530787 w 7890454"/>
              <a:gd name="connsiteY0" fmla="*/ 0 h 6870879"/>
              <a:gd name="connsiteX1" fmla="*/ 7890454 w 7890454"/>
              <a:gd name="connsiteY1" fmla="*/ 0 h 6870879"/>
              <a:gd name="connsiteX2" fmla="*/ 7890454 w 7890454"/>
              <a:gd name="connsiteY2" fmla="*/ 6858000 h 6870879"/>
              <a:gd name="connsiteX3" fmla="*/ 0 w 7890454"/>
              <a:gd name="connsiteY3" fmla="*/ 6870879 h 6870879"/>
            </a:gdLst>
            <a:ahLst/>
            <a:cxnLst>
              <a:cxn ang="0">
                <a:pos x="connsiteX0" y="connsiteY0"/>
              </a:cxn>
              <a:cxn ang="0">
                <a:pos x="connsiteX1" y="connsiteY1"/>
              </a:cxn>
              <a:cxn ang="0">
                <a:pos x="connsiteX2" y="connsiteY2"/>
              </a:cxn>
              <a:cxn ang="0">
                <a:pos x="connsiteX3" y="connsiteY3"/>
              </a:cxn>
            </a:cxnLst>
            <a:rect l="l" t="t" r="r" b="b"/>
            <a:pathLst>
              <a:path w="7890454" h="6870879">
                <a:moveTo>
                  <a:pt x="4530787" y="0"/>
                </a:moveTo>
                <a:lnTo>
                  <a:pt x="7890454" y="0"/>
                </a:lnTo>
                <a:lnTo>
                  <a:pt x="7890454" y="6858000"/>
                </a:lnTo>
                <a:lnTo>
                  <a:pt x="0" y="6870879"/>
                </a:lnTo>
                <a:close/>
              </a:path>
            </a:pathLst>
          </a:custGeom>
        </p:spPr>
        <p:txBody>
          <a:bodyPr wrap="square">
            <a:no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5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F1844473-67AB-4EB3-B944-4EF26EC34C6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1B17E1E-93DE-4D51-BD4A-E299E555DD88}" type="slidenum">
              <a:rPr lang="en-ID" smtClean="0"/>
            </a:fld>
            <a:endParaRPr lang="en-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r>
              <a:rPr lang="en-US" altLang="en-US"/>
              <a:t>© </a:t>
            </a:r>
            <a:r>
              <a:rPr lang="en-US" altLang="en-US" sz="1200"/>
              <a:t>Pearson Education Canada, 2005</a:t>
            </a:r>
            <a:endParaRPr lang="en-US" altLang="en-US" sz="1200"/>
          </a:p>
        </p:txBody>
      </p:sp>
      <p:sp>
        <p:nvSpPr>
          <p:cNvPr id="5" name="Rectangle 5"/>
          <p:cNvSpPr>
            <a:spLocks noGrp="1" noChangeArrowheads="1"/>
          </p:cNvSpPr>
          <p:nvPr>
            <p:ph type="ftr" sz="quarter" idx="11"/>
          </p:nvPr>
        </p:nvSpPr>
        <p:spPr/>
        <p:txBody>
          <a:bodyPr/>
          <a:lstStyle>
            <a:lvl1pPr>
              <a:defRPr/>
            </a:lvl1pPr>
          </a:lstStyle>
          <a:p>
            <a:pPr>
              <a:defRPr/>
            </a:pPr>
            <a:r>
              <a:rPr lang="en-US" altLang="en-US"/>
              <a:t>Business Communication Essentials, Canadian Edition</a:t>
            </a: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r>
              <a:rPr lang="en-US" altLang="en-US"/>
              <a:t>Chapter 1 - </a:t>
            </a:r>
            <a:fld id="{11A5FDC1-FEAB-3C4A-8736-20475AF1C520}" type="slidenum">
              <a:rPr lang="en-US" altLang="en-US" smtClean="0"/>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9127067" y="874714"/>
            <a:ext cx="2743200" cy="2168525"/>
          </a:xfrm>
          <a:prstGeom prst="rect">
            <a:avLst/>
          </a:prstGeom>
        </p:spPr>
        <p:txBody>
          <a:bodyPr/>
          <a:lstStyle>
            <a:lvl1pPr>
              <a:defRPr/>
            </a:lvl1pPr>
          </a:lstStyle>
          <a:p>
            <a:r>
              <a:rPr lang="en-ID" dirty="0"/>
              <a:t>Your picture here</a:t>
            </a:r>
            <a:endParaRPr lang="en-ID" dirty="0"/>
          </a:p>
        </p:txBody>
      </p:sp>
      <p:sp>
        <p:nvSpPr>
          <p:cNvPr id="10" name="Text Placeholder 9"/>
          <p:cNvSpPr>
            <a:spLocks noGrp="1"/>
          </p:cNvSpPr>
          <p:nvPr>
            <p:ph type="body" sz="quarter" idx="14" hasCustomPrompt="1"/>
          </p:nvPr>
        </p:nvSpPr>
        <p:spPr>
          <a:xfrm>
            <a:off x="4754034" y="3984626"/>
            <a:ext cx="6599767" cy="1998663"/>
          </a:xfrm>
          <a:prstGeom prst="rect">
            <a:avLst/>
          </a:prstGeom>
        </p:spPr>
        <p:txBody>
          <a:bodyPr/>
          <a:lstStyle>
            <a:lvl1pPr>
              <a:defRPr/>
            </a:lvl1pPr>
          </a:lstStyle>
          <a:p>
            <a:pPr lvl="0"/>
            <a:r>
              <a:rPr lang="en-US" dirty="0"/>
              <a:t>Biodata </a:t>
            </a:r>
            <a:r>
              <a:rPr lang="en-US" dirty="0" err="1"/>
              <a:t>Penyusun</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D"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a:t>Click to edit Master title style</a:t>
            </a:r>
            <a:endParaRPr lang="en-ID"/>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D"/>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857250"/>
            <a:ext cx="12192000" cy="3448050"/>
          </a:xfrm>
          <a:custGeom>
            <a:avLst/>
            <a:gdLst>
              <a:gd name="connsiteX0" fmla="*/ 0 w 12192000"/>
              <a:gd name="connsiteY0" fmla="*/ 0 h 3448050"/>
              <a:gd name="connsiteX1" fmla="*/ 12192000 w 12192000"/>
              <a:gd name="connsiteY1" fmla="*/ 0 h 3448050"/>
              <a:gd name="connsiteX2" fmla="*/ 12192000 w 12192000"/>
              <a:gd name="connsiteY2" fmla="*/ 3448050 h 3448050"/>
              <a:gd name="connsiteX3" fmla="*/ 0 w 12192000"/>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12192000" h="3448050">
                <a:moveTo>
                  <a:pt x="0" y="0"/>
                </a:moveTo>
                <a:lnTo>
                  <a:pt x="12192000" y="0"/>
                </a:lnTo>
                <a:lnTo>
                  <a:pt x="12192000" y="3448050"/>
                </a:lnTo>
                <a:lnTo>
                  <a:pt x="0" y="3448050"/>
                </a:lnTo>
                <a:close/>
              </a:path>
            </a:pathLst>
          </a:custGeom>
        </p:spPr>
        <p:txBody>
          <a:bodyPr wrap="square">
            <a:no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D"/>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89F26DC2-9796-4A94-8B4A-F3346F80288F}" type="datetimeFigureOut">
              <a:rPr lang="en-ID" smtClean="0">
                <a:solidFill>
                  <a:prstClr val="black"/>
                </a:solidFill>
              </a:rPr>
            </a:fld>
            <a:endParaRPr lang="en-ID">
              <a:solidFill>
                <a:prstClr val="black"/>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ID">
              <a:solidFill>
                <a:prstClr val="black"/>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1987FD14-33A2-41FE-A5F8-9C8CF41F20ED}" type="slidenum">
              <a:rPr lang="en-ID" smtClean="0">
                <a:solidFill>
                  <a:prstClr val="black"/>
                </a:solidFill>
              </a:rPr>
            </a:fld>
            <a:endParaRPr lang="en-ID">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067300" y="0"/>
            <a:ext cx="7124700" cy="6858000"/>
          </a:xfrm>
          <a:custGeom>
            <a:avLst/>
            <a:gdLst>
              <a:gd name="connsiteX0" fmla="*/ 6381750 w 7124700"/>
              <a:gd name="connsiteY0" fmla="*/ 0 h 6858000"/>
              <a:gd name="connsiteX1" fmla="*/ 7124700 w 7124700"/>
              <a:gd name="connsiteY1" fmla="*/ 0 h 6858000"/>
              <a:gd name="connsiteX2" fmla="*/ 7124700 w 7124700"/>
              <a:gd name="connsiteY2" fmla="*/ 6858000 h 6858000"/>
              <a:gd name="connsiteX3" fmla="*/ 0 w 7124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24700" h="6858000">
                <a:moveTo>
                  <a:pt x="6381750" y="0"/>
                </a:moveTo>
                <a:lnTo>
                  <a:pt x="7124700" y="0"/>
                </a:lnTo>
                <a:lnTo>
                  <a:pt x="7124700" y="6858000"/>
                </a:lnTo>
                <a:lnTo>
                  <a:pt x="0" y="6858000"/>
                </a:lnTo>
                <a:close/>
              </a:path>
            </a:pathLst>
          </a:custGeom>
        </p:spPr>
        <p:txBody>
          <a:bodyPr wrap="square">
            <a:no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1588170"/>
            <a:ext cx="12192000" cy="2815389"/>
          </a:xfrm>
          <a:custGeom>
            <a:avLst/>
            <a:gdLst>
              <a:gd name="connsiteX0" fmla="*/ 0 w 12192000"/>
              <a:gd name="connsiteY0" fmla="*/ 0 h 2815389"/>
              <a:gd name="connsiteX1" fmla="*/ 12192000 w 12192000"/>
              <a:gd name="connsiteY1" fmla="*/ 0 h 2815389"/>
              <a:gd name="connsiteX2" fmla="*/ 12192000 w 12192000"/>
              <a:gd name="connsiteY2" fmla="*/ 2815389 h 2815389"/>
              <a:gd name="connsiteX3" fmla="*/ 0 w 12192000"/>
              <a:gd name="connsiteY3" fmla="*/ 2815389 h 2815389"/>
            </a:gdLst>
            <a:ahLst/>
            <a:cxnLst>
              <a:cxn ang="0">
                <a:pos x="connsiteX0" y="connsiteY0"/>
              </a:cxn>
              <a:cxn ang="0">
                <a:pos x="connsiteX1" y="connsiteY1"/>
              </a:cxn>
              <a:cxn ang="0">
                <a:pos x="connsiteX2" y="connsiteY2"/>
              </a:cxn>
              <a:cxn ang="0">
                <a:pos x="connsiteX3" y="connsiteY3"/>
              </a:cxn>
            </a:cxnLst>
            <a:rect l="l" t="t" r="r" b="b"/>
            <a:pathLst>
              <a:path w="12192000" h="2815389">
                <a:moveTo>
                  <a:pt x="0" y="0"/>
                </a:moveTo>
                <a:lnTo>
                  <a:pt x="12192000" y="0"/>
                </a:lnTo>
                <a:lnTo>
                  <a:pt x="12192000" y="2815389"/>
                </a:lnTo>
                <a:lnTo>
                  <a:pt x="0" y="2815389"/>
                </a:lnTo>
                <a:close/>
              </a:path>
            </a:pathLst>
          </a:custGeom>
        </p:spPr>
        <p:txBody>
          <a:bodyPr wrap="square">
            <a:no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663136" y="0"/>
            <a:ext cx="6865728" cy="6858000"/>
          </a:xfrm>
        </p:spPr>
        <p:txBody>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Picture Placeholder 16"/>
          <p:cNvSpPr>
            <a:spLocks noGrp="1"/>
          </p:cNvSpPr>
          <p:nvPr>
            <p:ph type="pic" sz="quarter" idx="11"/>
          </p:nvPr>
        </p:nvSpPr>
        <p:spPr>
          <a:xfrm>
            <a:off x="7558841" y="531394"/>
            <a:ext cx="2935705" cy="2935705"/>
          </a:xfrm>
          <a:custGeom>
            <a:avLst/>
            <a:gdLst>
              <a:gd name="connsiteX0" fmla="*/ 1467853 w 2935705"/>
              <a:gd name="connsiteY0" fmla="*/ 0 h 2935705"/>
              <a:gd name="connsiteX1" fmla="*/ 2935705 w 2935705"/>
              <a:gd name="connsiteY1" fmla="*/ 1467853 h 2935705"/>
              <a:gd name="connsiteX2" fmla="*/ 1467853 w 2935705"/>
              <a:gd name="connsiteY2" fmla="*/ 2935705 h 2935705"/>
              <a:gd name="connsiteX3" fmla="*/ 0 w 2935705"/>
              <a:gd name="connsiteY3" fmla="*/ 1467853 h 2935705"/>
            </a:gdLst>
            <a:ahLst/>
            <a:cxnLst>
              <a:cxn ang="0">
                <a:pos x="connsiteX0" y="connsiteY0"/>
              </a:cxn>
              <a:cxn ang="0">
                <a:pos x="connsiteX1" y="connsiteY1"/>
              </a:cxn>
              <a:cxn ang="0">
                <a:pos x="connsiteX2" y="connsiteY2"/>
              </a:cxn>
              <a:cxn ang="0">
                <a:pos x="connsiteX3" y="connsiteY3"/>
              </a:cxn>
            </a:cxnLst>
            <a:rect l="l" t="t" r="r" b="b"/>
            <a:pathLst>
              <a:path w="2935705" h="2935705">
                <a:moveTo>
                  <a:pt x="1467853" y="0"/>
                </a:moveTo>
                <a:lnTo>
                  <a:pt x="2935705" y="1467853"/>
                </a:lnTo>
                <a:lnTo>
                  <a:pt x="1467853" y="2935705"/>
                </a:lnTo>
                <a:lnTo>
                  <a:pt x="0" y="1467853"/>
                </a:lnTo>
                <a:close/>
              </a:path>
            </a:pathLst>
          </a:custGeom>
        </p:spPr>
        <p:txBody>
          <a:bodyPr wrap="square">
            <a:noAutofit/>
          </a:bodyPr>
          <a:lstStyle/>
          <a:p>
            <a:endParaRPr lang="en-ID"/>
          </a:p>
        </p:txBody>
      </p:sp>
      <p:sp>
        <p:nvSpPr>
          <p:cNvPr id="14" name="Picture Placeholder 13"/>
          <p:cNvSpPr>
            <a:spLocks noGrp="1"/>
          </p:cNvSpPr>
          <p:nvPr>
            <p:ph type="pic" sz="quarter" idx="10"/>
          </p:nvPr>
        </p:nvSpPr>
        <p:spPr>
          <a:xfrm>
            <a:off x="1696462" y="531395"/>
            <a:ext cx="2935705" cy="2935705"/>
          </a:xfrm>
          <a:custGeom>
            <a:avLst/>
            <a:gdLst>
              <a:gd name="connsiteX0" fmla="*/ 1467853 w 2935705"/>
              <a:gd name="connsiteY0" fmla="*/ 0 h 2935705"/>
              <a:gd name="connsiteX1" fmla="*/ 2935705 w 2935705"/>
              <a:gd name="connsiteY1" fmla="*/ 1467853 h 2935705"/>
              <a:gd name="connsiteX2" fmla="*/ 1467853 w 2935705"/>
              <a:gd name="connsiteY2" fmla="*/ 2935705 h 2935705"/>
              <a:gd name="connsiteX3" fmla="*/ 0 w 2935705"/>
              <a:gd name="connsiteY3" fmla="*/ 1467853 h 2935705"/>
            </a:gdLst>
            <a:ahLst/>
            <a:cxnLst>
              <a:cxn ang="0">
                <a:pos x="connsiteX0" y="connsiteY0"/>
              </a:cxn>
              <a:cxn ang="0">
                <a:pos x="connsiteX1" y="connsiteY1"/>
              </a:cxn>
              <a:cxn ang="0">
                <a:pos x="connsiteX2" y="connsiteY2"/>
              </a:cxn>
              <a:cxn ang="0">
                <a:pos x="connsiteX3" y="connsiteY3"/>
              </a:cxn>
            </a:cxnLst>
            <a:rect l="l" t="t" r="r" b="b"/>
            <a:pathLst>
              <a:path w="2935705" h="2935705">
                <a:moveTo>
                  <a:pt x="1467853" y="0"/>
                </a:moveTo>
                <a:lnTo>
                  <a:pt x="2935705" y="1467853"/>
                </a:lnTo>
                <a:lnTo>
                  <a:pt x="1467853" y="2935705"/>
                </a:lnTo>
                <a:lnTo>
                  <a:pt x="0" y="1467853"/>
                </a:lnTo>
                <a:close/>
              </a:path>
            </a:pathLst>
          </a:custGeom>
        </p:spPr>
        <p:txBody>
          <a:bodyPr wrap="square">
            <a:no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p:cNvSpPr/>
          <p:nvPr userDrawn="1"/>
        </p:nvSpPr>
        <p:spPr>
          <a:xfrm>
            <a:off x="4279231" y="3429000"/>
            <a:ext cx="3633537" cy="3428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Picture Placeholder 8"/>
          <p:cNvSpPr>
            <a:spLocks noGrp="1"/>
          </p:cNvSpPr>
          <p:nvPr>
            <p:ph type="pic" sz="quarter" idx="10"/>
          </p:nvPr>
        </p:nvSpPr>
        <p:spPr>
          <a:xfrm>
            <a:off x="0" y="3874440"/>
            <a:ext cx="6095999" cy="2406860"/>
          </a:xfrm>
          <a:custGeom>
            <a:avLst/>
            <a:gdLst>
              <a:gd name="connsiteX0" fmla="*/ 0 w 6095999"/>
              <a:gd name="connsiteY0" fmla="*/ 0 h 2406860"/>
              <a:gd name="connsiteX1" fmla="*/ 6095999 w 6095999"/>
              <a:gd name="connsiteY1" fmla="*/ 0 h 2406860"/>
              <a:gd name="connsiteX2" fmla="*/ 6095999 w 6095999"/>
              <a:gd name="connsiteY2" fmla="*/ 2406860 h 2406860"/>
              <a:gd name="connsiteX3" fmla="*/ 0 w 6095999"/>
              <a:gd name="connsiteY3" fmla="*/ 2406860 h 2406860"/>
            </a:gdLst>
            <a:ahLst/>
            <a:cxnLst>
              <a:cxn ang="0">
                <a:pos x="connsiteX0" y="connsiteY0"/>
              </a:cxn>
              <a:cxn ang="0">
                <a:pos x="connsiteX1" y="connsiteY1"/>
              </a:cxn>
              <a:cxn ang="0">
                <a:pos x="connsiteX2" y="connsiteY2"/>
              </a:cxn>
              <a:cxn ang="0">
                <a:pos x="connsiteX3" y="connsiteY3"/>
              </a:cxn>
            </a:cxnLst>
            <a:rect l="l" t="t" r="r" b="b"/>
            <a:pathLst>
              <a:path w="6095999" h="2406860">
                <a:moveTo>
                  <a:pt x="0" y="0"/>
                </a:moveTo>
                <a:lnTo>
                  <a:pt x="6095999" y="0"/>
                </a:lnTo>
                <a:lnTo>
                  <a:pt x="6095999" y="2406860"/>
                </a:lnTo>
                <a:lnTo>
                  <a:pt x="0" y="2406860"/>
                </a:lnTo>
                <a:close/>
              </a:path>
            </a:pathLst>
          </a:custGeom>
        </p:spPr>
        <p:txBody>
          <a:bodyPr wrap="square">
            <a:noAutofit/>
          </a:bodyPr>
          <a:lstStyle/>
          <a:p>
            <a:endParaRPr lang="en-ID"/>
          </a:p>
        </p:txBody>
      </p:sp>
      <p:sp>
        <p:nvSpPr>
          <p:cNvPr id="11" name="Title 10"/>
          <p:cNvSpPr>
            <a:spLocks noGrp="1"/>
          </p:cNvSpPr>
          <p:nvPr>
            <p:ph type="title"/>
          </p:nvPr>
        </p:nvSpPr>
        <p:spPr>
          <a:xfrm>
            <a:off x="505326" y="990767"/>
            <a:ext cx="11233483" cy="1325563"/>
          </a:xfrm>
        </p:spPr>
        <p:txBody>
          <a:bodyPr/>
          <a:lstStyle>
            <a:lvl1pPr algn="ctr">
              <a:defRPr/>
            </a:lvl1pPr>
          </a:lstStyle>
          <a:p>
            <a:r>
              <a:rPr lang="en-US" dirty="0"/>
              <a:t>Click to edit Master title style</a:t>
            </a:r>
            <a:endParaRPr lang="en-ID" dirty="0"/>
          </a:p>
        </p:txBody>
      </p:sp>
      <p:sp>
        <p:nvSpPr>
          <p:cNvPr id="13" name="Text Placeholder 12"/>
          <p:cNvSpPr>
            <a:spLocks noGrp="1"/>
          </p:cNvSpPr>
          <p:nvPr>
            <p:ph type="body" sz="quarter" idx="11" hasCustomPrompt="1"/>
          </p:nvPr>
        </p:nvSpPr>
        <p:spPr>
          <a:xfrm>
            <a:off x="8517774" y="3874440"/>
            <a:ext cx="3221036" cy="769101"/>
          </a:xfrm>
        </p:spPr>
        <p:txBody>
          <a:bodyPr>
            <a:noAutofit/>
          </a:bodyPr>
          <a:lstStyle>
            <a:lvl1pPr marL="0" indent="0">
              <a:buNone/>
              <a:defRPr sz="3600"/>
            </a:lvl1pPr>
          </a:lstStyle>
          <a:p>
            <a:pPr lvl="0"/>
            <a:r>
              <a:rPr lang="en-US" dirty="0"/>
              <a:t>Edit Master text</a:t>
            </a:r>
            <a:endParaRPr lang="en-ID" dirty="0"/>
          </a:p>
        </p:txBody>
      </p:sp>
      <p:sp>
        <p:nvSpPr>
          <p:cNvPr id="15" name="Text Placeholder 14"/>
          <p:cNvSpPr>
            <a:spLocks noGrp="1"/>
          </p:cNvSpPr>
          <p:nvPr>
            <p:ph type="body" sz="quarter" idx="12" hasCustomPrompt="1"/>
          </p:nvPr>
        </p:nvSpPr>
        <p:spPr>
          <a:xfrm>
            <a:off x="8517774" y="4836465"/>
            <a:ext cx="3221037" cy="1444625"/>
          </a:xfrm>
        </p:spPr>
        <p:txBody>
          <a:bodyPr>
            <a:normAutofit/>
          </a:bodyPr>
          <a:lstStyle>
            <a:lvl1pPr marL="0" indent="0">
              <a:buNone/>
              <a:defRPr sz="2000"/>
            </a:lvl1pPr>
          </a:lstStyle>
          <a:p>
            <a:pPr lvl="0"/>
            <a:r>
              <a:rPr lang="en-US" dirty="0"/>
              <a:t>Edit Master text</a:t>
            </a:r>
            <a:endParaRPr lang="en-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nodePh="1">
                                  <p:stCondLst>
                                    <p:cond delay="500"/>
                                  </p:stCondLst>
                                  <p:endCondLst>
                                    <p:cond evt="begin" delay="0">
                                      <p:tn val="10"/>
                                    </p:cond>
                                  </p:end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1" fill="hold" grpId="0" nodeType="withEffect">
                                  <p:stCondLst>
                                    <p:cond delay="10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42" presetClass="entr" presetSubtype="0" fill="hold" grpId="0" nodeType="withEffect">
                                  <p:stCondLst>
                                    <p:cond delay="150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anim calcmode="lin" valueType="num">
                                      <p:cBhvr>
                                        <p:cTn id="2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13">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150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anim calcmode="lin" valueType="num">
                                      <p:cBhvr>
                                        <p:cTn id="2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p:bldP spid="13" grpId="0" build="p">
        <p:tmplLst>
          <p:tmpl lvl="1">
            <p:tnLst>
              <p:par>
                <p:cTn presetID="42" presetClass="entr" presetSubtype="0" fill="hold" nodeType="withEffect">
                  <p:stCondLst>
                    <p:cond delay="15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42" presetClass="entr" presetSubtype="0" fill="hold" nodeType="withEffect">
                  <p:stCondLst>
                    <p:cond delay="15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4279231" y="0"/>
            <a:ext cx="3633537"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Picture Placeholder 9"/>
          <p:cNvSpPr>
            <a:spLocks noGrp="1"/>
          </p:cNvSpPr>
          <p:nvPr>
            <p:ph type="pic" sz="quarter" idx="10"/>
          </p:nvPr>
        </p:nvSpPr>
        <p:spPr>
          <a:xfrm>
            <a:off x="6096000" y="553453"/>
            <a:ext cx="6096000" cy="2406860"/>
          </a:xfrm>
          <a:custGeom>
            <a:avLst/>
            <a:gdLst>
              <a:gd name="connsiteX0" fmla="*/ 0 w 6096000"/>
              <a:gd name="connsiteY0" fmla="*/ 0 h 2406860"/>
              <a:gd name="connsiteX1" fmla="*/ 6096000 w 6096000"/>
              <a:gd name="connsiteY1" fmla="*/ 0 h 2406860"/>
              <a:gd name="connsiteX2" fmla="*/ 6096000 w 6096000"/>
              <a:gd name="connsiteY2" fmla="*/ 2406860 h 2406860"/>
              <a:gd name="connsiteX3" fmla="*/ 0 w 6096000"/>
              <a:gd name="connsiteY3" fmla="*/ 2406860 h 2406860"/>
            </a:gdLst>
            <a:ahLst/>
            <a:cxnLst>
              <a:cxn ang="0">
                <a:pos x="connsiteX0" y="connsiteY0"/>
              </a:cxn>
              <a:cxn ang="0">
                <a:pos x="connsiteX1" y="connsiteY1"/>
              </a:cxn>
              <a:cxn ang="0">
                <a:pos x="connsiteX2" y="connsiteY2"/>
              </a:cxn>
              <a:cxn ang="0">
                <a:pos x="connsiteX3" y="connsiteY3"/>
              </a:cxn>
            </a:cxnLst>
            <a:rect l="l" t="t" r="r" b="b"/>
            <a:pathLst>
              <a:path w="6096000" h="2406860">
                <a:moveTo>
                  <a:pt x="0" y="0"/>
                </a:moveTo>
                <a:lnTo>
                  <a:pt x="6096000" y="0"/>
                </a:lnTo>
                <a:lnTo>
                  <a:pt x="6096000" y="2406860"/>
                </a:lnTo>
                <a:lnTo>
                  <a:pt x="0" y="2406860"/>
                </a:lnTo>
                <a:close/>
              </a:path>
            </a:pathLst>
          </a:custGeom>
        </p:spPr>
        <p:txBody>
          <a:bodyPr wrap="square">
            <a:noAutofit/>
          </a:bodyPr>
          <a:lstStyle/>
          <a:p>
            <a:endParaRPr lang="en-ID"/>
          </a:p>
        </p:txBody>
      </p:sp>
      <p:sp>
        <p:nvSpPr>
          <p:cNvPr id="11" name="Text Placeholder 12"/>
          <p:cNvSpPr>
            <a:spLocks noGrp="1"/>
          </p:cNvSpPr>
          <p:nvPr>
            <p:ph type="body" sz="quarter" idx="11" hasCustomPrompt="1"/>
          </p:nvPr>
        </p:nvSpPr>
        <p:spPr>
          <a:xfrm>
            <a:off x="529097" y="553453"/>
            <a:ext cx="3221036" cy="769101"/>
          </a:xfrm>
        </p:spPr>
        <p:txBody>
          <a:bodyPr>
            <a:noAutofit/>
          </a:bodyPr>
          <a:lstStyle>
            <a:lvl1pPr marL="0" indent="0">
              <a:buNone/>
              <a:defRPr sz="3600"/>
            </a:lvl1pPr>
          </a:lstStyle>
          <a:p>
            <a:pPr lvl="0"/>
            <a:r>
              <a:rPr lang="en-US" dirty="0"/>
              <a:t>Edit Master text</a:t>
            </a:r>
            <a:endParaRPr lang="en-ID" dirty="0"/>
          </a:p>
        </p:txBody>
      </p:sp>
      <p:sp>
        <p:nvSpPr>
          <p:cNvPr id="12" name="Text Placeholder 14"/>
          <p:cNvSpPr>
            <a:spLocks noGrp="1"/>
          </p:cNvSpPr>
          <p:nvPr>
            <p:ph type="body" sz="quarter" idx="12" hasCustomPrompt="1"/>
          </p:nvPr>
        </p:nvSpPr>
        <p:spPr>
          <a:xfrm>
            <a:off x="529097" y="1515478"/>
            <a:ext cx="3221037" cy="1444625"/>
          </a:xfrm>
        </p:spPr>
        <p:txBody>
          <a:bodyPr>
            <a:normAutofit/>
          </a:bodyPr>
          <a:lstStyle>
            <a:lvl1pPr marL="0" indent="0">
              <a:buNone/>
              <a:defRPr sz="2000"/>
            </a:lvl1pPr>
          </a:lstStyle>
          <a:p>
            <a:pPr lvl="0"/>
            <a:r>
              <a:rPr lang="en-US" dirty="0"/>
              <a:t>Edit Master text</a:t>
            </a:r>
            <a:endParaRPr lang="en-ID" dirty="0"/>
          </a:p>
        </p:txBody>
      </p:sp>
      <p:sp>
        <p:nvSpPr>
          <p:cNvPr id="15" name="Picture Placeholder 14"/>
          <p:cNvSpPr>
            <a:spLocks noGrp="1"/>
          </p:cNvSpPr>
          <p:nvPr>
            <p:ph type="pic" sz="quarter" idx="13"/>
          </p:nvPr>
        </p:nvSpPr>
        <p:spPr>
          <a:xfrm>
            <a:off x="0" y="3978443"/>
            <a:ext cx="6096000" cy="2406860"/>
          </a:xfrm>
          <a:custGeom>
            <a:avLst/>
            <a:gdLst>
              <a:gd name="connsiteX0" fmla="*/ 0 w 6096000"/>
              <a:gd name="connsiteY0" fmla="*/ 0 h 2406860"/>
              <a:gd name="connsiteX1" fmla="*/ 6096000 w 6096000"/>
              <a:gd name="connsiteY1" fmla="*/ 0 h 2406860"/>
              <a:gd name="connsiteX2" fmla="*/ 6096000 w 6096000"/>
              <a:gd name="connsiteY2" fmla="*/ 2406860 h 2406860"/>
              <a:gd name="connsiteX3" fmla="*/ 0 w 6096000"/>
              <a:gd name="connsiteY3" fmla="*/ 2406860 h 2406860"/>
            </a:gdLst>
            <a:ahLst/>
            <a:cxnLst>
              <a:cxn ang="0">
                <a:pos x="connsiteX0" y="connsiteY0"/>
              </a:cxn>
              <a:cxn ang="0">
                <a:pos x="connsiteX1" y="connsiteY1"/>
              </a:cxn>
              <a:cxn ang="0">
                <a:pos x="connsiteX2" y="connsiteY2"/>
              </a:cxn>
              <a:cxn ang="0">
                <a:pos x="connsiteX3" y="connsiteY3"/>
              </a:cxn>
            </a:cxnLst>
            <a:rect l="l" t="t" r="r" b="b"/>
            <a:pathLst>
              <a:path w="6096000" h="2406860">
                <a:moveTo>
                  <a:pt x="0" y="0"/>
                </a:moveTo>
                <a:lnTo>
                  <a:pt x="6096000" y="0"/>
                </a:lnTo>
                <a:lnTo>
                  <a:pt x="6096000" y="2406860"/>
                </a:lnTo>
                <a:lnTo>
                  <a:pt x="0" y="2406860"/>
                </a:lnTo>
                <a:close/>
              </a:path>
            </a:pathLst>
          </a:custGeom>
        </p:spPr>
        <p:txBody>
          <a:bodyPr wrap="square">
            <a:noAutofit/>
          </a:bodyPr>
          <a:lstStyle/>
          <a:p>
            <a:endParaRPr lang="en-ID"/>
          </a:p>
        </p:txBody>
      </p:sp>
      <p:sp>
        <p:nvSpPr>
          <p:cNvPr id="16" name="Text Placeholder 12"/>
          <p:cNvSpPr>
            <a:spLocks noGrp="1"/>
          </p:cNvSpPr>
          <p:nvPr>
            <p:ph type="body" sz="quarter" idx="14" hasCustomPrompt="1"/>
          </p:nvPr>
        </p:nvSpPr>
        <p:spPr>
          <a:xfrm>
            <a:off x="8393739" y="3978653"/>
            <a:ext cx="3221036" cy="769101"/>
          </a:xfrm>
        </p:spPr>
        <p:txBody>
          <a:bodyPr>
            <a:noAutofit/>
          </a:bodyPr>
          <a:lstStyle>
            <a:lvl1pPr marL="0" indent="0">
              <a:buNone/>
              <a:defRPr sz="3600"/>
            </a:lvl1pPr>
          </a:lstStyle>
          <a:p>
            <a:pPr lvl="0"/>
            <a:r>
              <a:rPr lang="en-US" dirty="0"/>
              <a:t>Edit Master text</a:t>
            </a:r>
            <a:endParaRPr lang="en-ID" dirty="0"/>
          </a:p>
        </p:txBody>
      </p:sp>
      <p:sp>
        <p:nvSpPr>
          <p:cNvPr id="17" name="Text Placeholder 14"/>
          <p:cNvSpPr>
            <a:spLocks noGrp="1"/>
          </p:cNvSpPr>
          <p:nvPr>
            <p:ph type="body" sz="quarter" idx="15" hasCustomPrompt="1"/>
          </p:nvPr>
        </p:nvSpPr>
        <p:spPr>
          <a:xfrm>
            <a:off x="8393739" y="4940678"/>
            <a:ext cx="3221037" cy="1444625"/>
          </a:xfrm>
        </p:spPr>
        <p:txBody>
          <a:bodyPr>
            <a:normAutofit/>
          </a:bodyPr>
          <a:lstStyle>
            <a:lvl1pPr marL="0" indent="0">
              <a:buNone/>
              <a:defRPr sz="2000"/>
            </a:lvl1pPr>
          </a:lstStyle>
          <a:p>
            <a:pPr lvl="0"/>
            <a:r>
              <a:rPr lang="en-US" dirty="0"/>
              <a:t>Edit Master text</a:t>
            </a:r>
            <a:endParaRPr lang="en-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nodePh="1">
                                  <p:stCondLst>
                                    <p:cond delay="0"/>
                                  </p:stCondLst>
                                  <p:endCondLst>
                                    <p:cond evt="begin" delay="0">
                                      <p:tn val="10"/>
                                    </p:cond>
                                  </p:end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anim calcmode="lin" valueType="num">
                                      <p:cBhvr>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1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anim calcmode="lin" valueType="num">
                                      <p:cBhvr>
                                        <p:cTn id="2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nodePh="1">
                                  <p:stCondLst>
                                    <p:cond delay="0"/>
                                  </p:stCondLst>
                                  <p:endCondLst>
                                    <p:cond evt="begin" delay="0">
                                      <p:tn val="26"/>
                                    </p:cond>
                                  </p:end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fade">
                                      <p:cBhvr>
                                        <p:cTn id="32" dur="500"/>
                                        <p:tgtEl>
                                          <p:spTgt spid="17">
                                            <p:txEl>
                                              <p:pRg st="0" end="0"/>
                                            </p:txEl>
                                          </p:spTgt>
                                        </p:tgtEl>
                                      </p:cBhvr>
                                    </p:animEffect>
                                    <p:anim calcmode="lin" valueType="num">
                                      <p:cBhvr>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17">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fade">
                                      <p:cBhvr>
                                        <p:cTn id="37" dur="500"/>
                                        <p:tgtEl>
                                          <p:spTgt spid="16">
                                            <p:txEl>
                                              <p:pRg st="0" end="0"/>
                                            </p:txEl>
                                          </p:spTgt>
                                        </p:tgtEl>
                                      </p:cBhvr>
                                    </p:animEffect>
                                    <p:anim calcmode="lin" valueType="num">
                                      <p:cBhvr>
                                        <p:cTn id="3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build="p">
        <p:tmplLst>
          <p:tmpl lvl="1">
            <p:tnLst>
              <p:par>
                <p:cTn presetID="42" presetClass="entr" presetSubtype="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42" presetClass="entr" presetSubtype="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5" grpId="0"/>
      <p:bldP spid="16" grpId="0" build="p">
        <p:tmplLst>
          <p:tmpl lvl="1">
            <p:tnLst>
              <p:par>
                <p:cTn presetID="42"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anim calcmode="lin" valueType="num">
                      <p:cBhvr>
                        <p:cTn dur="500" fill="hold"/>
                        <p:tgtEl>
                          <p:spTgt spid="16"/>
                        </p:tgtEl>
                        <p:attrNameLst>
                          <p:attrName>ppt_x</p:attrName>
                        </p:attrNameLst>
                      </p:cBhvr>
                      <p:tavLst>
                        <p:tav tm="0">
                          <p:val>
                            <p:strVal val="#ppt_x"/>
                          </p:val>
                        </p:tav>
                        <p:tav tm="100000">
                          <p:val>
                            <p:strVal val="#ppt_x"/>
                          </p:val>
                        </p:tav>
                      </p:tavLst>
                    </p:anim>
                    <p:anim calcmode="lin" valueType="num">
                      <p:cBhvr>
                        <p:cTn dur="500" fill="hold"/>
                        <p:tgtEl>
                          <p:spTgt spid="16"/>
                        </p:tgtEl>
                        <p:attrNameLst>
                          <p:attrName>ppt_y</p:attrName>
                        </p:attrNameLst>
                      </p:cBhvr>
                      <p:tavLst>
                        <p:tav tm="0">
                          <p:val>
                            <p:strVal val="#ppt_y+.1"/>
                          </p:val>
                        </p:tav>
                        <p:tav tm="100000">
                          <p:val>
                            <p:strVal val="#ppt_y"/>
                          </p:val>
                        </p:tav>
                      </p:tavLst>
                    </p:anim>
                  </p:childTnLst>
                </p:cTn>
              </p:par>
            </p:tnLst>
          </p:tmpl>
        </p:tmplLst>
      </p:bldP>
      <p:bldP spid="17" grpId="0" build="p">
        <p:tmplLst>
          <p:tmpl lvl="1">
            <p:tnLst>
              <p:par>
                <p:cTn presetID="42"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anim calcmode="lin" valueType="num">
                      <p:cBhvr>
                        <p:cTn dur="500" fill="hold"/>
                        <p:tgtEl>
                          <p:spTgt spid="17"/>
                        </p:tgtEl>
                        <p:attrNameLst>
                          <p:attrName>ppt_x</p:attrName>
                        </p:attrNameLst>
                      </p:cBhvr>
                      <p:tavLst>
                        <p:tav tm="0">
                          <p:val>
                            <p:strVal val="#ppt_x"/>
                          </p:val>
                        </p:tav>
                        <p:tav tm="100000">
                          <p:val>
                            <p:strVal val="#ppt_x"/>
                          </p:val>
                        </p:tav>
                      </p:tavLst>
                    </p:anim>
                    <p:anim calcmode="lin" valueType="num">
                      <p:cBhvr>
                        <p:cTn dur="5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44473-67AB-4EB3-B944-4EF26EC34C64}"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17E1E-93DE-4D51-BD4A-E299E555DD88}"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2">
            <a:extLst>
              <a:ext uri="{28A0092B-C50C-407E-A947-70E740481C1C}">
                <a14:useLocalDpi xmlns:a14="http://schemas.microsoft.com/office/drawing/2010/main" val="0"/>
              </a:ext>
            </a:extLst>
          </a:blip>
          <a:srcRect l="1105" r="14328" b="1"/>
          <a:stretch>
            <a:fillRect/>
          </a:stretch>
        </p:blipFill>
        <p:spPr>
          <a:xfrm>
            <a:off x="643468" y="857248"/>
            <a:ext cx="5498127" cy="2657479"/>
          </a:xfrm>
          <a:custGeom>
            <a:avLst/>
            <a:gdLst>
              <a:gd name="connsiteX0" fmla="*/ 0 w 6082711"/>
              <a:gd name="connsiteY0" fmla="*/ 0 h 3920044"/>
              <a:gd name="connsiteX1" fmla="*/ 6082711 w 6082711"/>
              <a:gd name="connsiteY1" fmla="*/ 0 h 3920044"/>
              <a:gd name="connsiteX2" fmla="*/ 6082711 w 6082711"/>
              <a:gd name="connsiteY2" fmla="*/ 3103225 h 3920044"/>
              <a:gd name="connsiteX3" fmla="*/ 4614930 w 6082711"/>
              <a:gd name="connsiteY3" fmla="*/ 3103225 h 3920044"/>
              <a:gd name="connsiteX4" fmla="*/ 4614930 w 6082711"/>
              <a:gd name="connsiteY4" fmla="*/ 3920044 h 3920044"/>
              <a:gd name="connsiteX5" fmla="*/ 0 w 6082711"/>
              <a:gd name="connsiteY5" fmla="*/ 3920044 h 392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2711" h="3920044">
                <a:moveTo>
                  <a:pt x="0" y="0"/>
                </a:moveTo>
                <a:lnTo>
                  <a:pt x="6082711" y="0"/>
                </a:lnTo>
                <a:lnTo>
                  <a:pt x="6082711" y="3103225"/>
                </a:lnTo>
                <a:lnTo>
                  <a:pt x="4614930" y="3103225"/>
                </a:lnTo>
                <a:lnTo>
                  <a:pt x="4614930" y="3920044"/>
                </a:lnTo>
                <a:lnTo>
                  <a:pt x="0" y="3920044"/>
                </a:lnTo>
                <a:close/>
              </a:path>
            </a:pathLst>
          </a:custGeom>
        </p:spPr>
      </p:pic>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3470" y="4533016"/>
            <a:ext cx="1753845" cy="1001390"/>
          </a:xfrm>
          <a:prstGeom prst="rect">
            <a:avLst/>
          </a:prstGeom>
        </p:spPr>
      </p:pic>
      <p:sp>
        <p:nvSpPr>
          <p:cNvPr id="14" name="TextBox 13"/>
          <p:cNvSpPr txBox="1"/>
          <p:nvPr userDrawn="1"/>
        </p:nvSpPr>
        <p:spPr>
          <a:xfrm>
            <a:off x="6281892" y="1799330"/>
            <a:ext cx="4680841" cy="369332"/>
          </a:xfrm>
          <a:prstGeom prst="rect">
            <a:avLst/>
          </a:prstGeom>
          <a:noFill/>
        </p:spPr>
        <p:txBody>
          <a:bodyPr wrap="square" rtlCol="0">
            <a:spAutoFit/>
          </a:bodyPr>
          <a:lstStyle/>
          <a:p>
            <a:pPr defTabSz="685800"/>
            <a:r>
              <a:rPr lang="en-ID" sz="1800" dirty="0">
                <a:solidFill>
                  <a:prstClr val="black"/>
                </a:solidFill>
                <a:latin typeface="Arial Black" panose="020B0A04020102020204" pitchFamily="34" charset="0"/>
              </a:rPr>
              <a:t>Tim </a:t>
            </a:r>
            <a:r>
              <a:rPr lang="en-ID" sz="1800" dirty="0" err="1">
                <a:solidFill>
                  <a:prstClr val="black"/>
                </a:solidFill>
                <a:latin typeface="Arial Black" panose="020B0A04020102020204" pitchFamily="34" charset="0"/>
              </a:rPr>
              <a:t>Penyusun</a:t>
            </a:r>
            <a:endParaRPr lang="en-US" sz="1800" dirty="0">
              <a:solidFill>
                <a:prstClr val="black"/>
              </a:solidFill>
              <a:latin typeface="Arial Black" panose="020B0A0402010202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8.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1.xml"/><Relationship Id="rId2" Type="http://schemas.openxmlformats.org/officeDocument/2006/relationships/image" Target="../media/image4.png"/><Relationship Id="rId1"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4.png"/><Relationship Id="rId1"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p:cNvSpPr/>
          <p:nvPr/>
        </p:nvSpPr>
        <p:spPr>
          <a:xfrm>
            <a:off x="4271010" y="3027045"/>
            <a:ext cx="3297555" cy="2074545"/>
          </a:xfrm>
          <a:prstGeom prst="parallelogram">
            <a:avLst>
              <a:gd name="adj" fmla="val 10045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Isosceles Triangle 3"/>
          <p:cNvSpPr/>
          <p:nvPr/>
        </p:nvSpPr>
        <p:spPr>
          <a:xfrm>
            <a:off x="16043" y="697833"/>
            <a:ext cx="1323474" cy="890337"/>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arallelogram 5"/>
          <p:cNvSpPr/>
          <p:nvPr/>
        </p:nvSpPr>
        <p:spPr>
          <a:xfrm flipH="1">
            <a:off x="661734" y="697832"/>
            <a:ext cx="4872791" cy="4403559"/>
          </a:xfrm>
          <a:prstGeom prst="parallelogram">
            <a:avLst>
              <a:gd name="adj" fmla="val 7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p:cNvSpPr txBox="1"/>
          <p:nvPr/>
        </p:nvSpPr>
        <p:spPr>
          <a:xfrm>
            <a:off x="2762885" y="173990"/>
            <a:ext cx="7494270" cy="1938020"/>
          </a:xfrm>
          <a:prstGeom prst="rect">
            <a:avLst/>
          </a:prstGeom>
          <a:noFill/>
        </p:spPr>
        <p:txBody>
          <a:bodyPr wrap="square" rtlCol="0">
            <a:spAutoFit/>
          </a:bodyPr>
          <a:lstStyle/>
          <a:p>
            <a:pPr algn="ctr"/>
            <a:r>
              <a:rPr lang="en-ID" sz="6000" b="1" noProof="1">
                <a:solidFill>
                  <a:schemeClr val="tx1">
                    <a:lumMod val="75000"/>
                    <a:lumOff val="25000"/>
                  </a:schemeClr>
                </a:solidFill>
                <a:latin typeface="Aileron Heavy" panose="00000A00000000000000" pitchFamily="50" charset="0"/>
              </a:rPr>
              <a:t>BUSINESS COMMUNICATION</a:t>
            </a:r>
            <a:endParaRPr lang="en-ID" sz="6000" b="1" noProof="1">
              <a:solidFill>
                <a:schemeClr val="tx1">
                  <a:lumMod val="75000"/>
                  <a:lumOff val="25000"/>
                </a:schemeClr>
              </a:solidFill>
              <a:latin typeface="Aileron Heavy" panose="00000A00000000000000" pitchFamily="50" charset="0"/>
            </a:endParaRPr>
          </a:p>
        </p:txBody>
      </p:sp>
      <p:sp>
        <p:nvSpPr>
          <p:cNvPr id="12" name="Rectangle 11"/>
          <p:cNvSpPr/>
          <p:nvPr/>
        </p:nvSpPr>
        <p:spPr>
          <a:xfrm>
            <a:off x="4678802" y="2196981"/>
            <a:ext cx="5268574" cy="829945"/>
          </a:xfrm>
          <a:prstGeom prst="rect">
            <a:avLst/>
          </a:prstGeom>
        </p:spPr>
        <p:txBody>
          <a:bodyPr wrap="square">
            <a:spAutoFit/>
          </a:bodyPr>
          <a:lstStyle/>
          <a:p>
            <a:pPr algn="ctr"/>
            <a:r>
              <a:rPr lang="en-US" sz="2400" b="1" noProof="1">
                <a:solidFill>
                  <a:schemeClr val="tx1">
                    <a:lumMod val="75000"/>
                    <a:lumOff val="25000"/>
                  </a:schemeClr>
                </a:solidFill>
              </a:rPr>
              <a:t>EAK S-1 </a:t>
            </a:r>
            <a:r>
              <a:rPr lang="en-ID" altLang="en-US" sz="2400" b="1" noProof="1">
                <a:solidFill>
                  <a:schemeClr val="tx1">
                    <a:lumMod val="75000"/>
                    <a:lumOff val="25000"/>
                  </a:schemeClr>
                </a:solidFill>
              </a:rPr>
              <a:t>International Class (3 SKS) </a:t>
            </a:r>
            <a:endParaRPr lang="en-ID" altLang="en-US" sz="2400" b="1" noProof="1">
              <a:solidFill>
                <a:schemeClr val="tx1">
                  <a:lumMod val="75000"/>
                  <a:lumOff val="25000"/>
                </a:schemeClr>
              </a:solidFill>
            </a:endParaRPr>
          </a:p>
          <a:p>
            <a:pPr algn="ctr"/>
            <a:r>
              <a:rPr lang="en-ID" altLang="en-US" sz="2400" b="1" noProof="1">
                <a:solidFill>
                  <a:schemeClr val="tx1">
                    <a:lumMod val="75000"/>
                    <a:lumOff val="25000"/>
                  </a:schemeClr>
                </a:solidFill>
              </a:rPr>
              <a:t>Even Semester 2019/2020</a:t>
            </a:r>
            <a:endParaRPr lang="en-ID" altLang="en-US" sz="2400" b="1" noProof="1">
              <a:solidFill>
                <a:schemeClr val="tx1">
                  <a:lumMod val="75000"/>
                  <a:lumOff val="25000"/>
                </a:schemeClr>
              </a:solidFill>
            </a:endParaRPr>
          </a:p>
        </p:txBody>
      </p:sp>
      <p:pic>
        <p:nvPicPr>
          <p:cNvPr id="1073742850" name="Picture Placeholder 1073742849" descr="Logo Stie"/>
          <p:cNvPicPr>
            <a:picLocks noChangeAspect="1"/>
          </p:cNvPicPr>
          <p:nvPr>
            <p:ph type="pic" sz="quarter" idx="10"/>
          </p:nvPr>
        </p:nvPicPr>
        <p:blipFill>
          <a:blip r:embed="rId1"/>
          <a:stretch>
            <a:fillRect/>
          </a:stretch>
        </p:blipFill>
        <p:spPr>
          <a:xfrm>
            <a:off x="10565130" y="0"/>
            <a:ext cx="1605915" cy="1565275"/>
          </a:xfrm>
          <a:prstGeom prst="rect">
            <a:avLst/>
          </a:prstGeom>
          <a:noFill/>
          <a:ln w="9525">
            <a:noFill/>
          </a:ln>
        </p:spPr>
      </p:pic>
      <p:sp>
        <p:nvSpPr>
          <p:cNvPr id="5" name="Rectangle 11"/>
          <p:cNvSpPr/>
          <p:nvPr/>
        </p:nvSpPr>
        <p:spPr>
          <a:xfrm>
            <a:off x="6550147" y="4020701"/>
            <a:ext cx="5268574" cy="829945"/>
          </a:xfrm>
          <a:prstGeom prst="rect">
            <a:avLst/>
          </a:prstGeom>
        </p:spPr>
        <p:txBody>
          <a:bodyPr wrap="square">
            <a:spAutoFit/>
          </a:bodyPr>
          <a:p>
            <a:pPr algn="ctr"/>
            <a:r>
              <a:rPr lang="en-ID" sz="2400" b="1" noProof="1">
                <a:solidFill>
                  <a:schemeClr val="tx1">
                    <a:lumMod val="75000"/>
                    <a:lumOff val="25000"/>
                  </a:schemeClr>
                </a:solidFill>
              </a:rPr>
              <a:t>Estu Mahanani, SP., MM</a:t>
            </a:r>
            <a:endParaRPr lang="en-ID" sz="2400" b="1" noProof="1">
              <a:solidFill>
                <a:schemeClr val="tx1">
                  <a:lumMod val="75000"/>
                  <a:lumOff val="25000"/>
                </a:schemeClr>
              </a:solidFill>
            </a:endParaRPr>
          </a:p>
          <a:p>
            <a:pPr algn="ctr"/>
            <a:r>
              <a:rPr lang="en-ID" sz="2400" b="1" noProof="1">
                <a:solidFill>
                  <a:schemeClr val="tx1">
                    <a:lumMod val="75000"/>
                    <a:lumOff val="25000"/>
                  </a:schemeClr>
                </a:solidFill>
              </a:rPr>
              <a:t>NIDN. 0313047902</a:t>
            </a:r>
            <a:endParaRPr lang="en-ID" sz="2400" b="1" noProof="1">
              <a:solidFill>
                <a:schemeClr val="tx1">
                  <a:lumMod val="75000"/>
                  <a:lumOff val="25000"/>
                </a:schemeClr>
              </a:solidFill>
            </a:endParaRPr>
          </a:p>
        </p:txBody>
      </p:sp>
      <p:sp>
        <p:nvSpPr>
          <p:cNvPr id="2" name="Rectangle 11"/>
          <p:cNvSpPr/>
          <p:nvPr/>
        </p:nvSpPr>
        <p:spPr>
          <a:xfrm>
            <a:off x="215265" y="5101590"/>
            <a:ext cx="11820525" cy="1291590"/>
          </a:xfrm>
          <a:prstGeom prst="rect">
            <a:avLst/>
          </a:prstGeom>
        </p:spPr>
        <p:txBody>
          <a:bodyPr wrap="square">
            <a:spAutoFit/>
          </a:bodyPr>
          <a:p>
            <a:pPr algn="l"/>
            <a:r>
              <a:rPr lang="en-ID" sz="2400" b="1" noProof="1">
                <a:solidFill>
                  <a:schemeClr val="tx1">
                    <a:lumMod val="75000"/>
                    <a:lumOff val="25000"/>
                  </a:schemeClr>
                </a:solidFill>
              </a:rPr>
              <a:t>Reference: </a:t>
            </a:r>
            <a:endParaRPr lang="en-ID" sz="2400" b="1" noProof="1">
              <a:solidFill>
                <a:schemeClr val="tx1">
                  <a:lumMod val="75000"/>
                  <a:lumOff val="25000"/>
                </a:schemeClr>
              </a:solidFill>
            </a:endParaRPr>
          </a:p>
          <a:p>
            <a:pPr algn="just"/>
            <a:r>
              <a:rPr lang="id-ID" dirty="0" err="1">
                <a:sym typeface="+mn-ea"/>
              </a:rPr>
              <a:t>Bovee</a:t>
            </a:r>
            <a:r>
              <a:rPr lang="id-ID" dirty="0">
                <a:sym typeface="+mn-ea"/>
              </a:rPr>
              <a:t> &amp; </a:t>
            </a:r>
            <a:r>
              <a:rPr lang="id-ID" dirty="0" err="1">
                <a:sym typeface="+mn-ea"/>
              </a:rPr>
              <a:t>Thill</a:t>
            </a:r>
            <a:r>
              <a:rPr lang="id-ID" dirty="0">
                <a:sym typeface="+mn-ea"/>
              </a:rPr>
              <a:t>, 2014, Business </a:t>
            </a:r>
            <a:r>
              <a:rPr lang="id-ID" dirty="0" err="1">
                <a:sym typeface="+mn-ea"/>
              </a:rPr>
              <a:t>Communication</a:t>
            </a:r>
            <a:r>
              <a:rPr lang="id-ID" dirty="0">
                <a:sym typeface="+mn-ea"/>
              </a:rPr>
              <a:t> </a:t>
            </a:r>
            <a:r>
              <a:rPr lang="id-ID" dirty="0" err="1">
                <a:sym typeface="+mn-ea"/>
              </a:rPr>
              <a:t>Essensials</a:t>
            </a:r>
            <a:r>
              <a:rPr lang="id-ID" dirty="0">
                <a:sym typeface="+mn-ea"/>
              </a:rPr>
              <a:t>, </a:t>
            </a:r>
            <a:r>
              <a:rPr lang="id-ID" dirty="0" err="1">
                <a:sym typeface="+mn-ea"/>
              </a:rPr>
              <a:t>a</a:t>
            </a:r>
            <a:r>
              <a:rPr lang="id-ID" dirty="0">
                <a:sym typeface="+mn-ea"/>
              </a:rPr>
              <a:t> </a:t>
            </a:r>
            <a:r>
              <a:rPr lang="id-ID" dirty="0" err="1">
                <a:sym typeface="+mn-ea"/>
              </a:rPr>
              <a:t>skills</a:t>
            </a:r>
            <a:r>
              <a:rPr lang="id-ID" dirty="0">
                <a:sym typeface="+mn-ea"/>
              </a:rPr>
              <a:t>- </a:t>
            </a:r>
            <a:r>
              <a:rPr lang="id-ID" dirty="0" err="1">
                <a:sym typeface="+mn-ea"/>
              </a:rPr>
              <a:t>based</a:t>
            </a:r>
            <a:r>
              <a:rPr lang="id-ID" dirty="0">
                <a:sym typeface="+mn-ea"/>
              </a:rPr>
              <a:t> </a:t>
            </a:r>
            <a:r>
              <a:rPr lang="id-ID" dirty="0" err="1">
                <a:sym typeface="+mn-ea"/>
              </a:rPr>
              <a:t>approach</a:t>
            </a:r>
            <a:r>
              <a:rPr lang="id-ID" dirty="0">
                <a:sym typeface="+mn-ea"/>
              </a:rPr>
              <a:t>, </a:t>
            </a:r>
            <a:r>
              <a:rPr lang="id-ID" dirty="0" err="1">
                <a:sym typeface="+mn-ea"/>
              </a:rPr>
              <a:t>pearson</a:t>
            </a:r>
            <a:r>
              <a:rPr lang="id-ID" dirty="0">
                <a:sym typeface="+mn-ea"/>
              </a:rPr>
              <a:t> </a:t>
            </a:r>
            <a:r>
              <a:rPr lang="id-ID" dirty="0" err="1">
                <a:sym typeface="+mn-ea"/>
              </a:rPr>
              <a:t>education</a:t>
            </a:r>
            <a:r>
              <a:rPr lang="id-ID" dirty="0">
                <a:sym typeface="+mn-ea"/>
              </a:rPr>
              <a:t>,</a:t>
            </a:r>
            <a:r>
              <a:rPr lang="en-US" dirty="0">
                <a:sym typeface="+mn-ea"/>
              </a:rPr>
              <a:t> 6e, </a:t>
            </a:r>
            <a:r>
              <a:rPr lang="id-ID" dirty="0">
                <a:sym typeface="+mn-ea"/>
              </a:rPr>
              <a:t> </a:t>
            </a:r>
            <a:r>
              <a:rPr lang="id-ID" dirty="0" err="1">
                <a:sym typeface="+mn-ea"/>
              </a:rPr>
              <a:t>Inc</a:t>
            </a:r>
            <a:r>
              <a:rPr lang="id-ID" dirty="0">
                <a:sym typeface="+mn-ea"/>
              </a:rPr>
              <a:t> (BT)</a:t>
            </a:r>
            <a:r>
              <a:rPr lang="en-ID" dirty="0">
                <a:sym typeface="+mn-ea"/>
              </a:rPr>
              <a:t> </a:t>
            </a:r>
            <a:endParaRPr lang="en-ID" dirty="0">
              <a:sym typeface="+mn-ea"/>
            </a:endParaRPr>
          </a:p>
          <a:p>
            <a:pPr algn="just"/>
            <a:r>
              <a:rPr lang="en-ID" dirty="0">
                <a:sym typeface="+mn-ea"/>
              </a:rPr>
              <a:t>etc</a:t>
            </a:r>
            <a:endParaRPr lang="en-ID" dirty="0">
              <a:sym typeface="+mn-ea"/>
            </a:endParaRPr>
          </a:p>
          <a:p>
            <a:pPr algn="just"/>
            <a:r>
              <a:rPr lang="en-ID" noProof="1">
                <a:solidFill>
                  <a:schemeClr val="tx1">
                    <a:lumMod val="75000"/>
                    <a:lumOff val="25000"/>
                  </a:schemeClr>
                </a:solidFill>
              </a:rPr>
              <a:t>Compilation of Teaching Material from STEI  </a:t>
            </a:r>
            <a:endParaRPr lang="en-ID" noProof="1">
              <a:solidFill>
                <a:schemeClr val="tx1">
                  <a:lumMod val="75000"/>
                  <a:lumOff val="25000"/>
                </a:schemeClr>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42" presetClass="entr" presetSubtype="0" fill="hold" grpId="0" nodeType="withEffect">
                                  <p:stCondLst>
                                    <p:cond delay="1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anim calcmode="lin" valueType="num">
                                      <p:cBhvr>
                                        <p:cTn id="32" dur="500" fill="hold"/>
                                        <p:tgtEl>
                                          <p:spTgt spid="2"/>
                                        </p:tgtEl>
                                        <p:attrNameLst>
                                          <p:attrName>ppt_x</p:attrName>
                                        </p:attrNameLst>
                                      </p:cBhvr>
                                      <p:tavLst>
                                        <p:tav tm="0">
                                          <p:val>
                                            <p:strVal val="#ppt_x"/>
                                          </p:val>
                                        </p:tav>
                                        <p:tav tm="100000">
                                          <p:val>
                                            <p:strVal val="#ppt_x"/>
                                          </p:val>
                                        </p:tav>
                                      </p:tavLst>
                                    </p:anim>
                                    <p:anim calcmode="lin" valueType="num">
                                      <p:cBhvr>
                                        <p:cTn id="3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 grpId="0" animBg="1"/>
      <p:bldP spid="6" grpId="0" animBg="1"/>
      <p:bldP spid="11" grpId="0"/>
      <p:bldP spid="12"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5" name="Text Placeholder 10"/>
          <p:cNvSpPr txBox="1"/>
          <p:nvPr/>
        </p:nvSpPr>
        <p:spPr>
          <a:xfrm>
            <a:off x="340243" y="1524000"/>
            <a:ext cx="10207256" cy="45639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dirty="0">
              <a:solidFill>
                <a:prstClr val="black"/>
              </a:solidFill>
            </a:endParaRPr>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8225"/>
          <a:stretch>
            <a:fillRect/>
          </a:stretch>
        </p:blipFill>
        <p:spPr>
          <a:xfrm>
            <a:off x="0" y="1063256"/>
            <a:ext cx="12192000" cy="502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nodePh="1">
                                  <p:stCondLst>
                                    <p:cond delay="15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5" name="Text Placeholder 10"/>
          <p:cNvSpPr txBox="1"/>
          <p:nvPr/>
        </p:nvSpPr>
        <p:spPr>
          <a:xfrm>
            <a:off x="340243" y="1524000"/>
            <a:ext cx="10207256" cy="45639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dirty="0">
              <a:solidFill>
                <a:prstClr val="black"/>
              </a:solidFill>
            </a:endParaRPr>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6930"/>
            <a:ext cx="12192000" cy="54161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nodePh="1">
                                  <p:stCondLst>
                                    <p:cond delay="15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17" y="809630"/>
            <a:ext cx="12761773" cy="685800"/>
          </a:xfrm>
        </p:spPr>
        <p:txBody>
          <a:bodyPr>
            <a:normAutofit fontScale="90000"/>
          </a:bodyPr>
          <a:lstStyle/>
          <a:p>
            <a:pPr>
              <a:defRPr/>
            </a:pPr>
            <a:r>
              <a:rPr lang="en-US" sz="2800" dirty="0"/>
              <a:t>LO 1 </a:t>
            </a:r>
            <a:r>
              <a:rPr lang="en-ID" sz="2800" dirty="0"/>
              <a:t>Define </a:t>
            </a:r>
            <a:r>
              <a:rPr lang="en-ID" sz="2800" i="1" dirty="0"/>
              <a:t>communication </a:t>
            </a:r>
            <a:r>
              <a:rPr lang="en-ID" sz="2800" dirty="0"/>
              <a:t>and explain the importance of effective business communication.</a:t>
            </a:r>
            <a:br>
              <a:rPr lang="en-ID" sz="2800" dirty="0"/>
            </a:br>
            <a:r>
              <a:rPr lang="en-US" sz="2800" dirty="0"/>
              <a:t> </a:t>
            </a:r>
            <a:endParaRPr lang="en-US" sz="2800" dirty="0"/>
          </a:p>
        </p:txBody>
      </p:sp>
      <p:sp>
        <p:nvSpPr>
          <p:cNvPr id="30722" name="Content Placeholder 2"/>
          <p:cNvSpPr>
            <a:spLocks noGrp="1" noChangeArrowheads="1"/>
          </p:cNvSpPr>
          <p:nvPr>
            <p:ph idx="1"/>
          </p:nvPr>
        </p:nvSpPr>
        <p:spPr>
          <a:xfrm>
            <a:off x="677780" y="1287145"/>
            <a:ext cx="10635262" cy="4800600"/>
          </a:xfrm>
        </p:spPr>
        <p:txBody>
          <a:bodyPr/>
          <a:lstStyle/>
          <a:p>
            <a:pPr>
              <a:buFont typeface="Wingdings" panose="05000000000000000000" pitchFamily="2" charset="2"/>
              <a:buChar char="Ø"/>
            </a:pPr>
            <a:r>
              <a:rPr lang="en-ID" altLang="en-US" dirty="0">
                <a:latin typeface="Times New Roman" panose="02020603050405020304" pitchFamily="18" charset="0"/>
                <a:cs typeface="Times New Roman" panose="02020603050405020304" pitchFamily="18" charset="0"/>
              </a:rPr>
              <a:t>Communication is the process of transferring information and meaning between </a:t>
            </a:r>
            <a:r>
              <a:rPr lang="en-ID" altLang="en-US" i="1" dirty="0">
                <a:latin typeface="Times New Roman" panose="02020603050405020304" pitchFamily="18" charset="0"/>
                <a:cs typeface="Times New Roman" panose="02020603050405020304" pitchFamily="18" charset="0"/>
              </a:rPr>
              <a:t>senders </a:t>
            </a:r>
            <a:r>
              <a:rPr lang="en-ID" altLang="en-US" dirty="0">
                <a:latin typeface="Times New Roman" panose="02020603050405020304" pitchFamily="18" charset="0"/>
                <a:cs typeface="Times New Roman" panose="02020603050405020304" pitchFamily="18" charset="0"/>
              </a:rPr>
              <a:t>and </a:t>
            </a:r>
            <a:r>
              <a:rPr lang="en-ID" altLang="en-US" i="1" dirty="0">
                <a:latin typeface="Times New Roman" panose="02020603050405020304" pitchFamily="18" charset="0"/>
                <a:cs typeface="Times New Roman" panose="02020603050405020304" pitchFamily="18" charset="0"/>
              </a:rPr>
              <a:t>receivers</a:t>
            </a:r>
            <a:r>
              <a:rPr lang="en-ID" altLang="en-US" dirty="0">
                <a:latin typeface="Times New Roman" panose="02020603050405020304" pitchFamily="18" charset="0"/>
                <a:cs typeface="Times New Roman" panose="02020603050405020304" pitchFamily="18" charset="0"/>
              </a:rPr>
              <a:t>, using one or more written, oral, visual, or electronic media. </a:t>
            </a:r>
            <a:endParaRPr lang="en-ID"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D" altLang="en-US" dirty="0">
                <a:latin typeface="Times New Roman" panose="02020603050405020304" pitchFamily="18" charset="0"/>
                <a:cs typeface="Times New Roman" panose="02020603050405020304" pitchFamily="18" charset="0"/>
              </a:rPr>
              <a:t>The essence of communication is sharing—providing data, information, insights, and inspiration in an exchange that benefits both you and the people with whom you are communicating. </a:t>
            </a:r>
            <a:endParaRPr lang="en-ID"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D" altLang="en-US" dirty="0">
                <a:latin typeface="Times New Roman" panose="02020603050405020304" pitchFamily="18" charset="0"/>
                <a:cs typeface="Times New Roman" panose="02020603050405020304" pitchFamily="18" charset="0"/>
              </a:rPr>
              <a:t>No matter what career path you pursue communication skills will be essential to your success at every stage. You can have the greatest ideas in the world but they're no good to your company or your career if you can't express them clearly and persuasively. </a:t>
            </a:r>
            <a:endParaRPr lang="en-ID" alt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729615"/>
            <a:ext cx="10820400" cy="5470525"/>
          </a:xfrm>
        </p:spPr>
        <p:txBody>
          <a:bodyPr/>
          <a:lstStyle/>
          <a:p>
            <a:pPr marL="0" indent="0">
              <a:buNone/>
              <a:defRPr/>
            </a:pPr>
            <a:r>
              <a:rPr lang="en-ID" sz="2400" dirty="0">
                <a:latin typeface="Times New Roman" panose="02020603050405020304" pitchFamily="18" charset="0"/>
                <a:ea typeface="Times New Roman" panose="02020603050405020304" pitchFamily="18" charset="0"/>
              </a:rPr>
              <a:t>Aside from the personal benefits communication should be important to you because it is important to your company, effective communication helps businesses and numerous ways it provides:</a:t>
            </a:r>
            <a:endParaRPr lang="en-ID" sz="2400" dirty="0"/>
          </a:p>
          <a:p>
            <a:pPr>
              <a:defRPr/>
            </a:pPr>
            <a:r>
              <a:rPr lang="en-ID" sz="2400" dirty="0"/>
              <a:t>Closer ties with important communities in the marketplace</a:t>
            </a:r>
            <a:endParaRPr lang="en-ID" sz="2400" dirty="0"/>
          </a:p>
          <a:p>
            <a:pPr fontAlgn="auto">
              <a:defRPr/>
            </a:pPr>
            <a:r>
              <a:rPr lang="en-ID" sz="2400" dirty="0"/>
              <a:t>Opportunities to influence conversations, perceptions, and trends</a:t>
            </a:r>
            <a:endParaRPr lang="en-ID" sz="2400" dirty="0"/>
          </a:p>
          <a:p>
            <a:pPr fontAlgn="auto">
              <a:defRPr/>
            </a:pPr>
            <a:r>
              <a:rPr lang="en-ID" sz="2400" dirty="0"/>
              <a:t>Increased productivity and faster problem solving</a:t>
            </a:r>
            <a:endParaRPr lang="en-ID" sz="2400" dirty="0"/>
          </a:p>
          <a:p>
            <a:pPr fontAlgn="auto">
              <a:defRPr/>
            </a:pPr>
            <a:r>
              <a:rPr lang="en-ID" sz="2400" dirty="0"/>
              <a:t>Better financial results and higher return for investors</a:t>
            </a:r>
            <a:endParaRPr lang="en-ID" sz="2400" dirty="0"/>
          </a:p>
          <a:p>
            <a:pPr fontAlgn="auto">
              <a:defRPr/>
            </a:pPr>
            <a:r>
              <a:rPr lang="en-ID" sz="2400" dirty="0"/>
              <a:t>Earlier warning of potential problems, from rising business costs to critical safety issues</a:t>
            </a:r>
            <a:endParaRPr lang="en-ID" sz="2400" dirty="0"/>
          </a:p>
          <a:p>
            <a:pPr fontAlgn="auto">
              <a:defRPr/>
            </a:pPr>
            <a:r>
              <a:rPr lang="en-ID" sz="2400" dirty="0"/>
              <a:t>Stronger decision making based on timely, reliable information</a:t>
            </a:r>
            <a:endParaRPr lang="en-ID" sz="2400" dirty="0"/>
          </a:p>
          <a:p>
            <a:pPr fontAlgn="auto">
              <a:defRPr/>
            </a:pPr>
            <a:r>
              <a:rPr lang="en-ID" sz="2400" dirty="0"/>
              <a:t>Clearer and more persuasive marketing messages</a:t>
            </a:r>
            <a:endParaRPr lang="en-ID" sz="2400" dirty="0"/>
          </a:p>
          <a:p>
            <a:pPr fontAlgn="auto">
              <a:defRPr/>
            </a:pPr>
            <a:r>
              <a:rPr lang="en-ID" sz="2400" dirty="0"/>
              <a:t>Greater employee engagement with their work, leading to higher employee satisfaction and lower employee turnover</a:t>
            </a:r>
            <a:endParaRPr lang="en-ID" sz="2400" dirty="0"/>
          </a:p>
          <a:p>
            <a:pPr marL="0" indent="0">
              <a:buNone/>
              <a:defRPr/>
            </a:pPr>
            <a:endParaRPr 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noChangeArrowheads="1"/>
          </p:cNvSpPr>
          <p:nvPr>
            <p:ph idx="1"/>
          </p:nvPr>
        </p:nvSpPr>
        <p:spPr>
          <a:xfrm>
            <a:off x="266218" y="1018373"/>
            <a:ext cx="11478487" cy="5660136"/>
          </a:xfrm>
        </p:spPr>
        <p:txBody>
          <a:bodyPr/>
          <a:lstStyle/>
          <a:p>
            <a:pPr marL="0" indent="0" algn="just">
              <a:buNone/>
              <a:defRPr/>
            </a:pPr>
            <a:r>
              <a:rPr lang="en-ID" sz="2400" dirty="0"/>
              <a:t>Effective communication strengthens the connections between a company and all of its stakeholders, those groups affected in some way by the company's actions: customers, employees, shareholders, suppliers, </a:t>
            </a:r>
            <a:r>
              <a:rPr lang="en-ID" sz="2400" dirty="0" err="1"/>
              <a:t>neighbors</a:t>
            </a:r>
            <a:r>
              <a:rPr lang="en-ID" sz="2400" dirty="0"/>
              <a:t>, the community, the nation and the world as a whole</a:t>
            </a:r>
            <a:endParaRPr lang="en-ID" sz="2400" dirty="0"/>
          </a:p>
          <a:p>
            <a:pPr marL="0" indent="0" algn="just">
              <a:buNone/>
              <a:defRPr/>
            </a:pPr>
            <a:r>
              <a:rPr lang="en-ID" sz="2400" dirty="0"/>
              <a:t>To make your communication efforts as effective as possible focus on making them practical, factual, concise, clear, and persuasive so: </a:t>
            </a:r>
            <a:endParaRPr lang="en-ID" sz="2400" dirty="0"/>
          </a:p>
          <a:p>
            <a:pPr>
              <a:defRPr/>
            </a:pPr>
            <a:r>
              <a:rPr lang="en-ID" sz="2400" dirty="0"/>
              <a:t>provide practical information </a:t>
            </a:r>
            <a:endParaRPr lang="en-ID" sz="2400" dirty="0"/>
          </a:p>
          <a:p>
            <a:pPr>
              <a:defRPr/>
            </a:pPr>
            <a:r>
              <a:rPr lang="en-ID" sz="2400" dirty="0"/>
              <a:t>give facts rather than vague impressions </a:t>
            </a:r>
            <a:endParaRPr lang="en-ID" sz="2400" dirty="0"/>
          </a:p>
          <a:p>
            <a:pPr>
              <a:defRPr/>
            </a:pPr>
            <a:r>
              <a:rPr lang="en-ID" sz="2400" dirty="0"/>
              <a:t>present information concise, efficient manner </a:t>
            </a:r>
            <a:endParaRPr lang="en-ID" sz="2400" dirty="0"/>
          </a:p>
          <a:p>
            <a:pPr>
              <a:defRPr/>
            </a:pPr>
            <a:r>
              <a:rPr lang="en-ID" sz="2400" dirty="0"/>
              <a:t>clarify expectations and responsibilities </a:t>
            </a:r>
            <a:endParaRPr lang="en-ID" sz="2400" dirty="0"/>
          </a:p>
          <a:p>
            <a:pPr>
              <a:defRPr/>
            </a:pPr>
            <a:r>
              <a:rPr lang="en-ID" sz="2400" dirty="0"/>
              <a:t>offer compelling persuasive arguments and recommendations</a:t>
            </a:r>
            <a:endParaRPr lang="en-ID" sz="2400" dirty="0"/>
          </a:p>
          <a:p>
            <a:pPr marL="0" indent="0">
              <a:buNone/>
              <a:defRPr/>
            </a:pPr>
            <a:endParaRPr lang="en-US" alt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871" y="834188"/>
            <a:ext cx="9895737" cy="914400"/>
          </a:xfrm>
        </p:spPr>
        <p:txBody>
          <a:bodyPr>
            <a:normAutofit fontScale="90000"/>
          </a:bodyPr>
          <a:lstStyle/>
          <a:p>
            <a:pPr>
              <a:defRPr/>
            </a:pPr>
            <a:r>
              <a:rPr lang="en-ID" sz="2400" b="1" dirty="0"/>
              <a:t>LO 2 :Explain what it means to communicate as a professional in a business context.</a:t>
            </a:r>
            <a:br>
              <a:rPr lang="en-ID" sz="2400" b="1" dirty="0"/>
            </a:br>
            <a:endParaRPr lang="en-US" sz="2400" b="1" dirty="0"/>
          </a:p>
        </p:txBody>
      </p:sp>
      <p:sp>
        <p:nvSpPr>
          <p:cNvPr id="33794" name="Content Placeholder 2"/>
          <p:cNvSpPr>
            <a:spLocks noGrp="1" noChangeArrowheads="1"/>
          </p:cNvSpPr>
          <p:nvPr>
            <p:ph idx="1"/>
          </p:nvPr>
        </p:nvSpPr>
        <p:spPr>
          <a:xfrm>
            <a:off x="677545" y="1137920"/>
            <a:ext cx="10815955" cy="5616575"/>
          </a:xfrm>
        </p:spPr>
        <p:txBody>
          <a:bodyPr/>
          <a:lstStyle/>
          <a:p>
            <a:pPr marL="0" indent="0" algn="just">
              <a:buNone/>
            </a:pPr>
            <a:endParaRPr lang="en-ID" altLang="en-US" dirty="0"/>
          </a:p>
          <a:p>
            <a:pPr marL="0" indent="0" algn="just">
              <a:buFont typeface="Wingdings" panose="05000000000000000000" pitchFamily="2" charset="2"/>
              <a:buChar char="Ø"/>
            </a:pPr>
            <a:r>
              <a:rPr lang="en-ID" altLang="en-US" dirty="0"/>
              <a:t>A good place to start to consider what it means to be a professional. Professionalism is the quality of performing at a high level and conducting oneself with purpose and pride. It means doing more than putting in the hours and collecting a </a:t>
            </a:r>
            <a:r>
              <a:rPr lang="en-ID" altLang="en-US" dirty="0" err="1"/>
              <a:t>paycheck</a:t>
            </a:r>
            <a:r>
              <a:rPr lang="en-ID" altLang="en-US" dirty="0"/>
              <a:t> true professionals go beyond minimum expectations and commit to making meaningful contributions. </a:t>
            </a:r>
            <a:endParaRPr lang="en-ID" altLang="en-US" dirty="0"/>
          </a:p>
          <a:p>
            <a:pPr marL="0" indent="0" algn="just">
              <a:buFont typeface="Wingdings" panose="05000000000000000000" pitchFamily="2" charset="2"/>
              <a:buChar char="Ø"/>
            </a:pPr>
            <a:r>
              <a:rPr lang="en-ID" altLang="en-US" dirty="0"/>
              <a:t>Professionalism can be broken down into six distinct traits: </a:t>
            </a:r>
            <a:r>
              <a:rPr lang="en-ID" altLang="en-US" b="1" dirty="0"/>
              <a:t>striving to excel, being dependable and accountable, being a team player, demonstrating a sense of etiquette making ethical decisions, and maintaining a positive outlook.</a:t>
            </a:r>
            <a:endParaRPr lang="en-ID" altLang="en-US" b="1" dirty="0"/>
          </a:p>
          <a:p>
            <a:pPr marL="0" indent="0" algn="just">
              <a:buNone/>
            </a:pPr>
            <a:endParaRPr lang="en-US"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780" y="719137"/>
            <a:ext cx="11152632" cy="5278363"/>
          </a:xfrm>
        </p:spPr>
        <p:txBody>
          <a:bodyPr>
            <a:noAutofit/>
          </a:bodyPr>
          <a:lstStyle/>
          <a:p>
            <a:pPr marL="0" indent="0" algn="just">
              <a:buNone/>
              <a:defRPr/>
            </a:pPr>
            <a:r>
              <a:rPr lang="en-ID" dirty="0"/>
              <a:t>Given the importance of communication in business, employers expect you to be competent at a wide range of communication tasks, these include: </a:t>
            </a:r>
            <a:endParaRPr lang="en-ID" dirty="0"/>
          </a:p>
          <a:p>
            <a:pPr algn="just">
              <a:defRPr/>
            </a:pPr>
            <a:r>
              <a:rPr lang="en-ID" dirty="0"/>
              <a:t>organizing ideas and information logically and completely</a:t>
            </a:r>
            <a:endParaRPr lang="en-ID" dirty="0"/>
          </a:p>
          <a:p>
            <a:pPr algn="just">
              <a:defRPr/>
            </a:pPr>
            <a:r>
              <a:rPr lang="en-ID" dirty="0"/>
              <a:t>expressing yourself coherently and persuasively in a variety of media</a:t>
            </a:r>
            <a:endParaRPr lang="en-ID" dirty="0"/>
          </a:p>
          <a:p>
            <a:pPr algn="just">
              <a:defRPr/>
            </a:pPr>
            <a:r>
              <a:rPr lang="en-ID" dirty="0"/>
              <a:t>building persuasive arguments to gain acceptance for important ideas</a:t>
            </a:r>
            <a:endParaRPr lang="en-ID" dirty="0"/>
          </a:p>
          <a:p>
            <a:pPr algn="just">
              <a:defRPr/>
            </a:pPr>
            <a:r>
              <a:rPr lang="en-ID" dirty="0"/>
              <a:t>evaluating data and information critically to know what you can and cannot </a:t>
            </a:r>
            <a:endParaRPr lang="en-ID" dirty="0"/>
          </a:p>
          <a:p>
            <a:pPr algn="just">
              <a:defRPr/>
            </a:pPr>
            <a:r>
              <a:rPr lang="en-ID" dirty="0"/>
              <a:t>trust actively listening to others </a:t>
            </a:r>
            <a:endParaRPr lang="en-ID" dirty="0"/>
          </a:p>
          <a:p>
            <a:pPr algn="just">
              <a:defRPr/>
            </a:pPr>
            <a:r>
              <a:rPr lang="en-ID" dirty="0"/>
              <a:t>communicating effectively with people from diverse backgrounds and experiences </a:t>
            </a:r>
            <a:endParaRPr lang="en-ID" dirty="0"/>
          </a:p>
          <a:p>
            <a:pPr algn="just">
              <a:defRPr/>
            </a:pPr>
            <a:r>
              <a:rPr lang="en-ID" dirty="0"/>
              <a:t>using communication technologies effectively and efficiently</a:t>
            </a:r>
            <a:endParaRPr lang="en-ID" dirty="0"/>
          </a:p>
          <a:p>
            <a:pPr marL="0" indent="0" algn="just">
              <a:buNone/>
              <a:defRPr/>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780" y="719137"/>
            <a:ext cx="11152632" cy="5278363"/>
          </a:xfrm>
        </p:spPr>
        <p:txBody>
          <a:bodyPr>
            <a:noAutofit/>
          </a:bodyPr>
          <a:lstStyle/>
          <a:p>
            <a:pPr>
              <a:defRPr/>
            </a:pPr>
            <a:r>
              <a:rPr lang="en-ID" dirty="0"/>
              <a:t>following accepted standards of grammar spelling and other aspects of high quality writing and speaking </a:t>
            </a:r>
            <a:endParaRPr lang="en-ID" dirty="0"/>
          </a:p>
          <a:p>
            <a:pPr>
              <a:defRPr/>
            </a:pPr>
            <a:r>
              <a:rPr lang="en-ID" dirty="0"/>
              <a:t>adapting your message and communication styles to specific audiences and situations</a:t>
            </a:r>
            <a:endParaRPr lang="en-ID" dirty="0"/>
          </a:p>
          <a:p>
            <a:pPr>
              <a:defRPr/>
            </a:pPr>
            <a:r>
              <a:rPr lang="en-ID" dirty="0"/>
              <a:t>communicating in a civilized manner that reflects contemporary expectations of business etiquette </a:t>
            </a:r>
            <a:endParaRPr lang="en-ID" dirty="0"/>
          </a:p>
          <a:p>
            <a:pPr>
              <a:defRPr/>
            </a:pPr>
            <a:r>
              <a:rPr lang="en-ID" dirty="0"/>
              <a:t>communicating ethically even when choices aren't crystal clear </a:t>
            </a:r>
            <a:endParaRPr lang="en-ID" dirty="0"/>
          </a:p>
          <a:p>
            <a:pPr>
              <a:defRPr/>
            </a:pPr>
            <a:r>
              <a:rPr lang="en-ID" dirty="0"/>
              <a:t>respecting the confidentiality of private company information </a:t>
            </a:r>
            <a:endParaRPr lang="en-ID" dirty="0"/>
          </a:p>
          <a:p>
            <a:pPr>
              <a:defRPr/>
            </a:pPr>
            <a:r>
              <a:rPr lang="en-ID" dirty="0"/>
              <a:t>following applicable laws and regulations </a:t>
            </a:r>
            <a:endParaRPr lang="en-ID" dirty="0"/>
          </a:p>
          <a:p>
            <a:pPr>
              <a:defRPr/>
            </a:pPr>
            <a:r>
              <a:rPr lang="en-ID" dirty="0"/>
              <a:t>managing your time wisely and using resources efficiently</a:t>
            </a:r>
            <a:endParaRPr lang="en-ID" dirty="0"/>
          </a:p>
          <a:p>
            <a:pPr marL="0" indent="0">
              <a:buNone/>
              <a:defRPr/>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2"/>
          <p:cNvSpPr>
            <a:spLocks noGrp="1" noChangeArrowheads="1"/>
          </p:cNvSpPr>
          <p:nvPr>
            <p:ph idx="1"/>
          </p:nvPr>
        </p:nvSpPr>
        <p:spPr>
          <a:xfrm>
            <a:off x="358775" y="553085"/>
            <a:ext cx="11335385" cy="6623050"/>
          </a:xfrm>
        </p:spPr>
        <p:txBody>
          <a:bodyPr/>
          <a:lstStyle/>
          <a:p>
            <a:pPr algn="just">
              <a:buFont typeface="Wingdings" panose="05000000000000000000" pitchFamily="2" charset="2"/>
              <a:buChar char="Ø"/>
            </a:pPr>
            <a:r>
              <a:rPr lang="en-ID" altLang="en-US" sz="2600" dirty="0"/>
              <a:t>Every company has a unique communication system that connects people within the organization and connects the organization to the outside world.  The system in this broad sense is a complex combination of communication channels such as the internet and department meetings, company policies organizational structure and personal relationships.  </a:t>
            </a:r>
            <a:endParaRPr lang="en-ID" altLang="en-US" sz="2600" dirty="0"/>
          </a:p>
          <a:p>
            <a:pPr algn="just">
              <a:buFont typeface="Wingdings" panose="05000000000000000000" pitchFamily="2" charset="2"/>
              <a:buChar char="Ø"/>
            </a:pPr>
            <a:r>
              <a:rPr lang="en-ID" altLang="en-US" sz="2600" dirty="0"/>
              <a:t>To succeed in a job you need to figure out how your company's system operates and how to use it to gather information you need and to share information you want others to have.</a:t>
            </a:r>
            <a:endParaRPr lang="en-ID" altLang="en-US" sz="2600" dirty="0"/>
          </a:p>
          <a:p>
            <a:pPr algn="just">
              <a:buFont typeface="Wingdings" panose="05000000000000000000" pitchFamily="2" charset="2"/>
              <a:buChar char="Ø"/>
            </a:pPr>
            <a:r>
              <a:rPr lang="en-ID" altLang="en-US" sz="2600" dirty="0"/>
              <a:t>Successful business professionals take an audience </a:t>
            </a:r>
            <a:r>
              <a:rPr lang="en-ID" altLang="en-US" sz="2600" dirty="0" err="1"/>
              <a:t>centered</a:t>
            </a:r>
            <a:r>
              <a:rPr lang="en-ID" altLang="en-US" sz="2600" dirty="0"/>
              <a:t> approach for their communication meaning that they focus on understanding and meeting the needs of the readers and listeners Providing the information your audiences need is obviously an important part of this approach, but it also involves such elements as your ability to listen your style of writing and speaking and your ability to maintain positive working relationships.</a:t>
            </a:r>
            <a:endParaRPr lang="en-ID" altLang="en-US" sz="2600" dirty="0"/>
          </a:p>
          <a:p>
            <a:pPr marL="0" indent="0" algn="just">
              <a:buNone/>
            </a:pPr>
            <a:endParaRPr lang="en-US" altLang="en-US" sz="26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605280"/>
            <a:ext cx="10676255" cy="4344670"/>
          </a:xfrm>
        </p:spPr>
        <p:txBody>
          <a:bodyPr>
            <a:noAutofit/>
          </a:bodyPr>
          <a:lstStyle/>
          <a:p>
            <a:pPr marL="0" indent="0" algn="just">
              <a:buNone/>
              <a:defRPr/>
            </a:pPr>
            <a:r>
              <a:rPr lang="en-ID" sz="2400" dirty="0"/>
              <a:t>Even with the best intentions communication efforts can fail. Messages can get lost or simply ignored the. The receiver of a message can interpret it in ways the sender never imagined. Many variations of the communication process model exist but these eight steps provide a practical overview : </a:t>
            </a:r>
            <a:endParaRPr lang="en-ID" sz="2400" dirty="0"/>
          </a:p>
          <a:p>
            <a:pPr marL="0" indent="0" algn="just">
              <a:buNone/>
              <a:defRPr/>
            </a:pPr>
            <a:r>
              <a:rPr lang="en-ID" sz="2400" dirty="0"/>
              <a:t>The sender has an idea </a:t>
            </a:r>
            <a:endParaRPr lang="en-ID" sz="2400" dirty="0"/>
          </a:p>
          <a:p>
            <a:pPr marL="0" indent="0" algn="just">
              <a:buNone/>
              <a:defRPr/>
            </a:pPr>
            <a:r>
              <a:rPr lang="en-ID" sz="2400" dirty="0"/>
              <a:t>The sender encodes the ideas as s message</a:t>
            </a:r>
            <a:endParaRPr lang="en-ID" sz="2400" dirty="0"/>
          </a:p>
          <a:p>
            <a:pPr marL="0" indent="0" algn="just">
              <a:buNone/>
              <a:defRPr/>
            </a:pPr>
            <a:r>
              <a:rPr lang="en-ID" sz="2400" dirty="0"/>
              <a:t>The sender produces the message in a transmittable medium </a:t>
            </a:r>
            <a:endParaRPr lang="en-ID" sz="2400" dirty="0"/>
          </a:p>
          <a:p>
            <a:pPr marL="0" indent="0" algn="just">
              <a:buNone/>
              <a:defRPr/>
            </a:pPr>
            <a:r>
              <a:rPr lang="en-ID" sz="2400" dirty="0"/>
              <a:t>the sender transmits the message through a channel</a:t>
            </a:r>
            <a:endParaRPr lang="en-ID" sz="2400" dirty="0"/>
          </a:p>
          <a:p>
            <a:pPr marL="0" indent="0" algn="just">
              <a:buNone/>
              <a:defRPr/>
            </a:pPr>
            <a:r>
              <a:rPr lang="en-ID" sz="2400" dirty="0"/>
              <a:t>the audience receives the message </a:t>
            </a:r>
            <a:endParaRPr lang="en-ID" sz="2400" dirty="0"/>
          </a:p>
          <a:p>
            <a:pPr marL="0" indent="0" algn="just">
              <a:buNone/>
              <a:defRPr/>
            </a:pPr>
            <a:r>
              <a:rPr lang="en-ID" sz="2400" dirty="0"/>
              <a:t>the receiver decodes the message </a:t>
            </a:r>
            <a:endParaRPr lang="en-ID" sz="2400" dirty="0"/>
          </a:p>
          <a:p>
            <a:pPr marL="0" indent="0" algn="just">
              <a:buNone/>
              <a:defRPr/>
            </a:pPr>
            <a:r>
              <a:rPr lang="en-ID" sz="2400" dirty="0"/>
              <a:t>the receiver responds to the message </a:t>
            </a:r>
            <a:endParaRPr lang="en-ID" sz="2400" dirty="0"/>
          </a:p>
          <a:p>
            <a:pPr marL="0" indent="0" algn="just">
              <a:buNone/>
              <a:defRPr/>
            </a:pPr>
            <a:r>
              <a:rPr lang="en-ID" sz="2400" dirty="0"/>
              <a:t>the receiver provides feedback </a:t>
            </a:r>
            <a:endParaRPr lang="en-ID" sz="2400" dirty="0"/>
          </a:p>
          <a:p>
            <a:pPr marL="0" indent="0" algn="just">
              <a:buNone/>
              <a:defRPr/>
            </a:pPr>
            <a:endParaRPr lang="en-ID" sz="2400" dirty="0"/>
          </a:p>
        </p:txBody>
      </p:sp>
      <p:sp>
        <p:nvSpPr>
          <p:cNvPr id="7" name="Rectangle 2"/>
          <p:cNvSpPr>
            <a:spLocks noGrp="1" noChangeArrowheads="1"/>
          </p:cNvSpPr>
          <p:nvPr>
            <p:ph type="title"/>
          </p:nvPr>
        </p:nvSpPr>
        <p:spPr>
          <a:xfrm>
            <a:off x="838200" y="628650"/>
            <a:ext cx="10515600" cy="741045"/>
          </a:xfrm>
          <a:ln>
            <a:solidFill>
              <a:schemeClr val="tx1"/>
            </a:solidFill>
            <a:miter lim="800000"/>
          </a:ln>
        </p:spPr>
        <p:txBody>
          <a:bodyPr>
            <a:normAutofit fontScale="90000"/>
          </a:bodyPr>
          <a:lstStyle/>
          <a:p>
            <a:pPr eaLnBrk="1" hangingPunct="1">
              <a:defRPr/>
            </a:pPr>
            <a:br>
              <a:rPr lang="en-US" altLang="en-US" sz="2400" dirty="0"/>
            </a:br>
            <a:r>
              <a:rPr lang="en-US" altLang="en-US" sz="2400" dirty="0"/>
              <a:t>LO 3 : </a:t>
            </a:r>
            <a:r>
              <a:rPr lang="en-ID" sz="2400" dirty="0"/>
              <a:t>Describe the communication process model, and explain how social media are changing the nature of business communication.</a:t>
            </a:r>
            <a:br>
              <a:rPr lang="en-ID" sz="2400" dirty="0"/>
            </a:br>
            <a:endParaRPr lang="en-ID" alt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p:cNvSpPr txBox="1"/>
          <p:nvPr/>
        </p:nvSpPr>
        <p:spPr>
          <a:xfrm>
            <a:off x="4570097" y="105296"/>
            <a:ext cx="6557885" cy="523220"/>
          </a:xfrm>
          <a:prstGeom prst="rect">
            <a:avLst/>
          </a:prstGeom>
          <a:noFill/>
        </p:spPr>
        <p:txBody>
          <a:bodyPr wrap="none" rtlCol="0">
            <a:spAutoFit/>
          </a:bodyPr>
          <a:lstStyle/>
          <a:p>
            <a:pPr algn="ctr"/>
            <a:r>
              <a:rPr lang="en-ID" sz="2800" b="1" noProof="1">
                <a:latin typeface="Aileron Heavy" panose="00000A00000000000000" pitchFamily="50" charset="0"/>
              </a:rPr>
              <a:t>BUSINESS COMMUNICATION DESCRIPTION</a:t>
            </a:r>
            <a:endParaRPr lang="en-ID" sz="2800" b="1" noProof="1">
              <a:latin typeface="Aileron Heavy" panose="00000A00000000000000" pitchFamily="50" charset="0"/>
            </a:endParaRPr>
          </a:p>
        </p:txBody>
      </p:sp>
      <p:sp>
        <p:nvSpPr>
          <p:cNvPr id="15" name="Text Placeholder 10"/>
          <p:cNvSpPr txBox="1"/>
          <p:nvPr/>
        </p:nvSpPr>
        <p:spPr>
          <a:xfrm>
            <a:off x="920655" y="2115670"/>
            <a:ext cx="10207256" cy="38144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endParaRPr lang="en-ID" sz="2400" dirty="0"/>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2" name="Rectangle 1"/>
          <p:cNvSpPr/>
          <p:nvPr/>
        </p:nvSpPr>
        <p:spPr>
          <a:xfrm>
            <a:off x="354965" y="808990"/>
            <a:ext cx="11482070" cy="6339205"/>
          </a:xfrm>
          <a:prstGeom prst="rect">
            <a:avLst/>
          </a:prstGeom>
        </p:spPr>
        <p:txBody>
          <a:bodyPr wrap="square">
            <a:spAutoFit/>
          </a:bodyPr>
          <a:lstStyle/>
          <a:p>
            <a:pPr algn="just"/>
            <a:r>
              <a:rPr lang="en-ID" altLang="en-US" sz="2800" dirty="0"/>
              <a:t>*T</a:t>
            </a:r>
            <a:r>
              <a:rPr lang="en-US" sz="2800" dirty="0"/>
              <a:t>his course presents communication as a critical component for success in the workplace. In this class, you will develop a foundation for designing effective messages, both written and oral, from concept to delivery.</a:t>
            </a:r>
            <a:endParaRPr lang="en-US" sz="2800" dirty="0"/>
          </a:p>
          <a:p>
            <a:pPr algn="just"/>
            <a:endParaRPr lang="en-US" sz="2800" dirty="0"/>
          </a:p>
          <a:p>
            <a:pPr algn="just"/>
            <a:r>
              <a:rPr lang="en-ID" altLang="en-US" sz="2800" dirty="0"/>
              <a:t>*</a:t>
            </a:r>
            <a:r>
              <a:rPr lang="en-US" sz="2800" dirty="0"/>
              <a:t>You will use a communication model to identify objectives, analyze audiences, choose information, and create the most effective arrangement and channel for that message. </a:t>
            </a:r>
            <a:endParaRPr lang="en-US" sz="2800" dirty="0"/>
          </a:p>
          <a:p>
            <a:pPr algn="just"/>
            <a:endParaRPr lang="en-US" sz="2800" dirty="0"/>
          </a:p>
          <a:p>
            <a:pPr algn="just"/>
            <a:r>
              <a:rPr lang="en-ID" altLang="en-US" sz="2800" dirty="0"/>
              <a:t>*</a:t>
            </a:r>
            <a:r>
              <a:rPr lang="en-US" sz="2800" dirty="0"/>
              <a:t>Particularly, the course emphasizes elements of persuasive communication:  how to design messages for diverse and possibly resistant audiences and how to present that information in a credible and convincing way.</a:t>
            </a:r>
            <a:endParaRPr lang="en-US" sz="2800" dirty="0"/>
          </a:p>
          <a:p>
            <a:pPr algn="just"/>
            <a:endParaRPr lang="en-ID" sz="2800" dirty="0"/>
          </a:p>
          <a:p>
            <a:pPr algn="just"/>
            <a:r>
              <a:rPr lang="en-US" sz="2800" dirty="0"/>
              <a:t> </a:t>
            </a:r>
            <a:endParaRPr lang="en-ID" sz="2800" dirty="0"/>
          </a:p>
          <a:p>
            <a:pPr marL="111760" indent="-111760" algn="just">
              <a:lnSpc>
                <a:spcPct val="150000"/>
              </a:lnSpc>
              <a:spcAft>
                <a:spcPts val="0"/>
              </a:spcAft>
            </a:pP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anim calcmode="lin" valueType="num">
                                      <p:cBhvr>
                                        <p:cTn id="16" dur="500" fill="hold"/>
                                        <p:tgtEl>
                                          <p:spTgt spid="13"/>
                                        </p:tgtEl>
                                        <p:attrNameLst>
                                          <p:attrName>ppt_x</p:attrName>
                                        </p:attrNameLst>
                                      </p:cBhvr>
                                      <p:tavLst>
                                        <p:tav tm="0">
                                          <p:val>
                                            <p:strVal val="#ppt_x"/>
                                          </p:val>
                                        </p:tav>
                                        <p:tav tm="100000">
                                          <p:val>
                                            <p:strVal val="#ppt_x"/>
                                          </p:val>
                                        </p:tav>
                                      </p:tavLst>
                                    </p:anim>
                                    <p:anim calcmode="lin" valueType="num">
                                      <p:cBhvr>
                                        <p:cTn id="17" dur="5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nodePh="1">
                                  <p:stCondLst>
                                    <p:cond delay="1500"/>
                                  </p:stCondLst>
                                  <p:endCondLst>
                                    <p:cond evt="begin" delay="0">
                                      <p:tn val="18"/>
                                    </p:cond>
                                  </p:end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5" grpId="0"/>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5"/>
          <p:cNvPicPr>
            <a:picLocks noChangeAspect="1" noChangeArrowheads="1"/>
          </p:cNvPicPr>
          <p:nvPr/>
        </p:nvPicPr>
        <p:blipFill>
          <a:blip r:embed="rId1">
            <a:extLst>
              <a:ext uri="{28A0092B-C50C-407E-A947-70E740481C1C}">
                <a14:useLocalDpi xmlns:a14="http://schemas.microsoft.com/office/drawing/2010/main" val="0"/>
              </a:ext>
            </a:extLst>
          </a:blip>
          <a:srcRect l="-5211" t="71660" r="8195" b="-1440"/>
          <a:stretch>
            <a:fillRect/>
          </a:stretch>
        </p:blipFill>
        <p:spPr bwMode="auto">
          <a:xfrm>
            <a:off x="0" y="281305"/>
            <a:ext cx="11910695" cy="6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noChangeArrowheads="1"/>
          </p:cNvSpPr>
          <p:nvPr>
            <p:ph idx="1"/>
          </p:nvPr>
        </p:nvSpPr>
        <p:spPr>
          <a:xfrm>
            <a:off x="631917" y="750570"/>
            <a:ext cx="10929256" cy="4572000"/>
          </a:xfrm>
        </p:spPr>
        <p:txBody>
          <a:bodyPr>
            <a:noAutofit/>
          </a:bodyPr>
          <a:lstStyle/>
          <a:p>
            <a:pPr algn="just">
              <a:buFont typeface="Wingdings" panose="05000000000000000000" pitchFamily="2" charset="2"/>
              <a:buChar char="Ø"/>
            </a:pPr>
            <a:r>
              <a:rPr lang="en-ID" altLang="en-US" dirty="0"/>
              <a:t>The basic communication model presented in your book illustrates how a single idea moves for one sender to one receiver. In a larger sense it also helps represent the traditional nature of much business communication, which was primarily defined by publishing or broadcasting mindset.</a:t>
            </a:r>
            <a:endParaRPr lang="en-ID" altLang="en-US" dirty="0"/>
          </a:p>
          <a:p>
            <a:pPr algn="just">
              <a:buFont typeface="Wingdings" panose="05000000000000000000" pitchFamily="2" charset="2"/>
              <a:buChar char="Ø"/>
            </a:pPr>
            <a:r>
              <a:rPr lang="en-ID" altLang="en-US" dirty="0"/>
              <a:t>However in recent years a variety of technologies enabled and inspired a new approach to business communication. In contrast the publishing mindset the social communication model is interactive and conversational and usually open to all who wish to participate.  </a:t>
            </a:r>
            <a:endParaRPr lang="en-ID" altLang="en-US" dirty="0"/>
          </a:p>
          <a:p>
            <a:pPr algn="just">
              <a:buFont typeface="Wingdings" panose="05000000000000000000" pitchFamily="2" charset="2"/>
              <a:buChar char="Ø"/>
            </a:pPr>
            <a:r>
              <a:rPr lang="en-ID" altLang="en-US" dirty="0"/>
              <a:t>Audience members are no longer passive recipients of messages but active participants in a conversation. Social media have given customers and other stakeholders a voice they did not have in the past. </a:t>
            </a:r>
            <a:endParaRPr lang="en-ID" altLang="en-US" dirty="0"/>
          </a:p>
          <a:p>
            <a:pPr marL="0" indent="0" algn="just">
              <a:buNone/>
            </a:pPr>
            <a:endParaRPr lang="en-ID" altLang="en-US" dirty="0"/>
          </a:p>
          <a:p>
            <a:pPr marL="0" indent="0" algn="just">
              <a:buNone/>
            </a:pPr>
            <a:endParaRPr lang="en-ID" altLang="en-US" dirty="0"/>
          </a:p>
          <a:p>
            <a:pPr marL="0" indent="0" algn="just">
              <a:buNone/>
            </a:pPr>
            <a:endParaRPr lang="en-ID" alt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6"/>
          <p:cNvPicPr>
            <a:picLocks noChangeAspect="1" noChangeArrowheads="1"/>
          </p:cNvPicPr>
          <p:nvPr/>
        </p:nvPicPr>
        <p:blipFill>
          <a:blip r:embed="rId1">
            <a:extLst>
              <a:ext uri="{28A0092B-C50C-407E-A947-70E740481C1C}">
                <a14:useLocalDpi xmlns:a14="http://schemas.microsoft.com/office/drawing/2010/main" val="0"/>
              </a:ext>
            </a:extLst>
          </a:blip>
          <a:srcRect l="25124" t="6165" b="65172"/>
          <a:stretch>
            <a:fillRect/>
          </a:stretch>
        </p:blipFill>
        <p:spPr bwMode="auto">
          <a:xfrm>
            <a:off x="0" y="228600"/>
            <a:ext cx="12192000" cy="585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5" y="527849"/>
            <a:ext cx="11179629" cy="1325563"/>
          </a:xfrm>
        </p:spPr>
        <p:txBody>
          <a:bodyPr/>
          <a:lstStyle/>
          <a:p>
            <a:pPr>
              <a:defRPr/>
            </a:pPr>
            <a:r>
              <a:rPr lang="en-US" sz="2400" dirty="0"/>
              <a:t>LO 4: </a:t>
            </a:r>
            <a:r>
              <a:rPr lang="en-ID" sz="2400" dirty="0"/>
              <a:t>Define </a:t>
            </a:r>
            <a:r>
              <a:rPr lang="en-ID" sz="2400" i="1" dirty="0"/>
              <a:t>ethics</a:t>
            </a:r>
            <a:r>
              <a:rPr lang="en-ID" sz="2400" dirty="0"/>
              <a:t>, explain the difference between an ethical dilemma and an ethical lapse, and list six guidelines for making ethical communication choices</a:t>
            </a:r>
            <a:br>
              <a:rPr lang="en-ID" sz="2400" dirty="0"/>
            </a:br>
            <a:endParaRPr lang="en-US" sz="2400" dirty="0"/>
          </a:p>
        </p:txBody>
      </p:sp>
      <p:sp>
        <p:nvSpPr>
          <p:cNvPr id="41986" name="Content Placeholder 2"/>
          <p:cNvSpPr>
            <a:spLocks noGrp="1" noChangeArrowheads="1"/>
          </p:cNvSpPr>
          <p:nvPr>
            <p:ph idx="1"/>
          </p:nvPr>
        </p:nvSpPr>
        <p:spPr>
          <a:xfrm>
            <a:off x="677780" y="1439364"/>
            <a:ext cx="11180391" cy="4648200"/>
          </a:xfrm>
        </p:spPr>
        <p:txBody>
          <a:bodyPr>
            <a:normAutofit/>
          </a:bodyPr>
          <a:lstStyle/>
          <a:p>
            <a:pPr algn="just">
              <a:buFont typeface="Wingdings" panose="05000000000000000000" pitchFamily="2" charset="2"/>
              <a:buChar char="Ø"/>
            </a:pPr>
            <a:r>
              <a:rPr lang="en-ID" altLang="en-US" sz="2400" dirty="0"/>
              <a:t>Ethics are the accepted principles of conduct that govern </a:t>
            </a:r>
            <a:r>
              <a:rPr lang="en-ID" altLang="en-US" sz="2400" dirty="0" err="1"/>
              <a:t>behavior</a:t>
            </a:r>
            <a:r>
              <a:rPr lang="en-ID" altLang="en-US" sz="2400" dirty="0"/>
              <a:t> within a society. Ethical </a:t>
            </a:r>
            <a:r>
              <a:rPr lang="en-ID" altLang="en-US" sz="2400" dirty="0" err="1"/>
              <a:t>behavior</a:t>
            </a:r>
            <a:r>
              <a:rPr lang="en-ID" altLang="en-US" sz="2400" dirty="0"/>
              <a:t> is a company-wide concern but because communication efforts are the public face of a company they are subjected to particularly rigors scrutiny from regulators, legislators, investors, consumer groups, environmental groups, </a:t>
            </a:r>
            <a:r>
              <a:rPr lang="en-ID" altLang="en-US" sz="2400" dirty="0" err="1"/>
              <a:t>labor</a:t>
            </a:r>
            <a:r>
              <a:rPr lang="en-ID" altLang="en-US" sz="2400" dirty="0"/>
              <a:t> organizations, and anyone else affected by business activities. </a:t>
            </a:r>
            <a:endParaRPr lang="en-ID" altLang="en-US" sz="2400" dirty="0"/>
          </a:p>
          <a:p>
            <a:pPr algn="just">
              <a:buFont typeface="Wingdings" panose="05000000000000000000" pitchFamily="2" charset="2"/>
              <a:buChar char="Ø"/>
            </a:pPr>
            <a:r>
              <a:rPr lang="en-ID" altLang="en-US" sz="2400" dirty="0"/>
              <a:t>Ethical communication includes all relevant information, is true in every sense, and is not deceptive in any way. In contrast unethical communication can distort the truth or manipulate audiences in a variety of ways. Examples of unethical communication include:</a:t>
            </a:r>
            <a:endParaRPr lang="en-ID" altLang="en-US" sz="2400" dirty="0"/>
          </a:p>
          <a:p>
            <a:pPr marL="0" indent="0" algn="just">
              <a:buNone/>
            </a:pPr>
            <a:r>
              <a:rPr lang="en-ID" altLang="en-US" sz="2400" i="1" dirty="0"/>
              <a:t>plagiarism, omitting essential information, selective misquoting, misrepresenting numbers, distorting visuals, failing to respect privacy or information security needs. </a:t>
            </a:r>
            <a:endParaRPr lang="en-ID" altLang="en-US" sz="2400" i="1" dirty="0"/>
          </a:p>
          <a:p>
            <a:pPr marL="0" indent="0" algn="just">
              <a:buNone/>
            </a:pPr>
            <a:endParaRPr lang="en-ID" alt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a:spLocks noGrp="1" noChangeArrowheads="1"/>
          </p:cNvSpPr>
          <p:nvPr>
            <p:ph idx="1"/>
          </p:nvPr>
        </p:nvSpPr>
        <p:spPr>
          <a:xfrm>
            <a:off x="413929" y="744129"/>
            <a:ext cx="11364686" cy="5014686"/>
          </a:xfrm>
        </p:spPr>
        <p:txBody>
          <a:bodyPr/>
          <a:lstStyle/>
          <a:p>
            <a:pPr algn="just"/>
            <a:r>
              <a:rPr lang="en-ID" altLang="en-US" sz="3200" dirty="0"/>
              <a:t>The widespread use of social media has increased the attention given to the issue of transparency, which in this context refers to a sense of openness, of giving all participants in a conversation access to the information they need to accurately process the messages they are receiving. A key aspect of transparency is knowing who is behind the messages one receives. </a:t>
            </a:r>
            <a:endParaRPr lang="en-ID" altLang="en-US" sz="3200" dirty="0"/>
          </a:p>
          <a:p>
            <a:pPr algn="just"/>
            <a:r>
              <a:rPr lang="en-ID" altLang="en-US" sz="3200" dirty="0"/>
              <a:t>Some ethical questions are easy to recognize and resolve but others are not. Deciding what is ethical and complex business situations is not always easy. An ethical dilemma involves choosing among alternatives that are aren't clear-cut.</a:t>
            </a:r>
            <a:endParaRPr lang="en-ID" altLang="en-US" sz="3200" dirty="0"/>
          </a:p>
          <a:p>
            <a:pPr marL="0" indent="0">
              <a:buNone/>
            </a:pPr>
            <a:endParaRPr lang="en-US" altLang="en-US" sz="32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noChangeArrowheads="1"/>
          </p:cNvSpPr>
          <p:nvPr>
            <p:ph idx="1"/>
          </p:nvPr>
        </p:nvSpPr>
        <p:spPr>
          <a:xfrm>
            <a:off x="551815" y="628650"/>
            <a:ext cx="11002010" cy="5184775"/>
          </a:xfrm>
        </p:spPr>
        <p:txBody>
          <a:bodyPr>
            <a:noAutofit/>
          </a:bodyPr>
          <a:lstStyle/>
          <a:p>
            <a:pPr algn="just"/>
            <a:r>
              <a:rPr lang="en-ID" altLang="en-US" dirty="0"/>
              <a:t>Perhaps two conflicting alternatives are both ethical and valid or perhaps alternatives lies somewhere in the grey area between clearly right and clearly wrong. Unlike with dilemma an ethical lapse is a clearly unethical and frequently illegal choice. </a:t>
            </a:r>
            <a:endParaRPr lang="en-ID" altLang="en-US" dirty="0"/>
          </a:p>
          <a:p>
            <a:pPr algn="just"/>
            <a:r>
              <a:rPr lang="en-ID" altLang="en-US" dirty="0"/>
              <a:t>Ensuring ethical business communication requires three elements: ethical individuals, ethical company leadership, and the appropriate policies and structures to support ethical decision-making.</a:t>
            </a:r>
            <a:endParaRPr lang="en-ID" altLang="en-US" dirty="0"/>
          </a:p>
          <a:p>
            <a:pPr algn="just"/>
            <a:r>
              <a:rPr lang="en-ID" altLang="en-US" dirty="0"/>
              <a:t> Many companies establish this explicit ethics policy by using a written code of ethics to help employees determine what is acceptable. Showing employees if the company is serious about ethical </a:t>
            </a:r>
            <a:r>
              <a:rPr lang="en-ID" altLang="en-US" dirty="0" err="1"/>
              <a:t>behavior</a:t>
            </a:r>
            <a:r>
              <a:rPr lang="en-ID" altLang="en-US" dirty="0"/>
              <a:t> is also vital.</a:t>
            </a:r>
            <a:endParaRPr lang="en-ID" altLang="en-US" dirty="0"/>
          </a:p>
          <a:p>
            <a:pPr marL="0" indent="0" algn="just">
              <a:buNone/>
            </a:pPr>
            <a:endParaRPr lang="en-ID" alt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3081"/>
            <a:ext cx="10515600" cy="1325563"/>
          </a:xfrm>
        </p:spPr>
        <p:txBody>
          <a:bodyPr/>
          <a:lstStyle/>
          <a:p>
            <a:pPr>
              <a:defRPr/>
            </a:pPr>
            <a:r>
              <a:rPr lang="en-ID" sz="2400" dirty="0"/>
              <a:t>LO5 :Explain how cultural diversity affects business communication, and describe the steps you can take to communicate more effectively across cultural boundaries</a:t>
            </a:r>
            <a:br>
              <a:rPr lang="en-ID" sz="2400" dirty="0"/>
            </a:br>
            <a:endParaRPr lang="en-US" sz="2400" dirty="0"/>
          </a:p>
        </p:txBody>
      </p:sp>
      <p:sp>
        <p:nvSpPr>
          <p:cNvPr id="46082" name="Content Placeholder 2"/>
          <p:cNvSpPr>
            <a:spLocks noGrp="1" noChangeArrowheads="1"/>
          </p:cNvSpPr>
          <p:nvPr>
            <p:ph idx="1"/>
          </p:nvPr>
        </p:nvSpPr>
        <p:spPr>
          <a:xfrm>
            <a:off x="677545" y="1416050"/>
            <a:ext cx="11049635" cy="5056505"/>
          </a:xfrm>
        </p:spPr>
        <p:txBody>
          <a:bodyPr>
            <a:noAutofit/>
          </a:bodyPr>
          <a:lstStyle/>
          <a:p>
            <a:pPr algn="just">
              <a:buFont typeface="Wingdings" panose="05000000000000000000" pitchFamily="2" charset="2"/>
              <a:buChar char="Ø"/>
            </a:pPr>
            <a:r>
              <a:rPr lang="en-ID" altLang="en-US" sz="2400" dirty="0"/>
              <a:t>Throughout your career you will interact with people from a variety of cultures, people who different in race, age, gender, sexual orientation, national and regional attitudes and beliefs, family structure, religion, native language, physical and cognitive abilities life experience, and educational background. </a:t>
            </a:r>
            <a:endParaRPr lang="en-ID" altLang="en-US" sz="2400" dirty="0"/>
          </a:p>
          <a:p>
            <a:pPr algn="just">
              <a:buFont typeface="Wingdings" panose="05000000000000000000" pitchFamily="2" charset="2"/>
              <a:buChar char="Ø"/>
            </a:pPr>
            <a:r>
              <a:rPr lang="en-ID" altLang="en-US" sz="2400" dirty="0"/>
              <a:t> Although the concept is often narrowly framed in terms of ethnic background, a broader and more useful definition of a of diversity includes all the characteristics and experiences that define each of us as individuals. As you learn in this chapter these characteristics and experiences can have a profound effect on the way businesspeople communicate.</a:t>
            </a:r>
            <a:endParaRPr lang="en-ID" altLang="en-US" sz="2400" dirty="0"/>
          </a:p>
          <a:p>
            <a:pPr algn="just">
              <a:buFont typeface="Wingdings" panose="05000000000000000000" pitchFamily="2" charset="2"/>
              <a:buChar char="Ø"/>
            </a:pPr>
            <a:r>
              <a:rPr lang="en-ID" altLang="en-US" sz="2400" dirty="0"/>
              <a:t>Smart business leaders recognize the competitive advantage of a diverse workforce that offers a broader spectrum of viewpoints and ideas helps companies understand and identify with diverse markets and enables companies to benefit from a wider range of employee talents. </a:t>
            </a:r>
            <a:endParaRPr lang="en-ID" altLang="en-US" sz="2400" dirty="0"/>
          </a:p>
          <a:p>
            <a:pPr algn="just">
              <a:buFont typeface="Wingdings" panose="05000000000000000000" pitchFamily="2" charset="2"/>
              <a:buChar char="Ø"/>
            </a:pPr>
            <a:r>
              <a:rPr lang="en-ID" altLang="en-US" sz="2400" dirty="0"/>
              <a:t>For all their benefits diverse workforces and markets do present some communication challenges and understanding the effect of culture on communication is essential. </a:t>
            </a:r>
            <a:endParaRPr lang="en-ID" alt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noChangeArrowheads="1"/>
          </p:cNvSpPr>
          <p:nvPr>
            <p:ph idx="1"/>
          </p:nvPr>
        </p:nvSpPr>
        <p:spPr>
          <a:xfrm>
            <a:off x="537029" y="914400"/>
            <a:ext cx="11379200" cy="5943600"/>
          </a:xfrm>
        </p:spPr>
        <p:txBody>
          <a:bodyPr>
            <a:noAutofit/>
          </a:bodyPr>
          <a:lstStyle/>
          <a:p>
            <a:pPr algn="just">
              <a:buFont typeface="Wingdings" panose="05000000000000000000" pitchFamily="2" charset="2"/>
              <a:buChar char="Ø"/>
            </a:pPr>
            <a:r>
              <a:rPr lang="en-ID" altLang="en-US" sz="2000" dirty="0"/>
              <a:t>Culture is a shared system of symbols, beliefs, attitudes, values, expectations, and norms for behaviour. Culture influences the way people perceive the world and respond to others, which naturally affects the way they communicate as both senders and receivers. </a:t>
            </a:r>
            <a:endParaRPr lang="en-ID" altLang="en-US" sz="2000" dirty="0"/>
          </a:p>
          <a:p>
            <a:pPr algn="just">
              <a:buFont typeface="Wingdings" panose="05000000000000000000" pitchFamily="2" charset="2"/>
              <a:buChar char="Ø"/>
            </a:pPr>
            <a:r>
              <a:rPr lang="en-ID" altLang="en-US" sz="2000" dirty="0"/>
              <a:t>These influences operate on such a fundamental level that people often don't even recognize the influence of culture on their beliefs and </a:t>
            </a:r>
            <a:r>
              <a:rPr lang="en-ID" altLang="en-US" sz="2000" dirty="0" err="1"/>
              <a:t>behaviors</a:t>
            </a:r>
            <a:r>
              <a:rPr lang="en-ID" altLang="en-US" sz="2000" dirty="0"/>
              <a:t>.  This subconscious affective culture can create friction because it leads people to assume that everybody thinks and feels the way they do. However differences between cultures can be profound. </a:t>
            </a:r>
            <a:endParaRPr lang="en-ID" altLang="en-US" sz="2000" dirty="0"/>
          </a:p>
          <a:p>
            <a:pPr algn="just">
              <a:buFont typeface="Wingdings" panose="05000000000000000000" pitchFamily="2" charset="2"/>
              <a:buChar char="Ø"/>
            </a:pPr>
            <a:r>
              <a:rPr lang="en-ID" altLang="en-US" sz="2000" dirty="0"/>
              <a:t>You don't need to become an expert in the details of every culture with which you do business, but you do need to attain a basic level of cultural proficiency to ensure successful communication.  </a:t>
            </a:r>
            <a:endParaRPr lang="en-ID" altLang="en-US" sz="2000" dirty="0"/>
          </a:p>
          <a:p>
            <a:pPr algn="just">
              <a:buFont typeface="Wingdings" panose="05000000000000000000" pitchFamily="2" charset="2"/>
              <a:buChar char="Ø"/>
            </a:pPr>
            <a:r>
              <a:rPr lang="en-ID" altLang="en-US" sz="2000" dirty="0"/>
              <a:t>Every attempt at communication occurs within a cultural context the pattern of physical cues, environmental stimuli, and implicit understanding that convey meaning between two members of the same culture. </a:t>
            </a:r>
            <a:endParaRPr lang="en-ID" altLang="en-US" sz="2000" dirty="0"/>
          </a:p>
          <a:p>
            <a:pPr algn="just">
              <a:buFont typeface="Wingdings" panose="05000000000000000000" pitchFamily="2" charset="2"/>
              <a:buChar char="Ø"/>
            </a:pPr>
            <a:r>
              <a:rPr lang="en-ID" altLang="en-US" sz="2000" dirty="0"/>
              <a:t>However cultures around the world vary widely in the role that context plays in communication. In a high context culture people rely less on verbal communication and more on the context of nonverbal actions and environmental setting to convey meaning.</a:t>
            </a:r>
            <a:endParaRPr lang="en-ID" altLang="en-US" sz="2000" dirty="0"/>
          </a:p>
          <a:p>
            <a:pPr marL="0" indent="0" algn="just">
              <a:buNone/>
            </a:pPr>
            <a:endParaRPr lang="en-ID" alt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a:spLocks noGrp="1" noChangeArrowheads="1"/>
          </p:cNvSpPr>
          <p:nvPr>
            <p:ph idx="1"/>
          </p:nvPr>
        </p:nvSpPr>
        <p:spPr>
          <a:xfrm>
            <a:off x="677545" y="741680"/>
            <a:ext cx="10831830" cy="6116320"/>
          </a:xfrm>
        </p:spPr>
        <p:txBody>
          <a:bodyPr>
            <a:normAutofit/>
          </a:bodyPr>
          <a:lstStyle/>
          <a:p>
            <a:pPr>
              <a:buFont typeface="Wingdings" panose="05000000000000000000" pitchFamily="2" charset="2"/>
              <a:buChar char="Ø"/>
            </a:pPr>
            <a:r>
              <a:rPr lang="en-ID" altLang="en-US" sz="2000" dirty="0"/>
              <a:t>Cultural context influences legal and ethical </a:t>
            </a:r>
            <a:r>
              <a:rPr lang="en-ID" altLang="en-US" sz="2000" dirty="0" err="1"/>
              <a:t>behavior</a:t>
            </a:r>
            <a:r>
              <a:rPr lang="en-ID" altLang="en-US" sz="2000" dirty="0"/>
              <a:t> which in turn can affect communication. As you conduct business with colleagues and customers around the world you'll find that legal systems and ethical standards differ from culture to culture. </a:t>
            </a:r>
            <a:endParaRPr lang="en-ID" altLang="en-US" sz="2000" dirty="0"/>
          </a:p>
          <a:p>
            <a:pPr>
              <a:buFont typeface="Wingdings" panose="05000000000000000000" pitchFamily="2" charset="2"/>
              <a:buChar char="Ø"/>
            </a:pPr>
            <a:r>
              <a:rPr lang="en-ID" altLang="en-US" sz="2000" dirty="0"/>
              <a:t>Making ethical choices across cultures can seem complicated but you can keep your messages ethical by applying four basic principles: actively seek mutual ground, send and receive messages without judgment, send messages that are honest, show respect for cultural differences. </a:t>
            </a:r>
            <a:endParaRPr lang="en-ID" altLang="en-US" sz="2000" dirty="0"/>
          </a:p>
          <a:p>
            <a:pPr>
              <a:buFont typeface="Wingdings" panose="05000000000000000000" pitchFamily="2" charset="2"/>
              <a:buChar char="Ø"/>
            </a:pPr>
            <a:r>
              <a:rPr lang="en-ID" altLang="en-US" sz="2000" dirty="0"/>
              <a:t>The combination of formal and informal rules influences the overall </a:t>
            </a:r>
            <a:r>
              <a:rPr lang="en-ID" altLang="en-US" sz="2000" dirty="0" err="1"/>
              <a:t>behavior</a:t>
            </a:r>
            <a:r>
              <a:rPr lang="en-ID" altLang="en-US" sz="2000" dirty="0"/>
              <a:t> of everyone in a society in areas such as manners, attitudes toward time, individual versus community values, attitudes towards status and wealth, respect for authority and degrees of openness and inclusiveness. </a:t>
            </a:r>
            <a:endParaRPr lang="en-ID" altLang="en-US" sz="2000" dirty="0"/>
          </a:p>
          <a:p>
            <a:pPr>
              <a:buFont typeface="Wingdings" panose="05000000000000000000" pitchFamily="2" charset="2"/>
              <a:buChar char="Ø"/>
            </a:pPr>
            <a:r>
              <a:rPr lang="en-ID" altLang="en-US" sz="2000" dirty="0"/>
              <a:t>Nonverbal communication (communicating without the use of words) is a vital part of the communication process. Factors ranging from facial expressions to style of dress can influence the way receivers decode messages, and the interpretation of nonverbal signals can vary widely from culture to culture. </a:t>
            </a:r>
            <a:endParaRPr lang="en-ID" altLang="en-US" sz="2000" dirty="0"/>
          </a:p>
          <a:p>
            <a:pPr>
              <a:buFont typeface="Wingdings" panose="05000000000000000000" pitchFamily="2" charset="2"/>
              <a:buChar char="Ø"/>
            </a:pPr>
            <a:r>
              <a:rPr lang="en-ID" altLang="en-US" sz="2000" dirty="0"/>
              <a:t>Gestures or clothing choices that you don't think twice about for example might seem inappropriate or even offensive to someone from another culture. </a:t>
            </a:r>
            <a:endParaRPr lang="en-US" alt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5"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noChangeArrowheads="1"/>
          </p:cNvSpPr>
          <p:nvPr>
            <p:ph idx="1"/>
          </p:nvPr>
        </p:nvSpPr>
        <p:spPr>
          <a:xfrm>
            <a:off x="632006" y="628661"/>
            <a:ext cx="10928494" cy="6172200"/>
          </a:xfrm>
        </p:spPr>
        <p:txBody>
          <a:bodyPr>
            <a:normAutofit/>
          </a:bodyPr>
          <a:lstStyle/>
          <a:p>
            <a:pPr algn="just">
              <a:buFont typeface="Wingdings" panose="05000000000000000000" pitchFamily="2" charset="2"/>
              <a:buChar char="Ø"/>
            </a:pPr>
            <a:r>
              <a:rPr lang="en-ID" altLang="en-US" sz="2400" dirty="0"/>
              <a:t>People whose hearing vision cognitive ability or physical ability to operate computers or other tools is impaired can be a significant disadvantage in today's workplace. As with other elements of diversity, success starts with respect for individuals and sensitivity to differences. </a:t>
            </a:r>
            <a:endParaRPr lang="en-ID" altLang="en-US" sz="2400" dirty="0"/>
          </a:p>
          <a:p>
            <a:pPr algn="just">
              <a:buFont typeface="Wingdings" panose="05000000000000000000" pitchFamily="2" charset="2"/>
              <a:buChar char="Ø"/>
            </a:pPr>
            <a:r>
              <a:rPr lang="en-ID" altLang="en-US" sz="2400" dirty="0"/>
              <a:t>Employers can also invest in a variety of assistive technologies that help create a vital link for thousands of employees with disabilities, giving them opportunities to pursue a greater range of career paths and giving employers access to a broader base of talent. </a:t>
            </a:r>
            <a:endParaRPr lang="en-ID" altLang="en-US" sz="2400" dirty="0"/>
          </a:p>
          <a:p>
            <a:pPr algn="just">
              <a:buFont typeface="Wingdings" panose="05000000000000000000" pitchFamily="2" charset="2"/>
              <a:buChar char="Ø"/>
            </a:pPr>
            <a:r>
              <a:rPr lang="en-ID" altLang="en-US" sz="2400" dirty="0"/>
              <a:t>In any cross-cultural situation you can communicate more effectively if you heed the following tips; </a:t>
            </a:r>
            <a:r>
              <a:rPr lang="en-ID" altLang="en-US" sz="2400" i="1" dirty="0"/>
              <a:t>avoid ethnocentrism, avoid stereotyping, don't automatically assume that others think believe or behave as you do, accept differences and others without judging them, learn how to communicate respect in various cultures, tolerate ambiguity and control your frustration, don't be distracted by superficial factors such as personal appearance, recognize your own cultural biases, be flexible and be prepared to change your habits and attitudes, observe and learn the more you know the more effective you'll be.</a:t>
            </a:r>
            <a:endParaRPr lang="en-ID" altLang="en-US" sz="2400" i="1" dirty="0"/>
          </a:p>
          <a:p>
            <a:pPr marL="0" indent="0" algn="just">
              <a:buNone/>
            </a:pPr>
            <a:endParaRPr lang="en-US" altLang="en-US" sz="2400" dirty="0"/>
          </a:p>
        </p:txBody>
      </p:sp>
      <p:sp>
        <p:nvSpPr>
          <p:cNvPr id="3"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p:cNvSpPr txBox="1"/>
          <p:nvPr/>
        </p:nvSpPr>
        <p:spPr>
          <a:xfrm>
            <a:off x="3968752" y="721881"/>
            <a:ext cx="6557885" cy="523220"/>
          </a:xfrm>
          <a:prstGeom prst="rect">
            <a:avLst/>
          </a:prstGeom>
          <a:noFill/>
        </p:spPr>
        <p:txBody>
          <a:bodyPr wrap="none" rtlCol="0">
            <a:spAutoFit/>
          </a:bodyPr>
          <a:lstStyle/>
          <a:p>
            <a:pPr algn="ctr"/>
            <a:r>
              <a:rPr lang="en-ID" sz="2800" b="1" noProof="1">
                <a:latin typeface="Aileron Heavy" panose="00000A00000000000000" pitchFamily="50" charset="0"/>
              </a:rPr>
              <a:t>BUSINESS COMMUNICATION DESCRIPTION</a:t>
            </a:r>
            <a:endParaRPr lang="en-ID" sz="2800" b="1" noProof="1">
              <a:latin typeface="Aileron Heavy" panose="00000A00000000000000" pitchFamily="50" charset="0"/>
            </a:endParaRPr>
          </a:p>
        </p:txBody>
      </p:sp>
      <p:sp>
        <p:nvSpPr>
          <p:cNvPr id="15" name="Text Placeholder 10"/>
          <p:cNvSpPr txBox="1"/>
          <p:nvPr/>
        </p:nvSpPr>
        <p:spPr>
          <a:xfrm>
            <a:off x="920655" y="2115670"/>
            <a:ext cx="10207256" cy="38144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endParaRPr lang="en-ID" sz="2400" dirty="0"/>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2" name="Rectangle 1"/>
          <p:cNvSpPr/>
          <p:nvPr/>
        </p:nvSpPr>
        <p:spPr>
          <a:xfrm>
            <a:off x="354965" y="1337945"/>
            <a:ext cx="11482070" cy="5754370"/>
          </a:xfrm>
          <a:prstGeom prst="rect">
            <a:avLst/>
          </a:prstGeom>
        </p:spPr>
        <p:txBody>
          <a:bodyPr wrap="square">
            <a:spAutoFit/>
          </a:bodyPr>
          <a:lstStyle/>
          <a:p>
            <a:pPr marL="342900" indent="-342900" algn="just">
              <a:buFont typeface="Arial" panose="020B0604020202020204" pitchFamily="34" charset="0"/>
              <a:buChar char="•"/>
            </a:pPr>
            <a:r>
              <a:rPr lang="en-US" sz="3200" dirty="0"/>
              <a:t>Specifically, you will practice drafting and editing clear, precise, and readable written business documents as well as learn to design documents to make information easily accessible to a busy, executive-level reader. </a:t>
            </a:r>
            <a:endParaRPr lang="en-US" sz="3200" dirty="0"/>
          </a:p>
          <a:p>
            <a:pPr marL="342900" indent="-342900" algn="just">
              <a:buFont typeface="Arial" panose="020B0604020202020204" pitchFamily="34" charset="0"/>
              <a:buChar char="•"/>
            </a:pPr>
            <a:r>
              <a:rPr lang="en-US" sz="3200" dirty="0"/>
              <a:t>In addition, you will develop and deliver an individual presentation, using appropriate and effective visual support, in which you present a persuasive argument that demonstrates relevance and benefits to an audience at different levels of expertise or interest.</a:t>
            </a:r>
            <a:endParaRPr lang="en-ID" sz="3200" dirty="0"/>
          </a:p>
          <a:p>
            <a:pPr marL="342900" indent="-342900" algn="just">
              <a:buFont typeface="Arial" panose="020B0604020202020204" pitchFamily="34" charset="0"/>
              <a:buChar char="•"/>
            </a:pPr>
            <a:endParaRPr lang="en-ID" sz="3200" dirty="0"/>
          </a:p>
          <a:p>
            <a:pPr marL="342900" indent="-342900" algn="just">
              <a:lnSpc>
                <a:spcPct val="150000"/>
              </a:lnSpc>
              <a:spcAft>
                <a:spcPts val="0"/>
              </a:spcAft>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anim calcmode="lin" valueType="num">
                                      <p:cBhvr>
                                        <p:cTn id="16" dur="500" fill="hold"/>
                                        <p:tgtEl>
                                          <p:spTgt spid="13"/>
                                        </p:tgtEl>
                                        <p:attrNameLst>
                                          <p:attrName>ppt_x</p:attrName>
                                        </p:attrNameLst>
                                      </p:cBhvr>
                                      <p:tavLst>
                                        <p:tav tm="0">
                                          <p:val>
                                            <p:strVal val="#ppt_x"/>
                                          </p:val>
                                        </p:tav>
                                        <p:tav tm="100000">
                                          <p:val>
                                            <p:strVal val="#ppt_x"/>
                                          </p:val>
                                        </p:tav>
                                      </p:tavLst>
                                    </p:anim>
                                    <p:anim calcmode="lin" valueType="num">
                                      <p:cBhvr>
                                        <p:cTn id="17" dur="5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nodePh="1">
                                  <p:stCondLst>
                                    <p:cond delay="1500"/>
                                  </p:stCondLst>
                                  <p:endCondLst>
                                    <p:cond evt="begin" delay="0">
                                      <p:tn val="18"/>
                                    </p:cond>
                                  </p:end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3" grpId="0"/>
      <p:bldP spid="15" grpId="0"/>
      <p:bldP spid="1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noChangeArrowheads="1"/>
          </p:cNvSpPr>
          <p:nvPr>
            <p:ph idx="1"/>
          </p:nvPr>
        </p:nvSpPr>
        <p:spPr>
          <a:xfrm>
            <a:off x="677780" y="746578"/>
            <a:ext cx="11107820" cy="4746171"/>
          </a:xfrm>
        </p:spPr>
        <p:txBody>
          <a:bodyPr>
            <a:noAutofit/>
          </a:bodyPr>
          <a:lstStyle/>
          <a:p>
            <a:pPr algn="just">
              <a:buFont typeface="Wingdings" panose="05000000000000000000" pitchFamily="2" charset="2"/>
              <a:buChar char="Ø"/>
            </a:pPr>
            <a:r>
              <a:rPr lang="en-ID" altLang="en-US" sz="2400" dirty="0"/>
              <a:t>To write effectively for people who may not be comfortable using your language remember these tips: use plain language, avoid words with multiple meanings, be clear, cite numbers Carefully, avoid slang and be careful with technical jargon and abbreviations, be brief, use short paragraphs, use transitions generously.</a:t>
            </a:r>
            <a:endParaRPr lang="en-ID" altLang="en-US" sz="2400" dirty="0"/>
          </a:p>
          <a:p>
            <a:pPr algn="just">
              <a:buFont typeface="Wingdings" panose="05000000000000000000" pitchFamily="2" charset="2"/>
              <a:buChar char="Ø"/>
            </a:pPr>
            <a:r>
              <a:rPr lang="en-ID" altLang="en-US" sz="2400" dirty="0"/>
              <a:t>When speaking to people whose native language is not your own, you may find these tips helpful: </a:t>
            </a:r>
            <a:r>
              <a:rPr lang="en-ID" altLang="en-US" sz="2400" i="1" dirty="0"/>
              <a:t>speak clearly simply and relatively slow, look for feedback but interpret it carefully,  rephrase if necessary, clarify your meaning with repetition and examples, don't talk down to the other person, learn important phrases in your audience's language, listen carefully and respectfully, adapt your conversation style to the other person's, check frequently for comprehension, clarify what will happen next. </a:t>
            </a:r>
            <a:endParaRPr lang="en-ID" altLang="en-US" sz="2400" i="1" dirty="0"/>
          </a:p>
          <a:p>
            <a:pPr marL="0" indent="0" algn="just">
              <a:buNone/>
            </a:pPr>
            <a:r>
              <a:rPr lang="en-ID" altLang="en-US" sz="2400" dirty="0"/>
              <a:t> </a:t>
            </a:r>
            <a:endParaRPr lang="en-ID" altLang="en-US" sz="2400" dirty="0"/>
          </a:p>
          <a:p>
            <a:pPr marL="0" indent="0" algn="just">
              <a:buNone/>
            </a:pPr>
            <a:r>
              <a:rPr lang="en-ID" altLang="en-US" sz="2400" dirty="0"/>
              <a:t>Finally remember that oral communication can be more difficult for audiences because it happens in real time and in the presence of other people. </a:t>
            </a:r>
            <a:endParaRPr lang="en-ID" altLang="en-US" sz="2400" dirty="0"/>
          </a:p>
          <a:p>
            <a:pPr marL="0" indent="0" algn="just">
              <a:buNone/>
            </a:pPr>
            <a:endParaRPr lang="en-ID" altLang="en-US" sz="2400" dirty="0"/>
          </a:p>
        </p:txBody>
      </p:sp>
      <p:sp>
        <p:nvSpPr>
          <p:cNvPr id="3"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737870"/>
            <a:ext cx="11268710" cy="878205"/>
          </a:xfrm>
        </p:spPr>
        <p:txBody>
          <a:bodyPr>
            <a:normAutofit/>
          </a:bodyPr>
          <a:lstStyle/>
          <a:p>
            <a:pPr>
              <a:defRPr/>
            </a:pPr>
            <a:r>
              <a:rPr lang="en-ID" sz="2400" b="1" dirty="0"/>
              <a:t>LO6: List four general guidelines for using communication technology effectively.</a:t>
            </a:r>
            <a:br>
              <a:rPr lang="en-ID" sz="2400" b="1" dirty="0"/>
            </a:br>
            <a:endParaRPr lang="en-ID" sz="2400" b="1" dirty="0"/>
          </a:p>
        </p:txBody>
      </p:sp>
      <p:sp>
        <p:nvSpPr>
          <p:cNvPr id="54274" name="Content Placeholder 2"/>
          <p:cNvSpPr>
            <a:spLocks noGrp="1" noChangeArrowheads="1"/>
          </p:cNvSpPr>
          <p:nvPr>
            <p:ph idx="1"/>
          </p:nvPr>
        </p:nvSpPr>
        <p:spPr>
          <a:xfrm>
            <a:off x="677780" y="1142798"/>
            <a:ext cx="11107820" cy="4572000"/>
          </a:xfrm>
        </p:spPr>
        <p:txBody>
          <a:bodyPr>
            <a:noAutofit/>
          </a:bodyPr>
          <a:lstStyle/>
          <a:p>
            <a:pPr algn="just">
              <a:buFont typeface="Wingdings" panose="05000000000000000000" pitchFamily="2" charset="2"/>
              <a:buChar char="Ø"/>
            </a:pPr>
            <a:r>
              <a:rPr lang="en-ID" altLang="en-US" sz="2300" dirty="0"/>
              <a:t>Today's businesses rely heavily on technology to facilitate the communication process in fact many of the technologies you might use in your personal life, from Facebook to Twitter to video games are also used in business. </a:t>
            </a:r>
            <a:endParaRPr lang="en-ID" altLang="en-US" sz="2300" dirty="0"/>
          </a:p>
          <a:p>
            <a:pPr algn="just">
              <a:buFont typeface="Wingdings" panose="05000000000000000000" pitchFamily="2" charset="2"/>
              <a:buChar char="Ø"/>
            </a:pPr>
            <a:r>
              <a:rPr lang="en-ID" altLang="en-US" sz="2300" dirty="0"/>
              <a:t>The benefits of Technology are not automatic of course. To communicate effectively you need to keep technology in perspective, use technological tools productively, guard against information overload, and disengage from the computer frequently to communicate in person.</a:t>
            </a:r>
            <a:endParaRPr lang="en-ID" altLang="en-US" sz="2300" dirty="0"/>
          </a:p>
          <a:p>
            <a:pPr algn="just">
              <a:buFont typeface="Wingdings" panose="05000000000000000000" pitchFamily="2" charset="2"/>
              <a:buChar char="Ø"/>
            </a:pPr>
            <a:r>
              <a:rPr lang="en-ID" altLang="en-US" sz="2300" dirty="0"/>
              <a:t>Remember that technology is an aid to communication, not a replacement for it. Technology can't think for you, make up for a lack of essential skills or ensure that communication really happens. No matter how innovative or popular it may be, a technology has value only if it helps deliver the right information to the right people at the right time.  </a:t>
            </a:r>
            <a:endParaRPr lang="en-ID" altLang="en-US" sz="2300" dirty="0"/>
          </a:p>
          <a:p>
            <a:pPr algn="just">
              <a:buFont typeface="Wingdings" panose="05000000000000000000" pitchFamily="2" charset="2"/>
              <a:buChar char="Ø"/>
            </a:pPr>
            <a:r>
              <a:rPr lang="en-ID" altLang="en-US" sz="2300" dirty="0"/>
              <a:t>You don't have to become an expert to use most communication technologies effectively, but to work efficiently you do need to be familiar with basic features and functions.</a:t>
            </a:r>
            <a:endParaRPr lang="en-ID" altLang="en-US" sz="2300" dirty="0"/>
          </a:p>
          <a:p>
            <a:pPr marL="0" indent="0" algn="just">
              <a:buNone/>
            </a:pPr>
            <a:endParaRPr lang="en-ID" altLang="en-US" sz="2300" dirty="0"/>
          </a:p>
        </p:txBody>
      </p:sp>
      <p:sp>
        <p:nvSpPr>
          <p:cNvPr id="4"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a:spLocks noGrp="1" noChangeArrowheads="1"/>
          </p:cNvSpPr>
          <p:nvPr>
            <p:ph idx="1"/>
          </p:nvPr>
        </p:nvSpPr>
        <p:spPr>
          <a:xfrm>
            <a:off x="435610" y="628650"/>
            <a:ext cx="11190605" cy="6744335"/>
          </a:xfrm>
        </p:spPr>
        <p:txBody>
          <a:bodyPr/>
          <a:lstStyle/>
          <a:p>
            <a:pPr algn="just">
              <a:buFont typeface="Wingdings" panose="05000000000000000000" pitchFamily="2" charset="2"/>
              <a:buChar char="Ø"/>
            </a:pPr>
            <a:r>
              <a:rPr lang="en-ID" altLang="en-US" sz="2200" dirty="0"/>
              <a:t>Conversely don't worry about learning advanced features unless you really need to use them. Many software packages contain dozens of obscure features that typical business communicators rarely need.</a:t>
            </a:r>
            <a:endParaRPr lang="en-ID" altLang="en-US" sz="2200" dirty="0"/>
          </a:p>
          <a:p>
            <a:pPr algn="just">
              <a:buFont typeface="Wingdings" panose="05000000000000000000" pitchFamily="2" charset="2"/>
              <a:buChar char="Ø"/>
            </a:pPr>
            <a:r>
              <a:rPr lang="en-ID" altLang="en-US" sz="2200" dirty="0"/>
              <a:t>The overuse or misuse of communication technology can lead to information overload.  in which people receive more information than they can effectively process. Information overload makes it difficult to discriminate between useful and useless information inhibits the ability to think deeply about complex situations, lowers productivity, and amplifies employees stress both on the job and at home.  Even to the point of causing health and relationship problems. </a:t>
            </a:r>
            <a:endParaRPr lang="en-ID" altLang="en-US" sz="2200" dirty="0"/>
          </a:p>
          <a:p>
            <a:pPr marL="0" indent="0" algn="just">
              <a:buNone/>
            </a:pPr>
            <a:r>
              <a:rPr lang="en-ID" altLang="en-US" sz="2200" dirty="0"/>
              <a:t>As a sender, make sure every message you send is meaningful and important to receivers.</a:t>
            </a:r>
            <a:endParaRPr lang="en-ID" altLang="en-US" sz="2200" dirty="0"/>
          </a:p>
          <a:p>
            <a:pPr algn="just">
              <a:buFont typeface="Wingdings" panose="05000000000000000000" pitchFamily="2" charset="2"/>
              <a:buChar char="Ø"/>
            </a:pPr>
            <a:r>
              <a:rPr lang="en-ID" altLang="en-US" sz="2200" dirty="0"/>
              <a:t>Even the best technologies can hinder communication if they are overused. For instance a common complaint among employees, is that managers rely too heavily on email and don't communicate face-to-face often enough. </a:t>
            </a:r>
            <a:endParaRPr lang="en-ID" altLang="en-US" sz="2200" dirty="0"/>
          </a:p>
          <a:p>
            <a:pPr algn="just">
              <a:buFont typeface="Wingdings" panose="05000000000000000000" pitchFamily="2" charset="2"/>
              <a:buChar char="Ø"/>
            </a:pPr>
            <a:r>
              <a:rPr lang="en-ID" altLang="en-US" sz="2200" dirty="0"/>
              <a:t>Speaking with people over the phone or in person can take more time and effort, and can sometimes force you to confront unpleasant situations directly, but it is often essential for solving tough problems and maintaining productive relationships.</a:t>
            </a:r>
            <a:endParaRPr lang="en-ID" altLang="en-US" sz="2200" dirty="0"/>
          </a:p>
          <a:p>
            <a:pPr marL="0" indent="0" algn="just">
              <a:buNone/>
            </a:pPr>
            <a:endParaRPr lang="en-US" altLang="en-US" sz="2200" dirty="0"/>
          </a:p>
        </p:txBody>
      </p:sp>
      <p:sp>
        <p:nvSpPr>
          <p:cNvPr id="3"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solidFill>
                <a:prstClr val="white"/>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6" name="Content Placeholder 5"/>
          <p:cNvSpPr>
            <a:spLocks noGrp="1"/>
          </p:cNvSpPr>
          <p:nvPr>
            <p:ph idx="1"/>
          </p:nvPr>
        </p:nvSpPr>
        <p:spPr/>
        <p:txBody>
          <a:bodyPr>
            <a:normAutofit fontScale="90000" lnSpcReduction="20000"/>
          </a:bodyPr>
          <a:lstStyle/>
          <a:p>
            <a:pPr marL="457200" indent="-457200">
              <a:buFont typeface="+mj-lt"/>
              <a:buAutoNum type="arabicPeriod"/>
            </a:pPr>
            <a:r>
              <a:rPr lang="en-US" dirty="0"/>
              <a:t>Be the best</a:t>
            </a:r>
            <a:br>
              <a:rPr lang="en-US" dirty="0"/>
            </a:br>
            <a:endParaRPr lang="en-US" dirty="0"/>
          </a:p>
          <a:p>
            <a:pPr marL="457200" indent="-457200">
              <a:buFont typeface="+mj-lt"/>
              <a:buAutoNum type="arabicPeriod"/>
            </a:pPr>
            <a:r>
              <a:rPr lang="en-US" dirty="0"/>
              <a:t>Be dependable</a:t>
            </a:r>
            <a:br>
              <a:rPr lang="en-US" dirty="0"/>
            </a:br>
            <a:endParaRPr lang="en-US" dirty="0"/>
          </a:p>
          <a:p>
            <a:pPr marL="457200" indent="-457200">
              <a:buFont typeface="+mj-lt"/>
              <a:buAutoNum type="arabicPeriod"/>
            </a:pPr>
            <a:r>
              <a:rPr lang="en-US" dirty="0"/>
              <a:t>Be a team player</a:t>
            </a:r>
            <a:br>
              <a:rPr lang="en-US" dirty="0"/>
            </a:br>
            <a:endParaRPr lang="en-US" dirty="0"/>
          </a:p>
          <a:p>
            <a:pPr marL="457200" indent="-457200">
              <a:buFont typeface="+mj-lt"/>
              <a:buAutoNum type="arabicPeriod"/>
            </a:pPr>
            <a:r>
              <a:rPr lang="en-US" dirty="0"/>
              <a:t>Be respectful</a:t>
            </a:r>
            <a:br>
              <a:rPr lang="en-US" dirty="0"/>
            </a:br>
            <a:endParaRPr lang="en-US" dirty="0"/>
          </a:p>
          <a:p>
            <a:pPr marL="457200" indent="-457200">
              <a:buFont typeface="+mj-lt"/>
              <a:buAutoNum type="arabicPeriod"/>
            </a:pPr>
            <a:r>
              <a:rPr lang="en-US" dirty="0"/>
              <a:t>Be ethical</a:t>
            </a:r>
            <a:br>
              <a:rPr lang="en-US" dirty="0"/>
            </a:br>
            <a:endParaRPr lang="en-US" dirty="0"/>
          </a:p>
          <a:p>
            <a:pPr marL="457200" indent="-457200">
              <a:buFont typeface="+mj-lt"/>
              <a:buAutoNum type="arabicPeriod"/>
            </a:pPr>
            <a:r>
              <a:rPr lang="en-US" dirty="0"/>
              <a:t>Be positive</a:t>
            </a:r>
            <a:br>
              <a:rPr lang="en-US" dirty="0"/>
            </a:br>
            <a:endParaRPr lang="en-US" dirty="0"/>
          </a:p>
          <a:p>
            <a:pPr marL="457200" indent="-457200">
              <a:buFont typeface="+mj-lt"/>
              <a:buAutoNum type="arabicPeriod"/>
            </a:pPr>
            <a:endParaRPr lang="en-US" dirty="0"/>
          </a:p>
          <a:p>
            <a:endParaRPr lang="en-US" dirty="0"/>
          </a:p>
        </p:txBody>
      </p:sp>
      <p:sp>
        <p:nvSpPr>
          <p:cNvPr id="8" name="Title 1"/>
          <p:cNvSpPr>
            <a:spLocks noGrp="1"/>
          </p:cNvSpPr>
          <p:nvPr>
            <p:ph type="title"/>
          </p:nvPr>
        </p:nvSpPr>
        <p:spPr>
          <a:xfrm>
            <a:off x="1066800" y="628661"/>
            <a:ext cx="10058400" cy="1450757"/>
          </a:xfrm>
        </p:spPr>
        <p:txBody>
          <a:bodyPr/>
          <a:lstStyle/>
          <a:p>
            <a:r>
              <a:rPr lang="en-US" b="1" dirty="0"/>
              <a:t>Elements of Professionalism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5" name="Text Placeholder 10"/>
          <p:cNvSpPr txBox="1"/>
          <p:nvPr/>
        </p:nvSpPr>
        <p:spPr>
          <a:xfrm>
            <a:off x="377825" y="1442085"/>
            <a:ext cx="11098530" cy="45637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dirty="0">
              <a:solidFill>
                <a:prstClr val="black"/>
              </a:solidFill>
            </a:endParaRPr>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8" name="Rectangle 7"/>
          <p:cNvSpPr/>
          <p:nvPr/>
        </p:nvSpPr>
        <p:spPr>
          <a:xfrm>
            <a:off x="1798955" y="866775"/>
            <a:ext cx="9410700" cy="5139055"/>
          </a:xfrm>
          <a:prstGeom prst="rect">
            <a:avLst/>
          </a:prstGeom>
        </p:spPr>
        <p:txBody>
          <a:bodyPr wrap="square">
            <a:spAutoFit/>
          </a:bodyPr>
          <a:lstStyle/>
          <a:p>
            <a:pPr>
              <a:spcAft>
                <a:spcPts val="1200"/>
              </a:spcAft>
            </a:pPr>
            <a:r>
              <a:rPr lang="en-ID" sz="3200" b="1" dirty="0">
                <a:solidFill>
                  <a:srgbClr val="000000"/>
                </a:solidFill>
                <a:ea typeface="Calibri" panose="020F0502020204030204" pitchFamily="34" charset="0"/>
                <a:cs typeface="Arial Black" panose="020B0A04020102020204" pitchFamily="34" charset="0"/>
              </a:rPr>
              <a:t>Exercise 1: </a:t>
            </a:r>
            <a:endParaRPr lang="en-ID" sz="3200" b="1" dirty="0">
              <a:solidFill>
                <a:srgbClr val="000000"/>
              </a:solidFill>
              <a:ea typeface="Calibri" panose="020F0502020204030204" pitchFamily="34" charset="0"/>
              <a:cs typeface="Arial Black" panose="020B0A04020102020204" pitchFamily="34" charset="0"/>
            </a:endParaRPr>
          </a:p>
          <a:p>
            <a:pPr marL="342900" indent="-342900" algn="just">
              <a:spcAft>
                <a:spcPts val="1200"/>
              </a:spcAft>
              <a:buFont typeface="+mj-lt"/>
              <a:buAutoNum type="arabicPeriod"/>
            </a:pPr>
            <a:r>
              <a:rPr lang="en-ID" sz="3200" b="1" dirty="0">
                <a:solidFill>
                  <a:srgbClr val="000000"/>
                </a:solidFill>
                <a:ea typeface="Calibri" panose="020F0502020204030204" pitchFamily="34" charset="0"/>
                <a:cs typeface="Arial Black" panose="020B0A04020102020204" pitchFamily="34" charset="0"/>
              </a:rPr>
              <a:t>Describe the communication process model, and explain how social media are changing the nature of business communication?</a:t>
            </a:r>
            <a:endParaRPr lang="en-ID" sz="3200" b="1" dirty="0">
              <a:solidFill>
                <a:srgbClr val="000000"/>
              </a:solidFill>
              <a:ea typeface="Calibri" panose="020F0502020204030204" pitchFamily="34" charset="0"/>
              <a:cs typeface="Arial Black" panose="020B0A04020102020204" pitchFamily="34" charset="0"/>
            </a:endParaRPr>
          </a:p>
          <a:p>
            <a:pPr marL="342900" indent="-342900" algn="just">
              <a:spcAft>
                <a:spcPts val="1200"/>
              </a:spcAft>
              <a:buFont typeface="+mj-lt"/>
              <a:buAutoNum type="arabicPeriod"/>
            </a:pPr>
            <a:r>
              <a:rPr lang="en-ID" sz="3200" b="1" dirty="0">
                <a:solidFill>
                  <a:srgbClr val="000000"/>
                </a:solidFill>
                <a:ea typeface="Calibri" panose="020F0502020204030204" pitchFamily="34" charset="0"/>
                <a:cs typeface="Times" pitchFamily="2" charset="0"/>
              </a:rPr>
              <a:t>Define </a:t>
            </a:r>
            <a:r>
              <a:rPr lang="en-ID" sz="3200" b="1" i="1" dirty="0">
                <a:solidFill>
                  <a:srgbClr val="000000"/>
                </a:solidFill>
                <a:ea typeface="Calibri" panose="020F0502020204030204" pitchFamily="34" charset="0"/>
                <a:cs typeface="Times" pitchFamily="2" charset="0"/>
              </a:rPr>
              <a:t>communication</a:t>
            </a:r>
            <a:r>
              <a:rPr lang="en-ID" sz="3200" b="1" dirty="0">
                <a:solidFill>
                  <a:srgbClr val="000000"/>
                </a:solidFill>
                <a:ea typeface="Calibri" panose="020F0502020204030204" pitchFamily="34" charset="0"/>
                <a:cs typeface="Times" pitchFamily="2" charset="0"/>
              </a:rPr>
              <a:t>, and explain the importance of effective business communication?</a:t>
            </a:r>
            <a:endParaRPr lang="en-ID" sz="3200" b="1" dirty="0">
              <a:solidFill>
                <a:srgbClr val="000000"/>
              </a:solidFill>
              <a:ea typeface="Calibri" panose="020F0502020204030204" pitchFamily="34" charset="0"/>
              <a:cs typeface="Times" pitchFamily="2" charset="0"/>
            </a:endParaRPr>
          </a:p>
          <a:p>
            <a:pPr marL="342900" indent="-342900" algn="just">
              <a:spcAft>
                <a:spcPts val="1200"/>
              </a:spcAft>
              <a:buFont typeface="+mj-lt"/>
              <a:buAutoNum type="arabicPeriod"/>
            </a:pPr>
            <a:r>
              <a:rPr lang="en-ID" sz="3200" b="1" dirty="0">
                <a:solidFill>
                  <a:srgbClr val="000000"/>
                </a:solidFill>
                <a:ea typeface="Calibri" panose="020F0502020204030204" pitchFamily="34" charset="0"/>
                <a:cs typeface="Times New Roman" panose="02020603050405020304" pitchFamily="18" charset="0"/>
              </a:rPr>
              <a:t>What is the meaning of professionalism, and What are the six traits of professionalism?</a:t>
            </a:r>
            <a:endParaRPr lang="en-ID" sz="3200" b="1" dirty="0">
              <a:ea typeface="Calibri" panose="020F0502020204030204" pitchFamily="34" charset="0"/>
              <a:cs typeface="Times New Roman" panose="02020603050405020304" pitchFamily="18" charset="0"/>
            </a:endParaRPr>
          </a:p>
          <a:p>
            <a:pPr marL="342900" indent="-342900">
              <a:spcAft>
                <a:spcPts val="1200"/>
              </a:spcAft>
              <a:buFont typeface="+mj-lt"/>
              <a:buAutoNum type="arabicPeriod"/>
            </a:pPr>
            <a:endParaRPr lang="en-ID" sz="3200" b="1" dirty="0">
              <a:ea typeface="Calibri" panose="020F0502020204030204" pitchFamily="34" charset="0"/>
              <a:cs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nodePh="1">
                                  <p:stCondLst>
                                    <p:cond delay="15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graphicFrame>
        <p:nvGraphicFramePr>
          <p:cNvPr id="4" name="Table 3"/>
          <p:cNvGraphicFramePr>
            <a:graphicFrameLocks noGrp="1"/>
          </p:cNvGraphicFramePr>
          <p:nvPr/>
        </p:nvGraphicFramePr>
        <p:xfrm>
          <a:off x="563880" y="998220"/>
          <a:ext cx="11221085" cy="5163820"/>
        </p:xfrm>
        <a:graphic>
          <a:graphicData uri="http://schemas.openxmlformats.org/drawingml/2006/table">
            <a:tbl>
              <a:tblPr firstRow="1" bandRow="1">
                <a:tableStyleId>{5C22544A-7EE6-4342-B048-85BDC9FD1C3A}</a:tableStyleId>
              </a:tblPr>
              <a:tblGrid>
                <a:gridCol w="1637030"/>
                <a:gridCol w="7829550"/>
                <a:gridCol w="1754505"/>
              </a:tblGrid>
              <a:tr h="464185">
                <a:tc>
                  <a:txBody>
                    <a:bodyPr/>
                    <a:lstStyle/>
                    <a:p>
                      <a:pPr algn="ctr">
                        <a:lnSpc>
                          <a:spcPct val="100000"/>
                        </a:lnSpc>
                        <a:buFontTx/>
                        <a:buNone/>
                      </a:pPr>
                      <a:r>
                        <a:rPr lang="en-US" sz="2400" dirty="0" err="1">
                          <a:solidFill>
                            <a:srgbClr val="0070C0"/>
                          </a:solidFill>
                          <a:latin typeface="+mn-lt"/>
                        </a:rPr>
                        <a:t>Pertemuan</a:t>
                      </a:r>
                      <a:endParaRPr lang="en-US" sz="2400" dirty="0" err="1">
                        <a:solidFill>
                          <a:srgbClr val="0070C0"/>
                        </a:solidFill>
                        <a:latin typeface="+mn-lt"/>
                      </a:endParaRPr>
                    </a:p>
                  </a:txBody>
                  <a:tcPr>
                    <a:solidFill>
                      <a:schemeClr val="accent4"/>
                    </a:solidFill>
                  </a:tcPr>
                </a:tc>
                <a:tc>
                  <a:txBody>
                    <a:bodyPr/>
                    <a:lstStyle/>
                    <a:p>
                      <a:pPr algn="ctr">
                        <a:lnSpc>
                          <a:spcPct val="100000"/>
                        </a:lnSpc>
                        <a:buFontTx/>
                        <a:buNone/>
                      </a:pPr>
                      <a:r>
                        <a:rPr lang="en-US" sz="2400" dirty="0" err="1">
                          <a:solidFill>
                            <a:srgbClr val="0070C0"/>
                          </a:solidFill>
                          <a:latin typeface="+mn-lt"/>
                        </a:rPr>
                        <a:t>Bahan</a:t>
                      </a:r>
                      <a:r>
                        <a:rPr lang="en-US" sz="2400" dirty="0">
                          <a:solidFill>
                            <a:srgbClr val="0070C0"/>
                          </a:solidFill>
                          <a:latin typeface="+mn-lt"/>
                        </a:rPr>
                        <a:t> </a:t>
                      </a:r>
                      <a:r>
                        <a:rPr lang="en-US" sz="2400" dirty="0" err="1">
                          <a:solidFill>
                            <a:srgbClr val="0070C0"/>
                          </a:solidFill>
                          <a:latin typeface="+mn-lt"/>
                        </a:rPr>
                        <a:t>Kajian</a:t>
                      </a:r>
                      <a:endParaRPr lang="en-US" sz="2400" dirty="0">
                        <a:solidFill>
                          <a:srgbClr val="0070C0"/>
                        </a:solidFill>
                        <a:latin typeface="+mn-lt"/>
                      </a:endParaRPr>
                    </a:p>
                  </a:txBody>
                  <a:tcPr>
                    <a:solidFill>
                      <a:schemeClr val="accent4"/>
                    </a:solidFill>
                  </a:tcPr>
                </a:tc>
                <a:tc>
                  <a:txBody>
                    <a:bodyPr/>
                    <a:lstStyle/>
                    <a:p>
                      <a:pPr algn="ctr">
                        <a:lnSpc>
                          <a:spcPct val="100000"/>
                        </a:lnSpc>
                        <a:buFontTx/>
                        <a:buNone/>
                      </a:pPr>
                      <a:r>
                        <a:rPr lang="en-US" sz="2400" dirty="0" err="1">
                          <a:solidFill>
                            <a:srgbClr val="0070C0"/>
                          </a:solidFill>
                          <a:latin typeface="+mn-lt"/>
                        </a:rPr>
                        <a:t>Referensi</a:t>
                      </a:r>
                      <a:endParaRPr lang="en-US" sz="2400" dirty="0" err="1">
                        <a:solidFill>
                          <a:srgbClr val="0070C0"/>
                        </a:solidFill>
                        <a:latin typeface="+mn-lt"/>
                      </a:endParaRPr>
                    </a:p>
                  </a:txBody>
                  <a:tcPr>
                    <a:solidFill>
                      <a:schemeClr val="accent4"/>
                    </a:solidFill>
                  </a:tcPr>
                </a:tc>
              </a:tr>
              <a:tr h="734060">
                <a:tc>
                  <a:txBody>
                    <a:bodyPr/>
                    <a:lstStyle/>
                    <a:p>
                      <a:pPr algn="ctr">
                        <a:lnSpc>
                          <a:spcPct val="100000"/>
                        </a:lnSpc>
                        <a:buFontTx/>
                        <a:buNone/>
                      </a:pPr>
                      <a:r>
                        <a:rPr lang="en-US" sz="2400" dirty="0">
                          <a:latin typeface="+mn-lt"/>
                        </a:rPr>
                        <a:t>1</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Understanding Business Communication in Today’s Workplace </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a:latin typeface="+mn-lt"/>
                        </a:rPr>
                        <a:t>BT </a:t>
                      </a:r>
                      <a:r>
                        <a:rPr lang="en-US" sz="2400" dirty="0" err="1">
                          <a:latin typeface="+mn-lt"/>
                        </a:rPr>
                        <a:t>ch</a:t>
                      </a:r>
                      <a:r>
                        <a:rPr lang="en-US" sz="2400" dirty="0">
                          <a:latin typeface="+mn-lt"/>
                        </a:rPr>
                        <a:t> 1</a:t>
                      </a:r>
                      <a:endParaRPr lang="en-US" sz="2400" dirty="0">
                        <a:latin typeface="+mn-lt"/>
                      </a:endParaRPr>
                    </a:p>
                  </a:txBody>
                  <a:tcPr>
                    <a:solidFill>
                      <a:schemeClr val="accent1">
                        <a:lumMod val="20000"/>
                        <a:lumOff val="80000"/>
                      </a:schemeClr>
                    </a:solidFill>
                  </a:tcPr>
                </a:tc>
              </a:tr>
              <a:tr h="734060">
                <a:tc>
                  <a:txBody>
                    <a:bodyPr/>
                    <a:lstStyle/>
                    <a:p>
                      <a:pPr algn="ctr">
                        <a:lnSpc>
                          <a:spcPct val="100000"/>
                        </a:lnSpc>
                        <a:buFontTx/>
                        <a:buNone/>
                      </a:pP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Understanding Business Communication in Today’s Workplace </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a:latin typeface="+mn-lt"/>
                        </a:rPr>
                        <a:t>BT </a:t>
                      </a:r>
                      <a:r>
                        <a:rPr lang="en-US" sz="2400" dirty="0" err="1">
                          <a:latin typeface="+mn-lt"/>
                        </a:rPr>
                        <a:t>ch</a:t>
                      </a:r>
                      <a:r>
                        <a:rPr lang="en-US" sz="2400" dirty="0">
                          <a:latin typeface="+mn-lt"/>
                        </a:rPr>
                        <a:t> 2</a:t>
                      </a:r>
                      <a:endParaRPr lang="en-US" sz="2400" dirty="0">
                        <a:latin typeface="+mn-lt"/>
                      </a:endParaRPr>
                    </a:p>
                  </a:txBody>
                  <a:tcPr>
                    <a:solidFill>
                      <a:schemeClr val="accent1">
                        <a:lumMod val="20000"/>
                        <a:lumOff val="80000"/>
                      </a:schemeClr>
                    </a:solidFill>
                  </a:tcPr>
                </a:tc>
              </a:tr>
              <a:tr h="464185">
                <a:tc>
                  <a:txBody>
                    <a:bodyPr/>
                    <a:lstStyle/>
                    <a:p>
                      <a:pPr algn="ctr">
                        <a:lnSpc>
                          <a:spcPct val="100000"/>
                        </a:lnSpc>
                        <a:buFontTx/>
                        <a:buNone/>
                      </a:pPr>
                      <a:r>
                        <a:rPr lang="en-ID" altLang="en-US" sz="2400" dirty="0">
                          <a:latin typeface="+mn-lt"/>
                        </a:rPr>
                        <a:t>2</a:t>
                      </a:r>
                      <a:endParaRPr lang="en-ID" alt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Planning Business Messages  (TITTA)</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a:latin typeface="+mn-lt"/>
                        </a:rPr>
                        <a:t>BT </a:t>
                      </a:r>
                      <a:r>
                        <a:rPr lang="en-US" sz="2400" dirty="0" err="1">
                          <a:latin typeface="+mn-lt"/>
                        </a:rPr>
                        <a:t>ch</a:t>
                      </a:r>
                      <a:r>
                        <a:rPr lang="en-US" sz="2400" dirty="0">
                          <a:latin typeface="+mn-lt"/>
                        </a:rPr>
                        <a:t> 3</a:t>
                      </a:r>
                      <a:endParaRPr lang="en-US" sz="2400" dirty="0">
                        <a:latin typeface="+mn-lt"/>
                      </a:endParaRPr>
                    </a:p>
                  </a:txBody>
                  <a:tcPr>
                    <a:solidFill>
                      <a:schemeClr val="accent1">
                        <a:lumMod val="20000"/>
                        <a:lumOff val="80000"/>
                      </a:schemeClr>
                    </a:solidFill>
                  </a:tcPr>
                </a:tc>
              </a:tr>
              <a:tr h="464185">
                <a:tc>
                  <a:txBody>
                    <a:bodyPr/>
                    <a:lstStyle/>
                    <a:p>
                      <a:pPr algn="ctr">
                        <a:lnSpc>
                          <a:spcPct val="100000"/>
                        </a:lnSpc>
                        <a:buFontTx/>
                        <a:buNone/>
                      </a:pPr>
                      <a:r>
                        <a:rPr lang="en-ID" altLang="en-US" sz="2400" dirty="0">
                          <a:latin typeface="+mn-lt"/>
                        </a:rPr>
                        <a:t>3</a:t>
                      </a:r>
                      <a:endParaRPr lang="en-ID" alt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Writing Business Messages  (ABED)</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a:latin typeface="+mn-lt"/>
                        </a:rPr>
                        <a:t>BT </a:t>
                      </a:r>
                      <a:r>
                        <a:rPr lang="en-US" sz="2400" dirty="0" err="1">
                          <a:latin typeface="+mn-lt"/>
                        </a:rPr>
                        <a:t>ch</a:t>
                      </a:r>
                      <a:r>
                        <a:rPr lang="en-US" sz="2400" dirty="0">
                          <a:latin typeface="+mn-lt"/>
                        </a:rPr>
                        <a:t> 4</a:t>
                      </a:r>
                      <a:endParaRPr lang="en-US" sz="2400" dirty="0">
                        <a:latin typeface="+mn-lt"/>
                      </a:endParaRPr>
                    </a:p>
                  </a:txBody>
                  <a:tcPr>
                    <a:solidFill>
                      <a:schemeClr val="accent1">
                        <a:lumMod val="20000"/>
                        <a:lumOff val="80000"/>
                      </a:schemeClr>
                    </a:solidFill>
                  </a:tcPr>
                </a:tc>
              </a:tr>
              <a:tr h="656590">
                <a:tc>
                  <a:txBody>
                    <a:bodyPr/>
                    <a:lstStyle/>
                    <a:p>
                      <a:pPr algn="ctr">
                        <a:lnSpc>
                          <a:spcPct val="100000"/>
                        </a:lnSpc>
                        <a:buFontTx/>
                        <a:buNone/>
                      </a:pPr>
                      <a:r>
                        <a:rPr lang="en-ID" altLang="en-US" sz="2400" dirty="0">
                          <a:latin typeface="+mn-lt"/>
                        </a:rPr>
                        <a:t>4</a:t>
                      </a:r>
                      <a:endParaRPr lang="en-ID" alt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Completing Business Messages (SELYA )</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a:latin typeface="+mn-lt"/>
                        </a:rPr>
                        <a:t>BT </a:t>
                      </a:r>
                      <a:r>
                        <a:rPr lang="en-US" sz="2400" dirty="0" err="1">
                          <a:latin typeface="+mn-lt"/>
                        </a:rPr>
                        <a:t>ch</a:t>
                      </a:r>
                      <a:r>
                        <a:rPr lang="en-US" sz="2400" dirty="0">
                          <a:latin typeface="+mn-lt"/>
                        </a:rPr>
                        <a:t> 5</a:t>
                      </a:r>
                      <a:endParaRPr lang="en-US" sz="2400" dirty="0">
                        <a:latin typeface="+mn-lt"/>
                      </a:endParaRPr>
                    </a:p>
                  </a:txBody>
                  <a:tcPr>
                    <a:solidFill>
                      <a:schemeClr val="accent1">
                        <a:lumMod val="20000"/>
                        <a:lumOff val="80000"/>
                      </a:schemeClr>
                    </a:solidFill>
                  </a:tcPr>
                </a:tc>
              </a:tr>
              <a:tr h="541655">
                <a:tc>
                  <a:txBody>
                    <a:bodyPr/>
                    <a:lstStyle/>
                    <a:p>
                      <a:pPr algn="ctr">
                        <a:lnSpc>
                          <a:spcPct val="100000"/>
                        </a:lnSpc>
                        <a:buFontTx/>
                        <a:buNone/>
                      </a:pPr>
                      <a:r>
                        <a:rPr lang="en-ID" altLang="en-US" sz="2400" dirty="0">
                          <a:latin typeface="+mn-lt"/>
                        </a:rPr>
                        <a:t>5</a:t>
                      </a:r>
                      <a:endParaRPr lang="en-ID" alt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Crafting Messages for Electronic Media </a:t>
                      </a:r>
                      <a:r>
                        <a:rPr lang="en-ID" sz="2400" b="1" dirty="0">
                          <a:effectLst/>
                          <a:sym typeface="+mn-ea"/>
                        </a:rPr>
                        <a:t>( NOLA  )</a:t>
                      </a:r>
                      <a:r>
                        <a:rPr lang="en-ID" sz="2400" b="1" kern="1200" dirty="0">
                          <a:solidFill>
                            <a:schemeClr val="dk1"/>
                          </a:solidFill>
                          <a:effectLst/>
                          <a:latin typeface="+mn-lt"/>
                          <a:ea typeface="+mn-ea"/>
                          <a:cs typeface="+mn-cs"/>
                        </a:rPr>
                        <a:t> </a:t>
                      </a:r>
                      <a:endParaRPr lang="en-ID" sz="2400" b="1" kern="1200" dirty="0">
                        <a:solidFill>
                          <a:schemeClr val="dk1"/>
                        </a:solidFill>
                        <a:effectLst/>
                        <a:latin typeface="+mn-lt"/>
                        <a:ea typeface="+mn-ea"/>
                        <a:cs typeface="+mn-cs"/>
                      </a:endParaRPr>
                    </a:p>
                  </a:txBody>
                  <a:tcPr marL="68580" marR="68580" marT="0" marB="0">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a:latin typeface="+mn-lt"/>
                        </a:rPr>
                        <a:t>BT </a:t>
                      </a:r>
                      <a:r>
                        <a:rPr lang="en-US" sz="2400" dirty="0" err="1">
                          <a:latin typeface="+mn-lt"/>
                        </a:rPr>
                        <a:t>ch</a:t>
                      </a:r>
                      <a:r>
                        <a:rPr lang="en-US" sz="2400" dirty="0">
                          <a:latin typeface="+mn-lt"/>
                        </a:rPr>
                        <a:t> 6</a:t>
                      </a:r>
                      <a:endParaRPr lang="en-US" sz="2400" dirty="0">
                        <a:latin typeface="+mn-lt"/>
                      </a:endParaRPr>
                    </a:p>
                  </a:txBody>
                  <a:tcPr>
                    <a:solidFill>
                      <a:schemeClr val="accent1">
                        <a:lumMod val="20000"/>
                        <a:lumOff val="80000"/>
                      </a:schemeClr>
                    </a:solidFill>
                  </a:tcPr>
                </a:tc>
              </a:tr>
              <a:tr h="462915">
                <a:tc>
                  <a:txBody>
                    <a:bodyPr/>
                    <a:lstStyle/>
                    <a:p>
                      <a:pPr algn="ctr">
                        <a:lnSpc>
                          <a:spcPct val="100000"/>
                        </a:lnSpc>
                        <a:buFontTx/>
                        <a:buNone/>
                      </a:pP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Writing Routine and Positive Messages  </a:t>
                      </a:r>
                      <a:r>
                        <a:rPr lang="en-ID" sz="2400" b="1" dirty="0">
                          <a:effectLst/>
                          <a:sym typeface="+mn-ea"/>
                        </a:rPr>
                        <a:t>( ANNISA )</a:t>
                      </a:r>
                      <a:endParaRPr lang="en-ID" sz="2400" b="1" kern="1200" dirty="0">
                        <a:solidFill>
                          <a:schemeClr val="dk1"/>
                        </a:solidFill>
                        <a:effectLst/>
                        <a:latin typeface="+mn-lt"/>
                        <a:ea typeface="+mn-ea"/>
                        <a:cs typeface="+mn-cs"/>
                      </a:endParaRPr>
                    </a:p>
                  </a:txBody>
                  <a:tcPr marL="68580" marR="68580" marT="0" marB="0">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mn-lt"/>
                        </a:rPr>
                        <a:t>BT </a:t>
                      </a:r>
                      <a:r>
                        <a:rPr kumimoji="0" lang="en-US" sz="2400" b="0" i="0" u="none" strike="noStrike" kern="1200" cap="none" spc="0" normalizeH="0" baseline="0" noProof="0" dirty="0" err="1">
                          <a:ln>
                            <a:noFill/>
                          </a:ln>
                          <a:solidFill>
                            <a:prstClr val="black"/>
                          </a:solidFill>
                          <a:effectLst/>
                          <a:uLnTx/>
                          <a:uFillTx/>
                          <a:latin typeface="+mn-lt"/>
                        </a:rPr>
                        <a:t>ch</a:t>
                      </a:r>
                      <a:r>
                        <a:rPr kumimoji="0" lang="en-US" sz="2400" b="0" i="0" u="none" strike="noStrike" kern="1200" cap="none" spc="0" normalizeH="0" baseline="0" noProof="0" dirty="0">
                          <a:ln>
                            <a:noFill/>
                          </a:ln>
                          <a:solidFill>
                            <a:prstClr val="black"/>
                          </a:solidFill>
                          <a:effectLst/>
                          <a:uLnTx/>
                          <a:uFillTx/>
                          <a:latin typeface="+mn-lt"/>
                        </a:rPr>
                        <a:t> 7</a:t>
                      </a:r>
                      <a:endParaRPr kumimoji="0" lang="en-US" sz="2400" b="0" i="0" u="none" strike="noStrike" kern="1200" cap="none" spc="0" normalizeH="0" baseline="0" noProof="0" dirty="0">
                        <a:ln>
                          <a:noFill/>
                        </a:ln>
                        <a:solidFill>
                          <a:prstClr val="black"/>
                        </a:solidFill>
                        <a:effectLst/>
                        <a:uLnTx/>
                        <a:uFillTx/>
                        <a:latin typeface="+mn-lt"/>
                      </a:endParaRPr>
                    </a:p>
                  </a:txBody>
                  <a:tcPr>
                    <a:solidFill>
                      <a:schemeClr val="accent1">
                        <a:lumMod val="20000"/>
                        <a:lumOff val="80000"/>
                      </a:schemeClr>
                    </a:solidFill>
                  </a:tcPr>
                </a:tc>
              </a:tr>
              <a:tr h="464185">
                <a:tc>
                  <a:txBody>
                    <a:bodyPr/>
                    <a:lstStyle/>
                    <a:p>
                      <a:pPr algn="ctr">
                        <a:lnSpc>
                          <a:spcPct val="100000"/>
                        </a:lnSpc>
                        <a:buFontTx/>
                        <a:buNone/>
                      </a:pPr>
                      <a:r>
                        <a:rPr lang="en-US" sz="2400" dirty="0">
                          <a:latin typeface="+mn-lt"/>
                        </a:rPr>
                        <a:t>8</a:t>
                      </a:r>
                      <a:endParaRPr lang="en-US" sz="2400" dirty="0">
                        <a:latin typeface="+mn-lt"/>
                      </a:endParaRPr>
                    </a:p>
                  </a:txBody>
                  <a:tcPr>
                    <a:solidFill>
                      <a:schemeClr val="accent6">
                        <a:lumMod val="60000"/>
                        <a:lumOff val="40000"/>
                      </a:schemeClr>
                    </a:solidFill>
                  </a:tcPr>
                </a:tc>
                <a:tc>
                  <a:txBody>
                    <a:bodyPr/>
                    <a:lstStyle/>
                    <a:p>
                      <a:pPr algn="ctr">
                        <a:lnSpc>
                          <a:spcPct val="100000"/>
                        </a:lnSpc>
                        <a:buFontTx/>
                        <a:buNone/>
                      </a:pPr>
                      <a:r>
                        <a:rPr lang="en-US" sz="2400" dirty="0">
                          <a:latin typeface="+mn-lt"/>
                        </a:rPr>
                        <a:t>MID TERM TEST</a:t>
                      </a:r>
                      <a:endParaRPr lang="en-US" sz="2400" dirty="0">
                        <a:latin typeface="+mn-lt"/>
                      </a:endParaRPr>
                    </a:p>
                  </a:txBody>
                  <a:tcPr>
                    <a:solidFill>
                      <a:schemeClr val="accent6">
                        <a:lumMod val="60000"/>
                        <a:lumOff val="40000"/>
                      </a:schemeClr>
                    </a:solidFill>
                  </a:tcPr>
                </a:tc>
                <a:tc>
                  <a:txBody>
                    <a:bodyPr/>
                    <a:lstStyle/>
                    <a:p>
                      <a:pPr algn="ctr">
                        <a:lnSpc>
                          <a:spcPct val="100000"/>
                        </a:lnSpc>
                        <a:buFontTx/>
                        <a:buNone/>
                      </a:pPr>
                      <a:endParaRPr lang="en-US" sz="2400" dirty="0">
                        <a:latin typeface="+mn-lt"/>
                      </a:endParaRPr>
                    </a:p>
                  </a:txBody>
                  <a:tcPr>
                    <a:solidFill>
                      <a:schemeClr val="accent6">
                        <a:lumMod val="60000"/>
                        <a:lumOff val="40000"/>
                      </a:schemeClr>
                    </a:solidFill>
                  </a:tcPr>
                </a:tc>
              </a:tr>
            </a:tbl>
          </a:graphicData>
        </a:graphic>
      </p:graphicFrame>
      <p:sp>
        <p:nvSpPr>
          <p:cNvPr id="2" name="TextBox 1"/>
          <p:cNvSpPr txBox="1"/>
          <p:nvPr/>
        </p:nvSpPr>
        <p:spPr>
          <a:xfrm>
            <a:off x="1026942" y="628661"/>
            <a:ext cx="9748910" cy="369332"/>
          </a:xfrm>
          <a:prstGeom prst="rect">
            <a:avLst/>
          </a:prstGeom>
          <a:noFill/>
        </p:spPr>
        <p:txBody>
          <a:bodyPr wrap="square" rtlCol="0">
            <a:spAutoFit/>
          </a:bodyPr>
          <a:lstStyle/>
          <a:p>
            <a:pPr algn="ctr"/>
            <a:r>
              <a:rPr lang="en-US" b="1" dirty="0"/>
              <a:t>RENCANA PEMBELAJARAN SEMESTER :  BUSINESS COMMUNICATION</a:t>
            </a:r>
            <a:endParaRPr lang="en-US" b="1"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graphicFrame>
        <p:nvGraphicFramePr>
          <p:cNvPr id="4" name="Table 3"/>
          <p:cNvGraphicFramePr>
            <a:graphicFrameLocks noGrp="1"/>
          </p:cNvGraphicFramePr>
          <p:nvPr/>
        </p:nvGraphicFramePr>
        <p:xfrm>
          <a:off x="457835" y="998220"/>
          <a:ext cx="10783570" cy="5243195"/>
        </p:xfrm>
        <a:graphic>
          <a:graphicData uri="http://schemas.openxmlformats.org/drawingml/2006/table">
            <a:tbl>
              <a:tblPr firstRow="1" bandRow="1">
                <a:tableStyleId>{5C22544A-7EE6-4342-B048-85BDC9FD1C3A}</a:tableStyleId>
              </a:tblPr>
              <a:tblGrid>
                <a:gridCol w="1767205"/>
                <a:gridCol w="7500620"/>
                <a:gridCol w="1515745"/>
              </a:tblGrid>
              <a:tr h="502285">
                <a:tc>
                  <a:txBody>
                    <a:bodyPr/>
                    <a:lstStyle/>
                    <a:p>
                      <a:pPr algn="ctr">
                        <a:lnSpc>
                          <a:spcPct val="100000"/>
                        </a:lnSpc>
                        <a:buFontTx/>
                        <a:buNone/>
                      </a:pPr>
                      <a:r>
                        <a:rPr lang="en-US" sz="2400" dirty="0" err="1">
                          <a:solidFill>
                            <a:srgbClr val="0070C0"/>
                          </a:solidFill>
                          <a:latin typeface="+mn-lt"/>
                        </a:rPr>
                        <a:t>Pertemuan</a:t>
                      </a:r>
                      <a:endParaRPr lang="en-US" sz="2400" dirty="0" err="1">
                        <a:solidFill>
                          <a:srgbClr val="0070C0"/>
                        </a:solidFill>
                        <a:latin typeface="+mn-lt"/>
                      </a:endParaRPr>
                    </a:p>
                  </a:txBody>
                  <a:tcPr>
                    <a:solidFill>
                      <a:schemeClr val="accent4"/>
                    </a:solidFill>
                  </a:tcPr>
                </a:tc>
                <a:tc>
                  <a:txBody>
                    <a:bodyPr/>
                    <a:lstStyle/>
                    <a:p>
                      <a:pPr algn="ctr">
                        <a:lnSpc>
                          <a:spcPct val="100000"/>
                        </a:lnSpc>
                        <a:buFontTx/>
                        <a:buNone/>
                      </a:pPr>
                      <a:r>
                        <a:rPr lang="en-US" sz="2400" dirty="0" err="1">
                          <a:solidFill>
                            <a:srgbClr val="0070C0"/>
                          </a:solidFill>
                          <a:latin typeface="+mn-lt"/>
                        </a:rPr>
                        <a:t>Bahan</a:t>
                      </a:r>
                      <a:r>
                        <a:rPr lang="en-US" sz="2400" dirty="0">
                          <a:solidFill>
                            <a:srgbClr val="0070C0"/>
                          </a:solidFill>
                          <a:latin typeface="+mn-lt"/>
                        </a:rPr>
                        <a:t> </a:t>
                      </a:r>
                      <a:r>
                        <a:rPr lang="en-US" sz="2400" dirty="0" err="1">
                          <a:solidFill>
                            <a:srgbClr val="0070C0"/>
                          </a:solidFill>
                          <a:latin typeface="+mn-lt"/>
                        </a:rPr>
                        <a:t>Kajian</a:t>
                      </a:r>
                      <a:endParaRPr lang="en-US" sz="2400" dirty="0">
                        <a:solidFill>
                          <a:srgbClr val="0070C0"/>
                        </a:solidFill>
                        <a:latin typeface="+mn-lt"/>
                      </a:endParaRPr>
                    </a:p>
                  </a:txBody>
                  <a:tcPr>
                    <a:solidFill>
                      <a:schemeClr val="accent4"/>
                    </a:solidFill>
                  </a:tcPr>
                </a:tc>
                <a:tc>
                  <a:txBody>
                    <a:bodyPr/>
                    <a:lstStyle/>
                    <a:p>
                      <a:pPr algn="ctr">
                        <a:lnSpc>
                          <a:spcPct val="100000"/>
                        </a:lnSpc>
                        <a:buFontTx/>
                        <a:buNone/>
                      </a:pPr>
                      <a:r>
                        <a:rPr lang="en-US" sz="2400" dirty="0" err="1">
                          <a:solidFill>
                            <a:srgbClr val="0070C0"/>
                          </a:solidFill>
                          <a:latin typeface="+mn-lt"/>
                        </a:rPr>
                        <a:t>Referensi</a:t>
                      </a:r>
                      <a:endParaRPr lang="en-US" sz="2400" dirty="0" err="1">
                        <a:solidFill>
                          <a:srgbClr val="0070C0"/>
                        </a:solidFill>
                        <a:latin typeface="+mn-lt"/>
                      </a:endParaRPr>
                    </a:p>
                  </a:txBody>
                  <a:tcPr>
                    <a:solidFill>
                      <a:schemeClr val="accent4"/>
                    </a:solidFill>
                  </a:tcPr>
                </a:tc>
              </a:tr>
              <a:tr h="501650">
                <a:tc>
                  <a:txBody>
                    <a:bodyPr/>
                    <a:lstStyle/>
                    <a:p>
                      <a:pPr algn="ctr">
                        <a:lnSpc>
                          <a:spcPct val="100000"/>
                        </a:lnSpc>
                        <a:buFontTx/>
                        <a:buNone/>
                      </a:pPr>
                      <a:r>
                        <a:rPr lang="en-US" sz="2400" dirty="0">
                          <a:latin typeface="+mn-lt"/>
                        </a:rPr>
                        <a:t>9</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Writing Persuasive Messages </a:t>
                      </a:r>
                      <a:r>
                        <a:rPr lang="en-ID" sz="2400" b="1" dirty="0">
                          <a:effectLst/>
                          <a:sym typeface="+mn-ea"/>
                        </a:rPr>
                        <a:t>( NABILAH  )</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id-ID" sz="2400" dirty="0">
                          <a:effectLst/>
                          <a:latin typeface="Times New Roman" panose="02020603050405020304" pitchFamily="18" charset="0"/>
                        </a:rPr>
                        <a:t>BT  </a:t>
                      </a:r>
                      <a:r>
                        <a:rPr lang="id-ID" sz="2400" dirty="0" err="1">
                          <a:effectLst/>
                          <a:latin typeface="Times New Roman" panose="02020603050405020304" pitchFamily="18" charset="0"/>
                        </a:rPr>
                        <a:t>ch</a:t>
                      </a:r>
                      <a:r>
                        <a:rPr lang="id-ID" sz="2400" dirty="0">
                          <a:effectLst/>
                          <a:latin typeface="Times New Roman" panose="02020603050405020304" pitchFamily="18" charset="0"/>
                        </a:rPr>
                        <a:t> 8</a:t>
                      </a:r>
                      <a:endParaRPr lang="id-ID" sz="2400" dirty="0">
                        <a:effectLst/>
                        <a:latin typeface="Times New Roman" panose="02020603050405020304" pitchFamily="18" charset="0"/>
                      </a:endParaRPr>
                    </a:p>
                  </a:txBody>
                  <a:tcPr>
                    <a:solidFill>
                      <a:schemeClr val="accent1">
                        <a:lumMod val="20000"/>
                        <a:lumOff val="80000"/>
                      </a:schemeClr>
                    </a:solidFill>
                  </a:tcPr>
                </a:tc>
              </a:tr>
              <a:tr h="518795">
                <a:tc>
                  <a:txBody>
                    <a:bodyPr/>
                    <a:lstStyle/>
                    <a:p>
                      <a:pPr algn="ctr">
                        <a:lnSpc>
                          <a:spcPct val="100000"/>
                        </a:lnSpc>
                        <a:buFontTx/>
                        <a:buNone/>
                      </a:pPr>
                      <a:r>
                        <a:rPr lang="en-US" sz="2400" dirty="0">
                          <a:latin typeface="+mn-lt"/>
                        </a:rPr>
                        <a:t>10</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Understanding and Planning Reports and Proposals  </a:t>
                      </a:r>
                      <a:r>
                        <a:rPr lang="en-ID" sz="2400" b="1" dirty="0">
                          <a:effectLst/>
                          <a:sym typeface="+mn-ea"/>
                        </a:rPr>
                        <a:t>(INDRI)</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rPr>
                        <a:t>BT </a:t>
                      </a:r>
                      <a:r>
                        <a:rPr kumimoji="0" lang="id-ID" sz="2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rPr>
                        <a:t>ch</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rPr>
                        <a:t> 9</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endParaRPr>
                    </a:p>
                  </a:txBody>
                  <a:tcPr>
                    <a:solidFill>
                      <a:schemeClr val="accent1">
                        <a:lumMod val="20000"/>
                        <a:lumOff val="80000"/>
                      </a:schemeClr>
                    </a:solidFill>
                  </a:tcPr>
                </a:tc>
              </a:tr>
              <a:tr h="439420">
                <a:tc>
                  <a:txBody>
                    <a:bodyPr/>
                    <a:lstStyle/>
                    <a:p>
                      <a:pPr algn="ctr">
                        <a:lnSpc>
                          <a:spcPct val="100000"/>
                        </a:lnSpc>
                        <a:buFontTx/>
                        <a:buNone/>
                      </a:pPr>
                      <a:r>
                        <a:rPr lang="en-US" sz="2400" dirty="0">
                          <a:latin typeface="+mn-lt"/>
                        </a:rPr>
                        <a:t>11</a:t>
                      </a:r>
                      <a:endParaRPr lang="en-US" sz="2400" dirty="0">
                        <a:latin typeface="+mn-lt"/>
                      </a:endParaRPr>
                    </a:p>
                  </a:txBody>
                  <a:tcPr>
                    <a:solidFill>
                      <a:schemeClr val="accent1">
                        <a:lumMod val="20000"/>
                        <a:lumOff val="80000"/>
                      </a:schemeClr>
                    </a:solidFill>
                  </a:tcPr>
                </a:tc>
                <a:tc>
                  <a:txBody>
                    <a:bodyPr/>
                    <a:lstStyle/>
                    <a:p>
                      <a:pPr algn="just">
                        <a:spcAft>
                          <a:spcPts val="0"/>
                        </a:spcAft>
                      </a:pPr>
                      <a:r>
                        <a:rPr lang="en-ID" sz="2400" b="1" kern="1200" dirty="0">
                          <a:solidFill>
                            <a:schemeClr val="dk1"/>
                          </a:solidFill>
                          <a:effectLst/>
                          <a:latin typeface="+mn-lt"/>
                          <a:ea typeface="+mn-ea"/>
                          <a:cs typeface="+mn-cs"/>
                        </a:rPr>
                        <a:t>Writing and Completing Reports and Proposals </a:t>
                      </a:r>
                      <a:r>
                        <a:rPr lang="en-ID" sz="2400" b="1" dirty="0">
                          <a:effectLst/>
                          <a:sym typeface="+mn-ea"/>
                        </a:rPr>
                        <a:t>(AUREL )</a:t>
                      </a:r>
                      <a:endParaRPr lang="en-ID" sz="2400" b="1" kern="1200" dirty="0">
                        <a:solidFill>
                          <a:schemeClr val="dk1"/>
                        </a:solidFill>
                        <a:effectLst/>
                        <a:latin typeface="+mn-lt"/>
                        <a:ea typeface="+mn-ea"/>
                        <a:cs typeface="+mn-cs"/>
                      </a:endParaRPr>
                    </a:p>
                  </a:txBody>
                  <a:tcPr marL="68580" marR="68580" marT="0" marB="0">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rPr>
                        <a:t>BT </a:t>
                      </a:r>
                      <a:r>
                        <a:rPr kumimoji="0" lang="id-ID" sz="2400" b="0" i="0" u="none" strike="noStrike" kern="1200" cap="none" spc="0" normalizeH="0" baseline="0" noProof="0" dirty="0" err="1">
                          <a:ln>
                            <a:noFill/>
                          </a:ln>
                          <a:solidFill>
                            <a:prstClr val="black"/>
                          </a:solidFill>
                          <a:effectLst/>
                          <a:uLnTx/>
                          <a:uFillTx/>
                          <a:latin typeface="Times New Roman" panose="02020603050405020304" pitchFamily="18" charset="0"/>
                        </a:rPr>
                        <a:t>ch</a:t>
                      </a:r>
                      <a:r>
                        <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rPr>
                        <a:t> 10</a:t>
                      </a:r>
                      <a:endPar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endParaRPr>
                    </a:p>
                  </a:txBody>
                  <a:tcPr>
                    <a:solidFill>
                      <a:schemeClr val="accent1">
                        <a:lumMod val="20000"/>
                        <a:lumOff val="80000"/>
                      </a:schemeClr>
                    </a:solidFill>
                  </a:tcPr>
                </a:tc>
              </a:tr>
              <a:tr h="605155">
                <a:tc>
                  <a:txBody>
                    <a:bodyPr/>
                    <a:lstStyle/>
                    <a:p>
                      <a:pPr algn="ctr">
                        <a:lnSpc>
                          <a:spcPct val="100000"/>
                        </a:lnSpc>
                        <a:buFontTx/>
                        <a:buNone/>
                      </a:pPr>
                      <a:r>
                        <a:rPr lang="en-US" sz="2400" dirty="0">
                          <a:latin typeface="+mn-lt"/>
                        </a:rPr>
                        <a:t>12</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Developing Oral and Online Presentations  </a:t>
                      </a:r>
                      <a:r>
                        <a:rPr lang="en-ID" sz="2400" b="1" dirty="0">
                          <a:effectLst/>
                          <a:sym typeface="+mn-ea"/>
                        </a:rPr>
                        <a:t>(RINI)</a:t>
                      </a:r>
                      <a:endParaRPr lang="en-ID" sz="2400" kern="1200" dirty="0">
                        <a:solidFill>
                          <a:schemeClr val="dk1"/>
                        </a:solidFill>
                        <a:effectLst/>
                        <a:latin typeface="+mn-lt"/>
                        <a:ea typeface="+mn-ea"/>
                        <a:cs typeface="+mn-cs"/>
                      </a:endParaRPr>
                    </a:p>
                    <a:p>
                      <a:pPr algn="just">
                        <a:spcAft>
                          <a:spcPts val="0"/>
                        </a:spcAft>
                      </a:pPr>
                      <a:endParaRPr lang="en-ID" sz="2400" kern="1200" dirty="0">
                        <a:solidFill>
                          <a:schemeClr val="dk1"/>
                        </a:solidFill>
                        <a:effectLst/>
                        <a:latin typeface="+mn-lt"/>
                        <a:ea typeface="+mn-ea"/>
                        <a:cs typeface="+mn-cs"/>
                      </a:endParaRPr>
                    </a:p>
                  </a:txBody>
                  <a:tcPr marL="68580" marR="68580" marT="0" marB="0">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rPr>
                        <a:t>BT </a:t>
                      </a:r>
                      <a:r>
                        <a:rPr kumimoji="0" lang="id-ID" sz="2400" b="0" i="0" u="none" strike="noStrike" kern="1200" cap="none" spc="0" normalizeH="0" baseline="0" noProof="0" dirty="0" err="1">
                          <a:ln>
                            <a:noFill/>
                          </a:ln>
                          <a:solidFill>
                            <a:prstClr val="black"/>
                          </a:solidFill>
                          <a:effectLst/>
                          <a:uLnTx/>
                          <a:uFillTx/>
                          <a:latin typeface="Times New Roman" panose="02020603050405020304" pitchFamily="18" charset="0"/>
                        </a:rPr>
                        <a:t>ch</a:t>
                      </a:r>
                      <a:r>
                        <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rPr>
                        <a:t> 11</a:t>
                      </a:r>
                      <a:endPar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endParaRPr>
                    </a:p>
                  </a:txBody>
                  <a:tcPr>
                    <a:solidFill>
                      <a:schemeClr val="accent1">
                        <a:lumMod val="20000"/>
                        <a:lumOff val="80000"/>
                      </a:schemeClr>
                    </a:solidFill>
                  </a:tcPr>
                </a:tc>
              </a:tr>
              <a:tr h="502285">
                <a:tc>
                  <a:txBody>
                    <a:bodyPr/>
                    <a:lstStyle/>
                    <a:p>
                      <a:pPr algn="ctr">
                        <a:lnSpc>
                          <a:spcPct val="100000"/>
                        </a:lnSpc>
                        <a:buFontTx/>
                        <a:buNone/>
                      </a:pPr>
                      <a:r>
                        <a:rPr lang="en-US" sz="2400" dirty="0">
                          <a:latin typeface="+mn-lt"/>
                        </a:rPr>
                        <a:t>13</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Building Careers and Writing Résumés  </a:t>
                      </a:r>
                      <a:r>
                        <a:rPr lang="en-ID" sz="2400" b="1" dirty="0">
                          <a:effectLst/>
                          <a:sym typeface="+mn-ea"/>
                        </a:rPr>
                        <a:t>( ENDANG)</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BT </a:t>
                      </a:r>
                      <a:r>
                        <a:rPr kumimoji="0" lang="id-ID" sz="2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ch</a:t>
                      </a:r>
                      <a:r>
                        <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12</a:t>
                      </a:r>
                      <a:endParaRPr kumimoji="0" lang="id-ID"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r>
              <a:tr h="502285">
                <a:tc>
                  <a:txBody>
                    <a:bodyPr/>
                    <a:lstStyle/>
                    <a:p>
                      <a:pPr algn="ctr">
                        <a:lnSpc>
                          <a:spcPct val="100000"/>
                        </a:lnSpc>
                        <a:buFontTx/>
                        <a:buNone/>
                      </a:pPr>
                      <a:r>
                        <a:rPr lang="en-US" sz="2400" dirty="0">
                          <a:latin typeface="+mn-lt"/>
                        </a:rPr>
                        <a:t>14</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2400" b="1" dirty="0">
                          <a:latin typeface="+mn-lt"/>
                        </a:rPr>
                        <a:t>Writing Resume </a:t>
                      </a:r>
                      <a:r>
                        <a:rPr lang="en-ID" sz="2400" b="1" dirty="0">
                          <a:effectLst/>
                          <a:sym typeface="+mn-ea"/>
                        </a:rPr>
                        <a:t>(</a:t>
                      </a:r>
                      <a:r>
                        <a:rPr lang="en-US" sz="2400" dirty="0">
                          <a:sym typeface="+mn-ea"/>
                        </a:rPr>
                        <a:t>FINAL EXA</a:t>
                      </a:r>
                      <a:r>
                        <a:rPr lang="en-ID" altLang="en-US" sz="2400" dirty="0">
                          <a:sym typeface="+mn-ea"/>
                        </a:rPr>
                        <a:t>M</a:t>
                      </a:r>
                      <a:r>
                        <a:rPr lang="en-ID" sz="2400" b="1" dirty="0">
                          <a:effectLst/>
                          <a:sym typeface="+mn-ea"/>
                        </a:rPr>
                        <a:t>)</a:t>
                      </a:r>
                      <a:endParaRPr lang="en-US" sz="2400" b="1" dirty="0">
                        <a:latin typeface="+mn-lt"/>
                      </a:endParaRPr>
                    </a:p>
                  </a:txBody>
                  <a:tcPr>
                    <a:solidFill>
                      <a:schemeClr val="accent1">
                        <a:lumMod val="20000"/>
                        <a:lumOff val="80000"/>
                      </a:schemeClr>
                    </a:solidFill>
                  </a:tcPr>
                </a:tc>
                <a:tc>
                  <a:txBody>
                    <a:bodyPr/>
                    <a:lstStyle/>
                    <a:p>
                      <a:pPr marL="0" marR="0">
                        <a:lnSpc>
                          <a:spcPct val="115000"/>
                        </a:lnSpc>
                        <a:spcBef>
                          <a:spcPts val="0"/>
                        </a:spcBef>
                        <a:spcAft>
                          <a:spcPts val="0"/>
                        </a:spcAft>
                      </a:pPr>
                      <a:endParaRPr lang="en-US" sz="2400" dirty="0">
                        <a:latin typeface="+mn-lt"/>
                      </a:endParaRPr>
                    </a:p>
                  </a:txBody>
                  <a:tcPr>
                    <a:solidFill>
                      <a:schemeClr val="accent1">
                        <a:lumMod val="20000"/>
                        <a:lumOff val="80000"/>
                      </a:schemeClr>
                    </a:solidFill>
                  </a:tcPr>
                </a:tc>
              </a:tr>
              <a:tr h="507365">
                <a:tc>
                  <a:txBody>
                    <a:bodyPr/>
                    <a:lstStyle/>
                    <a:p>
                      <a:pPr algn="ctr">
                        <a:lnSpc>
                          <a:spcPct val="100000"/>
                        </a:lnSpc>
                        <a:buFontTx/>
                        <a:buNone/>
                      </a:pPr>
                      <a:r>
                        <a:rPr lang="en-US" sz="2400" dirty="0">
                          <a:latin typeface="+mn-lt"/>
                        </a:rPr>
                        <a:t>15</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Applying and Interviewing for Employment </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algn="just">
                        <a:lnSpc>
                          <a:spcPct val="100000"/>
                        </a:lnSpc>
                        <a:buFontTx/>
                        <a:buNone/>
                      </a:pPr>
                      <a:r>
                        <a:rPr lang="en-US" sz="2400" dirty="0">
                          <a:latin typeface="+mn-lt"/>
                        </a:rPr>
                        <a:t>BT </a:t>
                      </a:r>
                      <a:r>
                        <a:rPr lang="en-US" sz="2400" dirty="0" err="1">
                          <a:latin typeface="+mn-lt"/>
                        </a:rPr>
                        <a:t>ch</a:t>
                      </a:r>
                      <a:r>
                        <a:rPr lang="en-US" sz="2400" dirty="0">
                          <a:latin typeface="+mn-lt"/>
                        </a:rPr>
                        <a:t> 13</a:t>
                      </a:r>
                      <a:endParaRPr lang="en-US" sz="2400" dirty="0">
                        <a:latin typeface="+mn-lt"/>
                      </a:endParaRPr>
                    </a:p>
                  </a:txBody>
                  <a:tcPr>
                    <a:solidFill>
                      <a:schemeClr val="accent1">
                        <a:lumMod val="20000"/>
                        <a:lumOff val="80000"/>
                      </a:schemeClr>
                    </a:solidFill>
                  </a:tcPr>
                </a:tc>
              </a:tr>
              <a:tr h="507365">
                <a:tc>
                  <a:txBody>
                    <a:bodyPr/>
                    <a:lstStyle/>
                    <a:p>
                      <a:pPr algn="ctr">
                        <a:lnSpc>
                          <a:spcPct val="100000"/>
                        </a:lnSpc>
                        <a:buFontTx/>
                        <a:buNone/>
                      </a:pPr>
                      <a:r>
                        <a:rPr lang="en-US" sz="2400" dirty="0">
                          <a:latin typeface="+mn-lt"/>
                        </a:rPr>
                        <a:t>16</a:t>
                      </a:r>
                      <a:endParaRPr lang="en-US" sz="2400" dirty="0">
                        <a:latin typeface="+mn-lt"/>
                      </a:endParaRPr>
                    </a:p>
                  </a:txBody>
                  <a:tcPr>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D" sz="2400" b="1" kern="1200" dirty="0">
                          <a:solidFill>
                            <a:schemeClr val="dk1"/>
                          </a:solidFill>
                          <a:effectLst/>
                          <a:latin typeface="+mn-lt"/>
                          <a:ea typeface="+mn-ea"/>
                          <a:cs typeface="+mn-cs"/>
                        </a:rPr>
                        <a:t>Interviewing Role </a:t>
                      </a:r>
                      <a:endParaRPr lang="en-ID" sz="2400" b="1"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pPr algn="just">
                        <a:lnSpc>
                          <a:spcPct val="100000"/>
                        </a:lnSpc>
                        <a:buFontTx/>
                        <a:buNone/>
                      </a:pPr>
                      <a:endParaRPr lang="en-US" sz="2400" dirty="0">
                        <a:latin typeface="+mn-lt"/>
                      </a:endParaRPr>
                    </a:p>
                  </a:txBody>
                  <a:tcPr>
                    <a:solidFill>
                      <a:schemeClr val="accent1">
                        <a:lumMod val="20000"/>
                        <a:lumOff val="80000"/>
                      </a:schemeClr>
                    </a:solidFill>
                  </a:tcPr>
                </a:tc>
              </a:tr>
              <a:tr h="502920">
                <a:tc>
                  <a:txBody>
                    <a:bodyPr/>
                    <a:lstStyle/>
                    <a:p>
                      <a:pPr algn="ctr">
                        <a:lnSpc>
                          <a:spcPct val="100000"/>
                        </a:lnSpc>
                        <a:buFontTx/>
                        <a:buNone/>
                      </a:pPr>
                      <a:r>
                        <a:rPr lang="en-US" sz="2400" dirty="0">
                          <a:latin typeface="+mn-lt"/>
                        </a:rPr>
                        <a:t>17</a:t>
                      </a:r>
                      <a:endParaRPr lang="en-US" sz="2400" dirty="0">
                        <a:latin typeface="+mn-lt"/>
                      </a:endParaRPr>
                    </a:p>
                  </a:txBody>
                  <a:tcPr>
                    <a:solidFill>
                      <a:schemeClr val="accent6">
                        <a:lumMod val="60000"/>
                        <a:lumOff val="40000"/>
                      </a:schemeClr>
                    </a:solidFill>
                  </a:tcPr>
                </a:tc>
                <a:tc>
                  <a:txBody>
                    <a:bodyPr/>
                    <a:lstStyle/>
                    <a:p>
                      <a:pPr algn="ctr">
                        <a:lnSpc>
                          <a:spcPct val="100000"/>
                        </a:lnSpc>
                        <a:buFontTx/>
                        <a:buNone/>
                      </a:pPr>
                      <a:r>
                        <a:rPr lang="en-US" sz="2400" dirty="0">
                          <a:latin typeface="+mn-lt"/>
                        </a:rPr>
                        <a:t>FINAL EXAM</a:t>
                      </a:r>
                      <a:endParaRPr lang="en-US" sz="2400" dirty="0">
                        <a:latin typeface="+mn-lt"/>
                      </a:endParaRPr>
                    </a:p>
                  </a:txBody>
                  <a:tcPr>
                    <a:solidFill>
                      <a:schemeClr val="accent6">
                        <a:lumMod val="60000"/>
                        <a:lumOff val="40000"/>
                      </a:schemeClr>
                    </a:solidFill>
                  </a:tcPr>
                </a:tc>
                <a:tc>
                  <a:txBody>
                    <a:bodyPr/>
                    <a:lstStyle/>
                    <a:p>
                      <a:pPr algn="ctr">
                        <a:lnSpc>
                          <a:spcPct val="100000"/>
                        </a:lnSpc>
                        <a:buFontTx/>
                        <a:buNone/>
                      </a:pPr>
                      <a:endParaRPr lang="en-US" sz="2400" dirty="0">
                        <a:latin typeface="+mn-lt"/>
                      </a:endParaRPr>
                    </a:p>
                  </a:txBody>
                  <a:tcPr>
                    <a:solidFill>
                      <a:schemeClr val="accent6">
                        <a:lumMod val="60000"/>
                        <a:lumOff val="40000"/>
                      </a:schemeClr>
                    </a:solidFill>
                  </a:tcPr>
                </a:tc>
              </a:tr>
            </a:tbl>
          </a:graphicData>
        </a:graphic>
      </p:graphicFrame>
      <p:sp>
        <p:nvSpPr>
          <p:cNvPr id="2" name="TextBox 1"/>
          <p:cNvSpPr txBox="1"/>
          <p:nvPr/>
        </p:nvSpPr>
        <p:spPr>
          <a:xfrm>
            <a:off x="1026942" y="628661"/>
            <a:ext cx="9748910" cy="369332"/>
          </a:xfrm>
          <a:prstGeom prst="rect">
            <a:avLst/>
          </a:prstGeom>
          <a:noFill/>
        </p:spPr>
        <p:txBody>
          <a:bodyPr wrap="square" rtlCol="0">
            <a:spAutoFit/>
          </a:bodyPr>
          <a:lstStyle/>
          <a:p>
            <a:pPr algn="ctr"/>
            <a:r>
              <a:rPr lang="en-US" b="1" dirty="0"/>
              <a:t>RENCANA PEMBELAJARAN SEMESTER :  BUSINESS COMMUNICATION</a:t>
            </a:r>
            <a:endParaRPr lang="en-US" b="1"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p:cNvSpPr txBox="1"/>
          <p:nvPr/>
        </p:nvSpPr>
        <p:spPr>
          <a:xfrm>
            <a:off x="4249113" y="232829"/>
            <a:ext cx="3600794" cy="523220"/>
          </a:xfrm>
          <a:prstGeom prst="rect">
            <a:avLst/>
          </a:prstGeom>
          <a:noFill/>
        </p:spPr>
        <p:txBody>
          <a:bodyPr wrap="none" rtlCol="0">
            <a:spAutoFit/>
          </a:bodyPr>
          <a:lstStyle/>
          <a:p>
            <a:r>
              <a:rPr lang="en-ID" sz="2800" b="1" noProof="1">
                <a:latin typeface="Aileron Heavy" panose="00000A00000000000000" pitchFamily="50" charset="0"/>
              </a:rPr>
              <a:t>DAFTAR REFERENSI</a:t>
            </a:r>
            <a:endParaRPr lang="en-ID" sz="2800" b="1" noProof="1">
              <a:latin typeface="Aileron Heavy" panose="00000A00000000000000" pitchFamily="50" charset="0"/>
            </a:endParaRPr>
          </a:p>
        </p:txBody>
      </p:sp>
      <p:sp>
        <p:nvSpPr>
          <p:cNvPr id="15" name="Text Placeholder 10"/>
          <p:cNvSpPr txBox="1"/>
          <p:nvPr/>
        </p:nvSpPr>
        <p:spPr>
          <a:xfrm>
            <a:off x="827313" y="1422399"/>
            <a:ext cx="10740573" cy="46655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dirty="0"/>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3" name="Rectangle 2"/>
          <p:cNvSpPr/>
          <p:nvPr/>
        </p:nvSpPr>
        <p:spPr>
          <a:xfrm>
            <a:off x="920894" y="652376"/>
            <a:ext cx="10646992" cy="3784600"/>
          </a:xfrm>
          <a:prstGeom prst="rect">
            <a:avLst/>
          </a:prstGeom>
        </p:spPr>
        <p:txBody>
          <a:bodyPr wrap="square">
            <a:spAutoFit/>
          </a:bodyPr>
          <a:lstStyle/>
          <a:p>
            <a:pPr marL="342900" indent="-342900">
              <a:buAutoNum type="arabicParenR"/>
            </a:pPr>
            <a:r>
              <a:rPr lang="id-ID" sz="2400" dirty="0" err="1"/>
              <a:t>Bovee</a:t>
            </a:r>
            <a:r>
              <a:rPr lang="id-ID" sz="2400" dirty="0"/>
              <a:t> &amp; </a:t>
            </a:r>
            <a:r>
              <a:rPr lang="id-ID" sz="2400" dirty="0" err="1"/>
              <a:t>Thill</a:t>
            </a:r>
            <a:r>
              <a:rPr lang="id-ID" sz="2400" dirty="0"/>
              <a:t>, 2014, Business </a:t>
            </a:r>
            <a:r>
              <a:rPr lang="id-ID" sz="2400" dirty="0" err="1"/>
              <a:t>Communication</a:t>
            </a:r>
            <a:r>
              <a:rPr lang="id-ID" sz="2400" dirty="0"/>
              <a:t> </a:t>
            </a:r>
            <a:r>
              <a:rPr lang="id-ID" sz="2400" dirty="0" err="1"/>
              <a:t>Essensials</a:t>
            </a:r>
            <a:r>
              <a:rPr lang="id-ID" sz="2400" dirty="0"/>
              <a:t>, </a:t>
            </a:r>
            <a:r>
              <a:rPr lang="id-ID" sz="2400" dirty="0" err="1"/>
              <a:t>a</a:t>
            </a:r>
            <a:r>
              <a:rPr lang="id-ID" sz="2400" dirty="0"/>
              <a:t> </a:t>
            </a:r>
            <a:r>
              <a:rPr lang="id-ID" sz="2400" dirty="0" err="1"/>
              <a:t>skills</a:t>
            </a:r>
            <a:r>
              <a:rPr lang="id-ID" sz="2400" dirty="0"/>
              <a:t>- </a:t>
            </a:r>
            <a:r>
              <a:rPr lang="id-ID" sz="2400" dirty="0" err="1"/>
              <a:t>based</a:t>
            </a:r>
            <a:r>
              <a:rPr lang="id-ID" sz="2400" dirty="0"/>
              <a:t> </a:t>
            </a:r>
            <a:r>
              <a:rPr lang="id-ID" sz="2400" dirty="0" err="1"/>
              <a:t>approach</a:t>
            </a:r>
            <a:r>
              <a:rPr lang="id-ID" sz="2400" dirty="0"/>
              <a:t>, </a:t>
            </a:r>
            <a:r>
              <a:rPr lang="id-ID" sz="2400" dirty="0" err="1"/>
              <a:t>pearson</a:t>
            </a:r>
            <a:r>
              <a:rPr lang="id-ID" sz="2400" dirty="0"/>
              <a:t> </a:t>
            </a:r>
            <a:r>
              <a:rPr lang="id-ID" sz="2400" dirty="0" err="1"/>
              <a:t>education</a:t>
            </a:r>
            <a:r>
              <a:rPr lang="id-ID" sz="2400" dirty="0"/>
              <a:t>,</a:t>
            </a:r>
            <a:r>
              <a:rPr lang="en-US" sz="2400" dirty="0"/>
              <a:t> 6e, </a:t>
            </a:r>
            <a:r>
              <a:rPr lang="id-ID" sz="2400" dirty="0"/>
              <a:t> </a:t>
            </a:r>
            <a:r>
              <a:rPr lang="id-ID" sz="2400" dirty="0" err="1"/>
              <a:t>Inc</a:t>
            </a:r>
            <a:r>
              <a:rPr lang="id-ID" sz="2400" dirty="0"/>
              <a:t> (BT)</a:t>
            </a:r>
            <a:r>
              <a:rPr lang="en-ID" sz="2400" dirty="0"/>
              <a:t> </a:t>
            </a:r>
            <a:endParaRPr lang="en-ID" sz="2400" dirty="0"/>
          </a:p>
          <a:p>
            <a:r>
              <a:rPr lang="en-US" sz="2400" dirty="0"/>
              <a:t>2)   Ewald and Burnett, Business Communication, Prentice Hall International, Inc. </a:t>
            </a:r>
            <a:endParaRPr lang="en-US" sz="2400" dirty="0"/>
          </a:p>
          <a:p>
            <a:r>
              <a:rPr lang="en-US" sz="2400" dirty="0"/>
              <a:t>      Latest Edition.  (EB)</a:t>
            </a:r>
            <a:endParaRPr lang="en-ID" sz="2400" dirty="0"/>
          </a:p>
          <a:p>
            <a:r>
              <a:rPr lang="en-US" sz="2400" dirty="0"/>
              <a:t>3). Taylor,S (2009). Communication for Business: A Practical Approach. 4th Ed. New    </a:t>
            </a:r>
            <a:endParaRPr lang="en-US" sz="2400" dirty="0"/>
          </a:p>
          <a:p>
            <a:r>
              <a:rPr lang="en-US" sz="2400" dirty="0"/>
              <a:t>      Delhi: Prentice-Hall.  (T)</a:t>
            </a:r>
            <a:endParaRPr lang="en-ID" sz="2400" dirty="0"/>
          </a:p>
          <a:p>
            <a:r>
              <a:rPr lang="en-US" sz="2400" dirty="0"/>
              <a:t>4). Essentials of Business Communication, 8th Ed., 2010; Mary Ellen Guffey; </a:t>
            </a:r>
            <a:endParaRPr lang="en-US" sz="2400" dirty="0"/>
          </a:p>
          <a:p>
            <a:r>
              <a:rPr lang="en-US" sz="2400" dirty="0"/>
              <a:t>      Southwestern Cengage    </a:t>
            </a:r>
            <a:endParaRPr lang="en-US" sz="2400" dirty="0"/>
          </a:p>
          <a:p>
            <a:r>
              <a:rPr lang="en-US" sz="2400" dirty="0"/>
              <a:t>      Learning ISBN: 978-</a:t>
            </a:r>
            <a:endParaRPr lang="en-ID" sz="2400" dirty="0"/>
          </a:p>
          <a:p>
            <a:pPr marL="342900" indent="-342900">
              <a:buAutoNum type="arabicParenR"/>
            </a:pPr>
            <a:endParaRPr lang="id-ID"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75" y="3500755"/>
            <a:ext cx="2426970" cy="2118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anim calcmode="lin" valueType="num">
                                      <p:cBhvr>
                                        <p:cTn id="16" dur="500" fill="hold"/>
                                        <p:tgtEl>
                                          <p:spTgt spid="13"/>
                                        </p:tgtEl>
                                        <p:attrNameLst>
                                          <p:attrName>ppt_x</p:attrName>
                                        </p:attrNameLst>
                                      </p:cBhvr>
                                      <p:tavLst>
                                        <p:tav tm="0">
                                          <p:val>
                                            <p:strVal val="#ppt_x"/>
                                          </p:val>
                                        </p:tav>
                                        <p:tav tm="100000">
                                          <p:val>
                                            <p:strVal val="#ppt_x"/>
                                          </p:val>
                                        </p:tav>
                                      </p:tavLst>
                                    </p:anim>
                                    <p:anim calcmode="lin" valueType="num">
                                      <p:cBhvr>
                                        <p:cTn id="17" dur="5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nodePh="1">
                                  <p:stCondLst>
                                    <p:cond delay="1500"/>
                                  </p:stCondLst>
                                  <p:endCondLst>
                                    <p:cond evt="begin" delay="0">
                                      <p:tn val="18"/>
                                    </p:cond>
                                  </p:end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0"/>
          </p:nvPr>
        </p:nvPicPr>
        <p:blipFill>
          <a:blip r:embed="rId1">
            <a:extLst>
              <a:ext uri="{28A0092B-C50C-407E-A947-70E740481C1C}">
                <a14:useLocalDpi xmlns:a14="http://schemas.microsoft.com/office/drawing/2010/main" val="0"/>
              </a:ext>
            </a:extLst>
          </a:blip>
          <a:stretch>
            <a:fillRect/>
          </a:stretch>
        </p:blipFill>
        <p:spPr>
          <a:xfrm>
            <a:off x="0" y="857250"/>
            <a:ext cx="12192000" cy="3448050"/>
          </a:xfrm>
        </p:spPr>
      </p:pic>
      <p:sp>
        <p:nvSpPr>
          <p:cNvPr id="4" name="Diagonal Stripe 3"/>
          <p:cNvSpPr/>
          <p:nvPr/>
        </p:nvSpPr>
        <p:spPr>
          <a:xfrm flipH="1">
            <a:off x="8477250" y="3257550"/>
            <a:ext cx="3714750" cy="3829050"/>
          </a:xfrm>
          <a:prstGeom prst="diagStripe">
            <a:avLst>
              <a:gd name="adj" fmla="val 589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black"/>
              </a:solidFill>
            </a:endParaRPr>
          </a:p>
        </p:txBody>
      </p:sp>
      <p:sp>
        <p:nvSpPr>
          <p:cNvPr id="5" name="Isosceles Triangle 4"/>
          <p:cNvSpPr/>
          <p:nvPr/>
        </p:nvSpPr>
        <p:spPr>
          <a:xfrm>
            <a:off x="7488174" y="3238500"/>
            <a:ext cx="1998726" cy="106680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8" name="Freeform: Shape 7"/>
          <p:cNvSpPr/>
          <p:nvPr/>
        </p:nvSpPr>
        <p:spPr>
          <a:xfrm flipH="1">
            <a:off x="3028950" y="0"/>
            <a:ext cx="5410200" cy="4305300"/>
          </a:xfrm>
          <a:custGeom>
            <a:avLst/>
            <a:gdLst>
              <a:gd name="connsiteX0" fmla="*/ 5886450 w 5886450"/>
              <a:gd name="connsiteY0" fmla="*/ 0 h 4305300"/>
              <a:gd name="connsiteX1" fmla="*/ 3796332 w 5886450"/>
              <a:gd name="connsiteY1" fmla="*/ 0 h 4305300"/>
              <a:gd name="connsiteX2" fmla="*/ 1008126 w 5886450"/>
              <a:gd name="connsiteY2" fmla="*/ 2460694 h 4305300"/>
              <a:gd name="connsiteX3" fmla="*/ 1008126 w 5886450"/>
              <a:gd name="connsiteY3" fmla="*/ 2457450 h 4305300"/>
              <a:gd name="connsiteX4" fmla="*/ 0 w 5886450"/>
              <a:gd name="connsiteY4" fmla="*/ 3267085 h 4305300"/>
              <a:gd name="connsiteX5" fmla="*/ 1008126 w 5886450"/>
              <a:gd name="connsiteY5" fmla="*/ 4305300 h 430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6450" h="4305300">
                <a:moveTo>
                  <a:pt x="5886450" y="0"/>
                </a:moveTo>
                <a:lnTo>
                  <a:pt x="3796332" y="0"/>
                </a:lnTo>
                <a:lnTo>
                  <a:pt x="1008126" y="2460694"/>
                </a:lnTo>
                <a:lnTo>
                  <a:pt x="1008126" y="2457450"/>
                </a:lnTo>
                <a:lnTo>
                  <a:pt x="0" y="3267085"/>
                </a:lnTo>
                <a:lnTo>
                  <a:pt x="1008126" y="430530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black"/>
              </a:solidFill>
            </a:endParaRPr>
          </a:p>
        </p:txBody>
      </p:sp>
      <p:sp>
        <p:nvSpPr>
          <p:cNvPr id="13" name="TextBox 12"/>
          <p:cNvSpPr txBox="1"/>
          <p:nvPr/>
        </p:nvSpPr>
        <p:spPr>
          <a:xfrm>
            <a:off x="352176" y="4818787"/>
            <a:ext cx="9773285" cy="1260475"/>
          </a:xfrm>
          <a:prstGeom prst="rect">
            <a:avLst/>
          </a:prstGeom>
          <a:noFill/>
        </p:spPr>
        <p:txBody>
          <a:bodyPr wrap="none" rtlCol="0">
            <a:spAutoFit/>
          </a:bodyPr>
          <a:lstStyle/>
          <a:p>
            <a:r>
              <a:rPr lang="en-ID" sz="2400" b="1" noProof="1">
                <a:solidFill>
                  <a:prstClr val="black">
                    <a:lumMod val="75000"/>
                    <a:lumOff val="25000"/>
                  </a:prstClr>
                </a:solidFill>
                <a:latin typeface="Aileron Heavy" panose="00000A00000000000000" pitchFamily="50" charset="0"/>
              </a:rPr>
              <a:t>SESSION 1</a:t>
            </a:r>
            <a:endParaRPr lang="en-ID" sz="2400" b="1" noProof="1">
              <a:solidFill>
                <a:prstClr val="black">
                  <a:lumMod val="75000"/>
                  <a:lumOff val="25000"/>
                </a:prstClr>
              </a:solidFill>
              <a:latin typeface="Aileron Heavy" panose="00000A00000000000000" pitchFamily="50" charset="0"/>
            </a:endParaRPr>
          </a:p>
          <a:p>
            <a:endParaRPr lang="en-ID" sz="2400" b="1" noProof="1">
              <a:solidFill>
                <a:prstClr val="black">
                  <a:lumMod val="75000"/>
                  <a:lumOff val="25000"/>
                </a:prstClr>
              </a:solidFill>
              <a:latin typeface="Aileron Heavy" panose="00000A00000000000000" pitchFamily="50" charset="0"/>
            </a:endParaRPr>
          </a:p>
          <a:p>
            <a:r>
              <a:rPr lang="en-ID" altLang="en-US" sz="2800" b="1" dirty="0">
                <a:latin typeface="Times New Roman" panose="02020603050405020304" pitchFamily="18" charset="0"/>
              </a:rPr>
              <a:t>Understanding Business Communication in Today’s Workplace</a:t>
            </a:r>
            <a:endParaRPr lang="en-ID" sz="2800" b="1" noProof="1">
              <a:solidFill>
                <a:prstClr val="black">
                  <a:lumMod val="75000"/>
                  <a:lumOff val="25000"/>
                </a:prstClr>
              </a:solidFill>
              <a:latin typeface="Aileron Heavy" panose="00000A00000000000000" pitchFamily="50"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115841"/>
            <a:ext cx="3291114" cy="559489"/>
          </a:xfrm>
          <a:prstGeom prst="rect">
            <a:avLst/>
          </a:prstGeom>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2"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par>
                                <p:cTn id="11" presetID="22" presetClass="entr" presetSubtype="4" fill="hold" grpId="0" nodeType="withEffect">
                                  <p:stCondLst>
                                    <p:cond delay="150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47" presetClass="entr" presetSubtype="0" fill="hold" grpId="0" nodeType="with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5" name="Text Placeholder 10"/>
          <p:cNvSpPr txBox="1"/>
          <p:nvPr/>
        </p:nvSpPr>
        <p:spPr>
          <a:xfrm>
            <a:off x="340243" y="1524000"/>
            <a:ext cx="10207256" cy="45639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dirty="0">
              <a:solidFill>
                <a:prstClr val="black"/>
              </a:solidFill>
            </a:endParaRPr>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sp>
        <p:nvSpPr>
          <p:cNvPr id="7" name="Subtitle 2"/>
          <p:cNvSpPr txBox="1"/>
          <p:nvPr/>
        </p:nvSpPr>
        <p:spPr>
          <a:xfrm>
            <a:off x="495300" y="628650"/>
            <a:ext cx="10323195" cy="53409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LEARNING  OBJECTIVES :</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defRPr/>
            </a:pPr>
            <a:r>
              <a:rPr lang="en-ID" sz="2400" dirty="0"/>
              <a:t>Define </a:t>
            </a:r>
            <a:r>
              <a:rPr lang="en-ID" sz="2400" i="1" dirty="0"/>
              <a:t>communication </a:t>
            </a:r>
            <a:r>
              <a:rPr lang="en-ID" sz="2400" dirty="0"/>
              <a:t>and explain the importance of effective business communication.</a:t>
            </a:r>
            <a:endParaRPr lang="en-ID" sz="2400" dirty="0"/>
          </a:p>
          <a:p>
            <a:pPr marL="457200" indent="-457200">
              <a:buFont typeface="+mj-lt"/>
              <a:buAutoNum type="arabicPeriod"/>
              <a:defRPr/>
            </a:pPr>
            <a:r>
              <a:rPr lang="en-ID" sz="2400" dirty="0"/>
              <a:t>Explain what it means to communicate as a professional in a business context.</a:t>
            </a:r>
            <a:endParaRPr lang="en-ID" sz="2400" dirty="0"/>
          </a:p>
          <a:p>
            <a:pPr marL="457200" indent="-457200">
              <a:buFont typeface="+mj-lt"/>
              <a:buAutoNum type="arabicPeriod"/>
              <a:defRPr/>
            </a:pPr>
            <a:r>
              <a:rPr lang="en-ID" sz="2400" dirty="0"/>
              <a:t>Describe the communication process model and explain how social media are changing the nature of business communication.</a:t>
            </a:r>
            <a:endParaRPr lang="en-ID" sz="2400" dirty="0"/>
          </a:p>
          <a:p>
            <a:pPr marL="457200" indent="-457200">
              <a:buFont typeface="+mj-lt"/>
              <a:buAutoNum type="arabicPeriod"/>
              <a:defRPr/>
            </a:pPr>
            <a:r>
              <a:rPr lang="en-ID" sz="2400" dirty="0"/>
              <a:t>Define </a:t>
            </a:r>
            <a:r>
              <a:rPr lang="en-ID" sz="2400" i="1" dirty="0"/>
              <a:t>ethics</a:t>
            </a:r>
            <a:r>
              <a:rPr lang="en-ID" sz="2400" dirty="0"/>
              <a:t>, explain the difference between an ethical dilemma and an ethical lapse, and list six guidelines for making ethical communication choices.</a:t>
            </a:r>
            <a:endParaRPr lang="en-ID" sz="2400" dirty="0"/>
          </a:p>
          <a:p>
            <a:pPr marL="457200" indent="-457200">
              <a:buFont typeface="+mj-lt"/>
              <a:buAutoNum type="arabicPeriod"/>
              <a:defRPr/>
            </a:pPr>
            <a:r>
              <a:rPr lang="en-ID" sz="2400" dirty="0"/>
              <a:t>Explain how cultural diversity affects business communication </a:t>
            </a:r>
            <a:r>
              <a:rPr lang="en-ID" sz="2400" dirty="0" err="1"/>
              <a:t>anddescribe</a:t>
            </a:r>
            <a:r>
              <a:rPr lang="en-ID" sz="2400" dirty="0"/>
              <a:t> the steps you can take to communicate more </a:t>
            </a:r>
            <a:r>
              <a:rPr lang="en-ID" sz="2400" dirty="0" err="1"/>
              <a:t>effectivelyacross</a:t>
            </a:r>
            <a:r>
              <a:rPr lang="en-ID" sz="2400" dirty="0"/>
              <a:t> cultural boundaries.</a:t>
            </a:r>
            <a:endParaRPr lang="en-ID" sz="2400" dirty="0"/>
          </a:p>
          <a:p>
            <a:pPr marL="457200" indent="-457200">
              <a:buFont typeface="+mj-lt"/>
              <a:buAutoNum type="arabicPeriod"/>
              <a:defRPr/>
            </a:pPr>
            <a:r>
              <a:rPr lang="en-ID" sz="2400" dirty="0"/>
              <a:t>List four general guidelines for using communication technology effectively.</a:t>
            </a:r>
            <a:endParaRPr lang="en-ID" sz="2400" dirty="0"/>
          </a:p>
          <a:p>
            <a:pPr marL="0" indent="0" algn="just">
              <a:lnSpc>
                <a:spcPct val="100000"/>
              </a:lnSpc>
              <a:buNone/>
            </a:pPr>
            <a:endParaRPr lang="en-US" sz="2400" dirty="0">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nodePh="1">
                                  <p:stCondLst>
                                    <p:cond delay="15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flipV="1">
            <a:off x="0"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5" name="Text Placeholder 10"/>
          <p:cNvSpPr txBox="1"/>
          <p:nvPr/>
        </p:nvSpPr>
        <p:spPr>
          <a:xfrm>
            <a:off x="340243" y="1524000"/>
            <a:ext cx="10207256" cy="45639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dirty="0">
              <a:solidFill>
                <a:prstClr val="black"/>
              </a:solidFill>
            </a:endParaRPr>
          </a:p>
        </p:txBody>
      </p:sp>
      <p:sp>
        <p:nvSpPr>
          <p:cNvPr id="16" name="Rectangle 7"/>
          <p:cNvSpPr/>
          <p:nvPr/>
        </p:nvSpPr>
        <p:spPr>
          <a:xfrm flipH="1">
            <a:off x="5486401" y="6087977"/>
            <a:ext cx="6705599" cy="770023"/>
          </a:xfrm>
          <a:custGeom>
            <a:avLst/>
            <a:gdLst>
              <a:gd name="connsiteX0" fmla="*/ 0 w 6095999"/>
              <a:gd name="connsiteY0" fmla="*/ 0 h 1725769"/>
              <a:gd name="connsiteX1" fmla="*/ 6095999 w 6095999"/>
              <a:gd name="connsiteY1" fmla="*/ 0 h 1725769"/>
              <a:gd name="connsiteX2" fmla="*/ 6095999 w 6095999"/>
              <a:gd name="connsiteY2" fmla="*/ 1725769 h 1725769"/>
              <a:gd name="connsiteX3" fmla="*/ 0 w 6095999"/>
              <a:gd name="connsiteY3" fmla="*/ 1725769 h 1725769"/>
              <a:gd name="connsiteX4" fmla="*/ 0 w 6095999"/>
              <a:gd name="connsiteY4" fmla="*/ 0 h 1725769"/>
              <a:gd name="connsiteX0-1" fmla="*/ 0 w 6095999"/>
              <a:gd name="connsiteY0-2" fmla="*/ 0 h 1738648"/>
              <a:gd name="connsiteX1-3" fmla="*/ 6095999 w 6095999"/>
              <a:gd name="connsiteY1-4" fmla="*/ 0 h 1738648"/>
              <a:gd name="connsiteX2-5" fmla="*/ 4911143 w 6095999"/>
              <a:gd name="connsiteY2-6" fmla="*/ 1738648 h 1738648"/>
              <a:gd name="connsiteX3-7" fmla="*/ 0 w 6095999"/>
              <a:gd name="connsiteY3-8" fmla="*/ 1725769 h 1738648"/>
              <a:gd name="connsiteX4-9" fmla="*/ 0 w 6095999"/>
              <a:gd name="connsiteY4-10" fmla="*/ 0 h 1738648"/>
              <a:gd name="connsiteX0-11" fmla="*/ 0 w 6095999"/>
              <a:gd name="connsiteY0-12" fmla="*/ 0 h 1738648"/>
              <a:gd name="connsiteX1-13" fmla="*/ 6095999 w 6095999"/>
              <a:gd name="connsiteY1-14" fmla="*/ 0 h 1738648"/>
              <a:gd name="connsiteX2-15" fmla="*/ 5576507 w 6095999"/>
              <a:gd name="connsiteY2-16" fmla="*/ 1738648 h 1738648"/>
              <a:gd name="connsiteX3-17" fmla="*/ 0 w 6095999"/>
              <a:gd name="connsiteY3-18" fmla="*/ 1725769 h 1738648"/>
              <a:gd name="connsiteX4-19" fmla="*/ 0 w 6095999"/>
              <a:gd name="connsiteY4-20" fmla="*/ 0 h 1738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9" h="1738648">
                <a:moveTo>
                  <a:pt x="0" y="0"/>
                </a:moveTo>
                <a:lnTo>
                  <a:pt x="6095999" y="0"/>
                </a:lnTo>
                <a:lnTo>
                  <a:pt x="5576507" y="1738648"/>
                </a:lnTo>
                <a:lnTo>
                  <a:pt x="0" y="172576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80" y="69172"/>
            <a:ext cx="3291114" cy="559489"/>
          </a:xfrm>
          <a:prstGeom prst="rect">
            <a:avLst/>
          </a:prstGeom>
        </p:spPr>
      </p:pic>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9460"/>
            <a:ext cx="12192000" cy="53459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nodePh="1">
                                  <p:stCondLst>
                                    <p:cond delay="15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20767</Words>
  <Application>WPS Presentation</Application>
  <PresentationFormat>Widescreen</PresentationFormat>
  <Paragraphs>319</Paragraphs>
  <Slides>34</Slides>
  <Notes>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34</vt:i4>
      </vt:variant>
    </vt:vector>
  </HeadingPairs>
  <TitlesOfParts>
    <vt:vector size="48" baseType="lpstr">
      <vt:lpstr>Arial</vt:lpstr>
      <vt:lpstr>SimSun</vt:lpstr>
      <vt:lpstr>Wingdings</vt:lpstr>
      <vt:lpstr>Arial Black</vt:lpstr>
      <vt:lpstr>Aileron Heavy</vt:lpstr>
      <vt:lpstr>Segoe Print</vt:lpstr>
      <vt:lpstr>Times New Roman</vt:lpstr>
      <vt:lpstr>Calibri</vt:lpstr>
      <vt:lpstr>Microsoft YaHei</vt:lpstr>
      <vt:lpstr>Arial Unicode MS</vt:lpstr>
      <vt:lpstr>Calibri Light</vt:lpstr>
      <vt:lpstr>Times</vt:lpstr>
      <vt:lpstr>Office Theme</vt:lpstr>
      <vt:lpstr>2_Custom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 1 Define communication and explain the importance of effective business communication.  </vt:lpstr>
      <vt:lpstr>PowerPoint 演示文稿</vt:lpstr>
      <vt:lpstr>PowerPoint 演示文稿</vt:lpstr>
      <vt:lpstr>LO 2 :Explain what it means to communicate as a professional in a business context. </vt:lpstr>
      <vt:lpstr>PowerPoint 演示文稿</vt:lpstr>
      <vt:lpstr>PowerPoint 演示文稿</vt:lpstr>
      <vt:lpstr>PowerPoint 演示文稿</vt:lpstr>
      <vt:lpstr> LO 3 : Describe the communication process model, and explain how social media are changing the nature of business communication. </vt:lpstr>
      <vt:lpstr>PowerPoint 演示文稿</vt:lpstr>
      <vt:lpstr>PowerPoint 演示文稿</vt:lpstr>
      <vt:lpstr>PowerPoint 演示文稿</vt:lpstr>
      <vt:lpstr>LO 4: Define ethics, explain the difference between an ethical dilemma and an ethical lapse, and list six guidelines for making ethical communication choices </vt:lpstr>
      <vt:lpstr>PowerPoint 演示文稿</vt:lpstr>
      <vt:lpstr>PowerPoint 演示文稿</vt:lpstr>
      <vt:lpstr>LO5 :Explain how cultural diversity affects business communication, and describe the steps you can take to communicate more effectively across cultural boundaries </vt:lpstr>
      <vt:lpstr>PowerPoint 演示文稿</vt:lpstr>
      <vt:lpstr>PowerPoint 演示文稿</vt:lpstr>
      <vt:lpstr>PowerPoint 演示文稿</vt:lpstr>
      <vt:lpstr>PowerPoint 演示文稿</vt:lpstr>
      <vt:lpstr>LO6: List four general guidelines for using communication technology effectively. </vt:lpstr>
      <vt:lpstr>PowerPoint 演示文稿</vt:lpstr>
      <vt:lpstr>Elements of Professionalism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Handoko Sakti</dc:creator>
  <cp:lastModifiedBy>ASUS</cp:lastModifiedBy>
  <cp:revision>62</cp:revision>
  <dcterms:created xsi:type="dcterms:W3CDTF">2019-05-27T05:52:00Z</dcterms:created>
  <dcterms:modified xsi:type="dcterms:W3CDTF">2020-04-16T05:17:29Z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