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713" r:id="rId1"/>
    <p:sldMasterId id="2147483721" r:id="rId2"/>
    <p:sldMasterId id="2147483728" r:id="rId3"/>
    <p:sldMasterId id="2147483738" r:id="rId4"/>
    <p:sldMasterId id="2147483739" r:id="rId5"/>
    <p:sldMasterId id="2147483748" r:id="rId6"/>
    <p:sldMasterId id="2147484831" r:id="rId7"/>
  </p:sldMasterIdLst>
  <p:notesMasterIdLst>
    <p:notesMasterId r:id="rId34"/>
  </p:notesMasterIdLst>
  <p:handoutMasterIdLst>
    <p:handoutMasterId r:id="rId35"/>
  </p:handoutMasterIdLst>
  <p:sldIdLst>
    <p:sldId id="345" r:id="rId8"/>
    <p:sldId id="412" r:id="rId9"/>
    <p:sldId id="260" r:id="rId10"/>
    <p:sldId id="438" r:id="rId11"/>
    <p:sldId id="262" r:id="rId12"/>
    <p:sldId id="440" r:id="rId13"/>
    <p:sldId id="413" r:id="rId14"/>
    <p:sldId id="414" r:id="rId15"/>
    <p:sldId id="415" r:id="rId16"/>
    <p:sldId id="416" r:id="rId17"/>
    <p:sldId id="417" r:id="rId18"/>
    <p:sldId id="419" r:id="rId19"/>
    <p:sldId id="420" r:id="rId20"/>
    <p:sldId id="421" r:id="rId21"/>
    <p:sldId id="423" r:id="rId22"/>
    <p:sldId id="422" r:id="rId23"/>
    <p:sldId id="424" r:id="rId24"/>
    <p:sldId id="425" r:id="rId25"/>
    <p:sldId id="426" r:id="rId26"/>
    <p:sldId id="427" r:id="rId27"/>
    <p:sldId id="429" r:id="rId28"/>
    <p:sldId id="434" r:id="rId29"/>
    <p:sldId id="435" r:id="rId30"/>
    <p:sldId id="436" r:id="rId31"/>
    <p:sldId id="439" r:id="rId32"/>
    <p:sldId id="390" r:id="rId33"/>
  </p:sldIdLst>
  <p:sldSz cx="9144000" cy="6858000" type="screen4x3"/>
  <p:notesSz cx="6858000" cy="9144000"/>
  <p:embeddedFontLst>
    <p:embeddedFont>
      <p:font typeface="Tahoma" panose="020B0604030504040204" pitchFamily="34" charset="0"/>
      <p:regular r:id="rId36"/>
      <p:bold r:id="rId37"/>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67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3C26"/>
    <a:srgbClr val="B15F48"/>
    <a:srgbClr val="985504"/>
    <a:srgbClr val="B87527"/>
    <a:srgbClr val="B8B127"/>
    <a:srgbClr val="C16D15"/>
    <a:srgbClr val="D89013"/>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960" autoAdjust="0"/>
    <p:restoredTop sz="94660" autoAdjust="0"/>
  </p:normalViewPr>
  <p:slideViewPr>
    <p:cSldViewPr snapToGrid="0">
      <p:cViewPr varScale="1">
        <p:scale>
          <a:sx n="114" d="100"/>
          <a:sy n="114" d="100"/>
        </p:scale>
        <p:origin x="1122" y="114"/>
      </p:cViewPr>
      <p:guideLst>
        <p:guide orient="horz" pos="2676"/>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9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font" Target="fonts/font2.fnt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font" Target="fonts/font1.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701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solidFill>
                  <a:schemeClr val="bg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solidFill>
                  <a:schemeClr val="bg1"/>
                </a:solidFill>
                <a:latin typeface="Times New Roman" pitchFamily="18"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solidFill>
                  <a:schemeClr val="bg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solidFill>
                  <a:schemeClr val="bg1"/>
                </a:solidFill>
                <a:latin typeface="Times New Roman" pitchFamily="18" charset="0"/>
              </a:defRPr>
            </a:lvl1pPr>
          </a:lstStyle>
          <a:p>
            <a:pPr>
              <a:defRPr/>
            </a:pPr>
            <a:fld id="{4D8B912B-FEC7-44BE-9895-58EA27DFA38A}" type="slidenum">
              <a:rPr lang="en-US"/>
              <a:pPr>
                <a:defRPr/>
              </a:pPr>
              <a:t>‹#›</a:t>
            </a:fld>
            <a:endParaRPr lang="en-US"/>
          </a:p>
        </p:txBody>
      </p:sp>
    </p:spTree>
    <p:extLst>
      <p:ext uri="{BB962C8B-B14F-4D97-AF65-F5344CB8AC3E}">
        <p14:creationId xmlns:p14="http://schemas.microsoft.com/office/powerpoint/2010/main" val="336491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9F1835-C62E-4B88-BBEF-357D5B0F9B54}" type="slidenum">
              <a:rPr lang="en-US" smtClean="0"/>
              <a:t>10</a:t>
            </a:fld>
            <a:endParaRPr lang="en-US"/>
          </a:p>
        </p:txBody>
      </p:sp>
    </p:spTree>
    <p:extLst>
      <p:ext uri="{BB962C8B-B14F-4D97-AF65-F5344CB8AC3E}">
        <p14:creationId xmlns:p14="http://schemas.microsoft.com/office/powerpoint/2010/main" val="234442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Program%20Files/TurningPoint/2003/Questions.html" TargetMode="External"/><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Program%20Files/TurningPoint/2003/Questions.html" TargetMode="External"/><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Program%20Files/TurningPoint/2003/Questions.html" TargetMode="External"/><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5882" y="15603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3312" y="112488"/>
            <a:ext cx="8229600" cy="1143000"/>
          </a:xfrm>
        </p:spPr>
        <p:txBody>
          <a:bodyPr/>
          <a:lstStyle/>
          <a:p>
            <a:r>
              <a:rPr lang="en-US"/>
              <a:t>Click to edit Master title style</a:t>
            </a:r>
          </a:p>
        </p:txBody>
      </p:sp>
      <p:sp>
        <p:nvSpPr>
          <p:cNvPr id="3" name="Table Placeholder 2"/>
          <p:cNvSpPr>
            <a:spLocks noGrp="1"/>
          </p:cNvSpPr>
          <p:nvPr>
            <p:ph type="tbl" idx="1"/>
          </p:nvPr>
        </p:nvSpPr>
        <p:spPr>
          <a:xfrm>
            <a:off x="595313" y="1570038"/>
            <a:ext cx="8229600" cy="4525962"/>
          </a:xfrm>
        </p:spPr>
        <p:txBody>
          <a:bodyPr/>
          <a:lstStyle>
            <a:lvl1pPr>
              <a:buClr>
                <a:srgbClr val="7030A0"/>
              </a:buClr>
              <a:defRPr/>
            </a:lvl1pPr>
          </a:lstStyle>
          <a:p>
            <a:pPr lvl="0"/>
            <a:r>
              <a:rPr lang="en-US" noProof="0"/>
              <a:t>Click icon to add table</a:t>
            </a:r>
            <a:endParaRPr lang="en-US" noProof="0"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Clip 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5313" y="1570038"/>
            <a:ext cx="4038600" cy="4525962"/>
          </a:xfrm>
        </p:spPr>
        <p:txBody>
          <a:bodyPr/>
          <a:lstStyle>
            <a:lvl1pPr>
              <a:buFont typeface="Wingdings" pitchFamily="2" charset="2"/>
              <a:buChar char="§"/>
              <a:defRPr/>
            </a:lvl1pPr>
            <a:lvl2pPr>
              <a:buFont typeface="Wingdings" pitchFamily="2" charset="2"/>
              <a:buChar char="§"/>
              <a:defRPr/>
            </a:lvl2pPr>
            <a:lvl3pPr>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lipArt Placeholder 3"/>
          <p:cNvSpPr>
            <a:spLocks noGrp="1"/>
          </p:cNvSpPr>
          <p:nvPr>
            <p:ph type="clipArt" sz="half" idx="2"/>
          </p:nvPr>
        </p:nvSpPr>
        <p:spPr>
          <a:xfrm>
            <a:off x="4786313" y="1570038"/>
            <a:ext cx="4038600" cy="4525962"/>
          </a:xfrm>
        </p:spPr>
        <p:txBody>
          <a:bodyPr/>
          <a:lstStyle>
            <a:lvl1pPr>
              <a:buFont typeface="Wingdings" pitchFamily="2" charset="2"/>
              <a:buChar char="§"/>
              <a:defRPr/>
            </a:lvl1pPr>
          </a:lstStyle>
          <a:p>
            <a:pPr lvl="0"/>
            <a:r>
              <a:rPr lang="en-US" noProof="0"/>
              <a:t>Click icon to add clip art</a:t>
            </a:r>
          </a:p>
        </p:txBody>
      </p:sp>
      <p:sp>
        <p:nvSpPr>
          <p:cNvPr id="5" name="Title 1"/>
          <p:cNvSpPr>
            <a:spLocks noGrp="1"/>
          </p:cNvSpPr>
          <p:nvPr>
            <p:ph type="title"/>
          </p:nvPr>
        </p:nvSpPr>
        <p:spPr>
          <a:xfrm>
            <a:off x="573312" y="112488"/>
            <a:ext cx="8229600" cy="1143000"/>
          </a:xfrm>
        </p:spPr>
        <p:txBody>
          <a:bodyPr/>
          <a:lstStyle/>
          <a:p>
            <a:r>
              <a:rPr lang="en-US"/>
              <a:t>Click to edit Master title style</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396" y="185058"/>
            <a:ext cx="8229600" cy="1143000"/>
          </a:xfrm>
        </p:spPr>
        <p:txBody>
          <a:bodyPr/>
          <a:lstStyle/>
          <a:p>
            <a:r>
              <a:rPr lang="en-US"/>
              <a:t>Click to edit Master title style</a:t>
            </a:r>
          </a:p>
        </p:txBody>
      </p:sp>
      <p:sp>
        <p:nvSpPr>
          <p:cNvPr id="3" name="Content Placeholder 2"/>
          <p:cNvSpPr>
            <a:spLocks noGrp="1"/>
          </p:cNvSpPr>
          <p:nvPr>
            <p:ph sz="half" idx="1"/>
          </p:nvPr>
        </p:nvSpPr>
        <p:spPr>
          <a:xfrm>
            <a:off x="595313"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6313"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06862"/>
            <a:ext cx="8229600" cy="770391"/>
          </a:xfrm>
          <a:prstGeom prst="rect">
            <a:avLst/>
          </a:prstGeom>
        </p:spPr>
        <p:txBody>
          <a:bodyPr/>
          <a:lstStyle>
            <a:lvl1pPr>
              <a:defRPr sz="4000"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buFont typeface="Wingdings" pitchFamily="2" charset="2"/>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5890"/>
            <a:ext cx="8229600" cy="1143000"/>
          </a:xfrm>
          <a:prstGeom prst="rect">
            <a:avLst/>
          </a:prstGeom>
        </p:spPr>
        <p:txBody>
          <a:bodyPr/>
          <a:lstStyle>
            <a:lvl1pPr>
              <a:defRPr sz="4000" b="1"/>
            </a:lvl1pPr>
          </a:lstStyle>
          <a:p>
            <a:r>
              <a:rPr lang="en-US"/>
              <a:t>Click to edit Master title style</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29770" y="504366"/>
            <a:ext cx="8229600" cy="830948"/>
          </a:xfrm>
          <a:prstGeom prst="rect">
            <a:avLst/>
          </a:prstGeom>
        </p:spPr>
        <p:txBody>
          <a:bodyPr/>
          <a:lstStyle>
            <a:lvl1pPr>
              <a:defRPr sz="4000" b="1"/>
            </a:lvl1pPr>
          </a:lstStyle>
          <a:p>
            <a:r>
              <a:rPr lang="en-US"/>
              <a:t>Click to edit Master title style</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2438400"/>
          </a:xfrm>
          <a:prstGeom prst="rect">
            <a:avLst/>
          </a:prstGeom>
          <a:gradFill rotWithShape="1">
            <a:gsLst>
              <a:gs pos="0">
                <a:srgbClr val="6A831B"/>
              </a:gs>
              <a:gs pos="50000">
                <a:srgbClr val="819F21"/>
              </a:gs>
              <a:gs pos="100000">
                <a:srgbClr val="6A831B"/>
              </a:gs>
            </a:gsLst>
            <a:lin ang="16200000" scaled="1"/>
          </a:gradFill>
          <a:ln w="9525" algn="ctr">
            <a:noFill/>
            <a:miter lim="800000"/>
            <a:headEnd/>
            <a:tailEnd/>
          </a:ln>
        </p:spPr>
        <p:txBody>
          <a:bodyPr wrap="none" anchor="ctr"/>
          <a:lstStyle/>
          <a:p>
            <a:endParaRPr lang="en-US"/>
          </a:p>
        </p:txBody>
      </p:sp>
      <p:sp>
        <p:nvSpPr>
          <p:cNvPr id="5" name="Rectangle 3"/>
          <p:cNvSpPr>
            <a:spLocks noChangeArrowheads="1"/>
          </p:cNvSpPr>
          <p:nvPr/>
        </p:nvSpPr>
        <p:spPr bwMode="auto">
          <a:xfrm>
            <a:off x="0" y="990600"/>
            <a:ext cx="5562600" cy="5105400"/>
          </a:xfrm>
          <a:prstGeom prst="rect">
            <a:avLst/>
          </a:prstGeom>
          <a:gradFill rotWithShape="1">
            <a:gsLst>
              <a:gs pos="0">
                <a:srgbClr val="D89013"/>
              </a:gs>
              <a:gs pos="50000">
                <a:srgbClr val="F2C16A"/>
              </a:gs>
              <a:gs pos="100000">
                <a:srgbClr val="D89013"/>
              </a:gs>
            </a:gsLst>
            <a:lin ang="5400000" scaled="1"/>
          </a:gradFill>
          <a:ln w="9525" algn="ctr">
            <a:noFill/>
            <a:miter lim="800000"/>
            <a:headEnd/>
            <a:tailEnd/>
          </a:ln>
        </p:spPr>
        <p:txBody>
          <a:bodyPr wrap="none" anchor="ctr"/>
          <a:lstStyle/>
          <a:p>
            <a:endParaRPr lang="en-US"/>
          </a:p>
        </p:txBody>
      </p:sp>
      <p:sp>
        <p:nvSpPr>
          <p:cNvPr id="6" name="Rectangle 12"/>
          <p:cNvSpPr>
            <a:spLocks noChangeArrowheads="1"/>
          </p:cNvSpPr>
          <p:nvPr/>
        </p:nvSpPr>
        <p:spPr bwMode="auto">
          <a:xfrm>
            <a:off x="5181600" y="2381250"/>
            <a:ext cx="3962400" cy="4491038"/>
          </a:xfrm>
          <a:prstGeom prst="rect">
            <a:avLst/>
          </a:prstGeom>
          <a:gradFill rotWithShape="1">
            <a:gsLst>
              <a:gs pos="0">
                <a:srgbClr val="963C26"/>
              </a:gs>
              <a:gs pos="50000">
                <a:srgbClr val="D97E69"/>
              </a:gs>
              <a:gs pos="100000">
                <a:srgbClr val="963C26"/>
              </a:gs>
            </a:gsLst>
            <a:lin ang="0" scaled="1"/>
          </a:gradFill>
          <a:ln w="9525" algn="ctr">
            <a:noFill/>
            <a:miter lim="800000"/>
            <a:headEnd/>
            <a:tailEnd/>
          </a:ln>
        </p:spPr>
        <p:txBody>
          <a:bodyPr wrap="none" anchor="ctr"/>
          <a:lstStyle/>
          <a:p>
            <a:endParaRPr lang="en-US"/>
          </a:p>
        </p:txBody>
      </p:sp>
      <p:sp>
        <p:nvSpPr>
          <p:cNvPr id="7" name="Rectangle 2"/>
          <p:cNvSpPr>
            <a:spLocks noChangeArrowheads="1"/>
          </p:cNvSpPr>
          <p:nvPr/>
        </p:nvSpPr>
        <p:spPr bwMode="auto">
          <a:xfrm>
            <a:off x="0" y="5762625"/>
            <a:ext cx="6096000" cy="1109663"/>
          </a:xfrm>
          <a:prstGeom prst="rect">
            <a:avLst/>
          </a:prstGeom>
          <a:gradFill rotWithShape="1">
            <a:gsLst>
              <a:gs pos="0">
                <a:srgbClr val="4C7019"/>
              </a:gs>
              <a:gs pos="50000">
                <a:srgbClr val="819F21"/>
              </a:gs>
              <a:gs pos="100000">
                <a:srgbClr val="4C7019"/>
              </a:gs>
            </a:gsLst>
            <a:lin ang="5400000" scaled="1"/>
          </a:gradFill>
          <a:ln w="9525" algn="ctr">
            <a:noFill/>
            <a:miter lim="800000"/>
            <a:headEnd/>
            <a:tailEnd/>
          </a:ln>
        </p:spPr>
        <p:txBody>
          <a:bodyPr wrap="none" anchor="ctr"/>
          <a:lstStyle/>
          <a:p>
            <a:endParaRPr lang="en-US"/>
          </a:p>
        </p:txBody>
      </p:sp>
      <p:sp>
        <p:nvSpPr>
          <p:cNvPr id="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
        <p:nvSpPr>
          <p:cNvPr id="9" name="Text Box 7"/>
          <p:cNvSpPr txBox="1">
            <a:spLocks noChangeArrowheads="1"/>
          </p:cNvSpPr>
          <p:nvPr/>
        </p:nvSpPr>
        <p:spPr bwMode="auto">
          <a:xfrm>
            <a:off x="914400" y="6248400"/>
            <a:ext cx="3505200" cy="304800"/>
          </a:xfrm>
          <a:prstGeom prst="rect">
            <a:avLst/>
          </a:prstGeom>
          <a:noFill/>
          <a:ln w="9525">
            <a:noFill/>
            <a:miter lim="800000"/>
            <a:headEnd/>
            <a:tailEnd/>
          </a:ln>
        </p:spPr>
        <p:txBody>
          <a:bodyPr>
            <a:spAutoFit/>
          </a:bodyPr>
          <a:lstStyle/>
          <a:p>
            <a:pPr algn="ctr">
              <a:spcBef>
                <a:spcPct val="50000"/>
              </a:spcBef>
            </a:pPr>
            <a:r>
              <a:rPr lang="en-US" sz="1400">
                <a:solidFill>
                  <a:schemeClr val="bg1"/>
                </a:solidFill>
              </a:rPr>
              <a:t>© 2010 Thomson South-Western</a:t>
            </a:r>
          </a:p>
        </p:txBody>
      </p:sp>
      <p:sp>
        <p:nvSpPr>
          <p:cNvPr id="10" name="Text Box 9"/>
          <p:cNvSpPr txBox="1">
            <a:spLocks noChangeArrowheads="1"/>
          </p:cNvSpPr>
          <p:nvPr/>
        </p:nvSpPr>
        <p:spPr bwMode="auto">
          <a:xfrm>
            <a:off x="1174750" y="5989638"/>
            <a:ext cx="2971800" cy="304800"/>
          </a:xfrm>
          <a:prstGeom prst="rect">
            <a:avLst/>
          </a:prstGeom>
          <a:noFill/>
          <a:ln w="9525">
            <a:noFill/>
            <a:miter lim="800000"/>
            <a:headEnd/>
            <a:tailEnd/>
          </a:ln>
        </p:spPr>
        <p:txBody>
          <a:bodyPr>
            <a:spAutoFit/>
          </a:bodyPr>
          <a:lstStyle/>
          <a:p>
            <a:pPr algn="ctr">
              <a:spcBef>
                <a:spcPct val="50000"/>
              </a:spcBef>
            </a:pPr>
            <a:r>
              <a:rPr lang="en-US" sz="1400" i="1">
                <a:solidFill>
                  <a:schemeClr val="bg1"/>
                </a:solidFill>
              </a:rPr>
              <a:t>Student Version</a:t>
            </a:r>
          </a:p>
        </p:txBody>
      </p:sp>
      <p:pic>
        <p:nvPicPr>
          <p:cNvPr id="11" name="Picture 1" descr="C:\Documents and Settings\dloewy\Desktop\Guffey EBC8e cover.jpg"/>
          <p:cNvPicPr>
            <a:picLocks noChangeAspect="1" noChangeArrowheads="1"/>
          </p:cNvPicPr>
          <p:nvPr userDrawn="1"/>
        </p:nvPicPr>
        <p:blipFill>
          <a:blip r:embed="rId3"/>
          <a:srcRect/>
          <a:stretch>
            <a:fillRect/>
          </a:stretch>
        </p:blipFill>
        <p:spPr bwMode="auto">
          <a:xfrm>
            <a:off x="685800" y="762000"/>
            <a:ext cx="3829050" cy="4876800"/>
          </a:xfrm>
          <a:prstGeom prst="rect">
            <a:avLst/>
          </a:prstGeom>
          <a:noFill/>
          <a:ln w="9525">
            <a:noFill/>
            <a:miter lim="800000"/>
            <a:headEnd/>
            <a:tailEnd/>
          </a:ln>
        </p:spPr>
      </p:pic>
      <p:sp>
        <p:nvSpPr>
          <p:cNvPr id="36874" name="Rectangle 10"/>
          <p:cNvSpPr>
            <a:spLocks noGrp="1" noChangeArrowheads="1"/>
          </p:cNvSpPr>
          <p:nvPr>
            <p:ph type="ctrTitle"/>
          </p:nvPr>
        </p:nvSpPr>
        <p:spPr>
          <a:xfrm>
            <a:off x="5562600" y="1143000"/>
            <a:ext cx="3352800" cy="1219200"/>
          </a:xfrm>
        </p:spPr>
        <p:txBody>
          <a:bodyPr anchor="t"/>
          <a:lstStyle>
            <a:lvl1pPr>
              <a:spcBef>
                <a:spcPct val="20000"/>
              </a:spcBef>
              <a:defRPr sz="3600"/>
            </a:lvl1pPr>
          </a:lstStyle>
          <a:p>
            <a:r>
              <a:rPr lang="en-US"/>
              <a:t>Click to edit Master title style</a:t>
            </a:r>
            <a:endParaRPr lang="en-US" dirty="0"/>
          </a:p>
        </p:txBody>
      </p:sp>
      <p:sp>
        <p:nvSpPr>
          <p:cNvPr id="36875" name="Rectangle 11"/>
          <p:cNvSpPr>
            <a:spLocks noGrp="1" noChangeArrowheads="1"/>
          </p:cNvSpPr>
          <p:nvPr>
            <p:ph type="subTitle" idx="1"/>
          </p:nvPr>
        </p:nvSpPr>
        <p:spPr>
          <a:xfrm>
            <a:off x="5410200" y="3124200"/>
            <a:ext cx="3505200" cy="1752600"/>
          </a:xfrm>
        </p:spPr>
        <p:txBody>
          <a:bodyPr/>
          <a:lstStyle>
            <a:lvl1pPr marL="0" indent="0" algn="ctr">
              <a:spcBef>
                <a:spcPct val="0"/>
              </a:spcBef>
              <a:buFont typeface="Wingdings" pitchFamily="2" charset="2"/>
              <a:buNone/>
              <a:defRPr sz="3600">
                <a:solidFill>
                  <a:schemeClr val="bg1"/>
                </a:solidFill>
                <a:effectLst>
                  <a:outerShdw blurRad="38100" dist="38100" dir="2700000" algn="tl">
                    <a:srgbClr val="000000">
                      <a:alpha val="43137"/>
                    </a:srgbClr>
                  </a:outerShdw>
                </a:effectLst>
              </a:defRPr>
            </a:lvl1pPr>
          </a:lstStyle>
          <a:p>
            <a:r>
              <a:rPr lang="en-US"/>
              <a:t>Click to edit Master subtitle style</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5D8A9D"/>
              </a:buClr>
              <a:buFont typeface="Wingdings" pitchFamily="2" charset="2"/>
              <a:buChar char="§"/>
              <a:defRPr/>
            </a:lvl1pPr>
            <a:lvl2pPr>
              <a:buClr>
                <a:srgbClr val="800000"/>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396" y="185058"/>
            <a:ext cx="8229600" cy="1143000"/>
          </a:xfrm>
        </p:spPr>
        <p:txBody>
          <a:bodyPr/>
          <a:lstStyle/>
          <a:p>
            <a:r>
              <a:rPr lang="en-US"/>
              <a:t>Click to edit Master title style</a:t>
            </a:r>
          </a:p>
        </p:txBody>
      </p:sp>
      <p:sp>
        <p:nvSpPr>
          <p:cNvPr id="3" name="Content Placeholder 2"/>
          <p:cNvSpPr>
            <a:spLocks noGrp="1"/>
          </p:cNvSpPr>
          <p:nvPr>
            <p:ph sz="half" idx="1"/>
          </p:nvPr>
        </p:nvSpPr>
        <p:spPr>
          <a:xfrm>
            <a:off x="595313"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6313"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595313" y="1570038"/>
            <a:ext cx="8229600" cy="4525962"/>
          </a:xfrm>
        </p:spPr>
        <p:txBody>
          <a:bodyPr/>
          <a:lstStyle>
            <a:lvl1pPr>
              <a:buClr>
                <a:srgbClr val="5D8A9E"/>
              </a:buClr>
              <a:defRPr/>
            </a:lvl1pPr>
          </a:lstStyle>
          <a:p>
            <a:pPr lvl="0"/>
            <a:r>
              <a:rPr lang="en-US" noProof="0"/>
              <a:t>Click icon to add table</a:t>
            </a:r>
            <a:endParaRPr lang="en-US" noProof="0" dirty="0"/>
          </a:p>
        </p:txBody>
      </p:sp>
      <p:sp>
        <p:nvSpPr>
          <p:cNvPr id="4" name="Rectangle 12"/>
          <p:cNvSpPr>
            <a:spLocks noGrp="1" noChangeArrowheads="1"/>
          </p:cNvSpPr>
          <p:nvPr>
            <p:ph type="title"/>
          </p:nvPr>
        </p:nvSpPr>
        <p:spPr bwMode="auto">
          <a:xfrm>
            <a:off x="529770" y="156030"/>
            <a:ext cx="8229600" cy="1143000"/>
          </a:xfrm>
          <a:prstGeom prst="rect">
            <a:avLst/>
          </a:prstGeom>
          <a:noFill/>
          <a:ln w="9525" algn="ctr">
            <a:noFill/>
            <a:miter lim="800000"/>
            <a:headEnd/>
            <a:tailEnd/>
          </a:ln>
          <a:effectLst/>
        </p:spPr>
        <p:txBody>
          <a:bodyPr/>
          <a:lstStyle/>
          <a:p>
            <a:pPr lvl="0"/>
            <a:r>
              <a:rPr lang="en-US"/>
              <a:t>Click to edit Master title style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5313" y="1570038"/>
            <a:ext cx="4038600" cy="4525962"/>
          </a:xfrm>
        </p:spPr>
        <p:txBody>
          <a:bodyPr/>
          <a:lstStyle>
            <a:lvl1pPr>
              <a:buClr>
                <a:srgbClr val="5D8A9E"/>
              </a:buClr>
              <a:buFont typeface="Wingdings" pitchFamily="2" charset="2"/>
              <a:buChar char="§"/>
              <a:defRPr/>
            </a:lvl1pPr>
            <a:lvl2pPr>
              <a:buClr>
                <a:srgbClr val="AC512F"/>
              </a:buClr>
              <a:buFont typeface="Arial" pitchFamily="34" charset="0"/>
              <a:buChar char="•"/>
              <a:defRPr/>
            </a:lvl2pPr>
            <a:lvl3pPr>
              <a:buClr>
                <a:srgbClr val="AC512F"/>
              </a:buClr>
              <a:buFont typeface="Arial" pitchFamily="34" charset="0"/>
              <a:buChar char="•"/>
              <a:defRPr/>
            </a:lvl3pPr>
            <a:lvl4pPr>
              <a:buClr>
                <a:srgbClr val="AC512F"/>
              </a:buClr>
              <a:buFont typeface="Arial" pitchFamily="34" charset="0"/>
              <a:buChar char="•"/>
              <a:defRPr/>
            </a:lvl4pPr>
            <a:lvl5pPr>
              <a:buClr>
                <a:srgbClr val="AC512F"/>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4786313" y="1570038"/>
            <a:ext cx="4038600" cy="4525962"/>
          </a:xfrm>
        </p:spPr>
        <p:txBody>
          <a:bodyPr/>
          <a:lstStyle>
            <a:lvl1pPr>
              <a:buClr>
                <a:srgbClr val="5D8A9E"/>
              </a:buClr>
              <a:buFont typeface="Wingdings" pitchFamily="2" charset="2"/>
              <a:buChar char="§"/>
              <a:defRPr/>
            </a:lvl1pPr>
            <a:lvl2pPr>
              <a:buClr>
                <a:srgbClr val="AC512F"/>
              </a:buClr>
              <a:buFont typeface="Arial" pitchFamily="34" charset="0"/>
              <a:buChar char="•"/>
              <a:defRPr/>
            </a:lvl2pPr>
            <a:lvl3pPr>
              <a:buClr>
                <a:srgbClr val="AC512F"/>
              </a:buClr>
              <a:buFont typeface="Arial" pitchFamily="34" charset="0"/>
              <a:buChar char="•"/>
              <a:defRPr/>
            </a:lvl3pPr>
            <a:lvl4pPr>
              <a:buClr>
                <a:srgbClr val="AC512F"/>
              </a:buClr>
              <a:buFont typeface="Arial" pitchFamily="34" charset="0"/>
              <a:buChar char="•"/>
              <a:defRPr/>
            </a:lvl4pPr>
            <a:lvl5pPr>
              <a:buClr>
                <a:srgbClr val="AC512F"/>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2"/>
          <p:cNvSpPr>
            <a:spLocks noGrp="1" noChangeArrowheads="1"/>
          </p:cNvSpPr>
          <p:nvPr>
            <p:ph type="title"/>
          </p:nvPr>
        </p:nvSpPr>
        <p:spPr bwMode="auto">
          <a:xfrm>
            <a:off x="529770" y="156030"/>
            <a:ext cx="8229600" cy="1143000"/>
          </a:xfrm>
          <a:prstGeom prst="rect">
            <a:avLst/>
          </a:prstGeom>
          <a:noFill/>
          <a:ln w="9525" algn="ctr">
            <a:noFill/>
            <a:miter lim="800000"/>
            <a:headEnd/>
            <a:tailEnd/>
          </a:ln>
          <a:effectLst/>
        </p:spPr>
        <p:txBody>
          <a:bodyPr/>
          <a:lstStyle/>
          <a:p>
            <a:pPr lvl="0"/>
            <a:r>
              <a:rPr lang="en-US"/>
              <a:t>Click to edit Master title style</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12"/>
          <p:cNvSpPr>
            <a:spLocks noGrp="1" noChangeArrowheads="1"/>
          </p:cNvSpPr>
          <p:nvPr>
            <p:ph type="title"/>
          </p:nvPr>
        </p:nvSpPr>
        <p:spPr bwMode="auto">
          <a:xfrm>
            <a:off x="529770" y="156030"/>
            <a:ext cx="8229600" cy="1143000"/>
          </a:xfrm>
          <a:prstGeom prst="rect">
            <a:avLst/>
          </a:prstGeom>
          <a:noFill/>
          <a:ln w="9525" algn="ctr">
            <a:noFill/>
            <a:miter lim="800000"/>
            <a:headEnd/>
            <a:tailEnd/>
          </a:ln>
          <a:effectLst/>
        </p:spPr>
        <p:txBody>
          <a:bodyPr/>
          <a:lstStyle/>
          <a:p>
            <a:pPr lvl="0"/>
            <a:r>
              <a:rPr lang="en-US"/>
              <a:t>Click to edit Master title style</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E8EB594B-890A-4995-A12F-74A787343AB2}" type="datetime5">
              <a:rPr lang="en-US" smtClean="0"/>
              <a:t>20-Dec-21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t>Compiled by: Muhammad Ali Khan</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6518F53C-C606-405C-AFE9-E6D756080ACD}" type="slidenum">
              <a:rPr lang="en-US" smtClean="0"/>
              <a:t>‹#›</a:t>
            </a:fld>
            <a:endParaRPr lang="en-US"/>
          </a:p>
        </p:txBody>
      </p:sp>
    </p:spTree>
    <p:extLst>
      <p:ext uri="{BB962C8B-B14F-4D97-AF65-F5344CB8AC3E}">
        <p14:creationId xmlns:p14="http://schemas.microsoft.com/office/powerpoint/2010/main" val="14671173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493838"/>
            <a:ext cx="8229600" cy="4525962"/>
          </a:xfrm>
          <a:prstGeom prst="rect">
            <a:avLst/>
          </a:prstGeom>
        </p:spPr>
        <p:txBody>
          <a:bodyPr/>
          <a:lstStyle>
            <a:lvl1pPr>
              <a:buClr>
                <a:srgbClr val="8B679E"/>
              </a:buClr>
              <a:defRPr/>
            </a:lvl1pPr>
            <a:lvl2pPr>
              <a:buClr>
                <a:srgbClr val="D8901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595313" y="1570038"/>
            <a:ext cx="8229600" cy="4525962"/>
          </a:xfrm>
          <a:prstGeom prst="rect">
            <a:avLst/>
          </a:prstGeom>
        </p:spPr>
        <p:txBody>
          <a:bodyPr/>
          <a:lstStyle/>
          <a:p>
            <a:pPr lvl="0"/>
            <a:r>
              <a:rPr lang="en-US" noProof="0"/>
              <a:t>Click icon to add table</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595313" y="1570038"/>
            <a:ext cx="4038600" cy="45259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86313" y="1570038"/>
            <a:ext cx="4038600" cy="45259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799770"/>
            <a:ext cx="8367713" cy="42962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prstGeom prst="rect">
            <a:avLst/>
          </a:prstGeo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595313" y="1570038"/>
            <a:ext cx="4038600" cy="45259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lipArt Placeholder 3"/>
          <p:cNvSpPr>
            <a:spLocks noGrp="1"/>
          </p:cNvSpPr>
          <p:nvPr>
            <p:ph type="clipArt" sz="half" idx="2"/>
          </p:nvPr>
        </p:nvSpPr>
        <p:spPr>
          <a:xfrm>
            <a:off x="4786313" y="1570038"/>
            <a:ext cx="4038600" cy="4525962"/>
          </a:xfrm>
          <a:prstGeom prst="rect">
            <a:avLst/>
          </a:prstGeom>
        </p:spPr>
        <p:txBody>
          <a:bodyPr/>
          <a:lstStyle/>
          <a:p>
            <a:pPr lvl="0"/>
            <a:r>
              <a:rPr lang="en-US" noProof="0"/>
              <a:t>Click icon to add clip art</a:t>
            </a: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prstGeom prst="rect">
            <a:avLst/>
          </a:prstGeom>
        </p:spPr>
        <p:txBody>
          <a:bodyPr/>
          <a:lstStyle/>
          <a:p>
            <a:r>
              <a:rPr lang="en-US"/>
              <a:t>Click to edit Master title style</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438400"/>
          </a:xfrm>
          <a:prstGeom prst="rect">
            <a:avLst/>
          </a:prstGeom>
          <a:gradFill rotWithShape="1">
            <a:gsLst>
              <a:gs pos="0">
                <a:srgbClr val="5D8A9E"/>
              </a:gs>
              <a:gs pos="50000">
                <a:srgbClr val="81A5B5"/>
              </a:gs>
              <a:gs pos="100000">
                <a:srgbClr val="3B6D81"/>
              </a:gs>
            </a:gsLst>
            <a:lin ang="16200000" scaled="1"/>
          </a:gradFill>
          <a:ln w="9525" algn="ctr">
            <a:noFill/>
            <a:miter lim="800000"/>
            <a:headEnd/>
            <a:tailEnd/>
          </a:ln>
        </p:spPr>
        <p:txBody>
          <a:bodyPr wrap="none" anchor="ctr"/>
          <a:lstStyle/>
          <a:p>
            <a:endParaRPr lang="en-US">
              <a:solidFill>
                <a:srgbClr val="000000"/>
              </a:solidFill>
            </a:endParaRPr>
          </a:p>
        </p:txBody>
      </p:sp>
      <p:sp>
        <p:nvSpPr>
          <p:cNvPr id="5" name="Rectangle 3"/>
          <p:cNvSpPr>
            <a:spLocks noChangeArrowheads="1"/>
          </p:cNvSpPr>
          <p:nvPr/>
        </p:nvSpPr>
        <p:spPr bwMode="auto">
          <a:xfrm>
            <a:off x="0" y="990600"/>
            <a:ext cx="5562600" cy="5105400"/>
          </a:xfrm>
          <a:prstGeom prst="rect">
            <a:avLst/>
          </a:prstGeom>
          <a:gradFill rotWithShape="1">
            <a:gsLst>
              <a:gs pos="0">
                <a:srgbClr val="D89013"/>
              </a:gs>
              <a:gs pos="50000">
                <a:srgbClr val="F2C16A"/>
              </a:gs>
              <a:gs pos="100000">
                <a:srgbClr val="D89013"/>
              </a:gs>
            </a:gsLst>
            <a:lin ang="5400000" scaled="1"/>
          </a:gradFill>
          <a:ln w="9525" algn="ctr">
            <a:noFill/>
            <a:miter lim="800000"/>
            <a:headEnd/>
            <a:tailEnd/>
          </a:ln>
        </p:spPr>
        <p:txBody>
          <a:bodyPr wrap="none" anchor="ctr"/>
          <a:lstStyle/>
          <a:p>
            <a:endParaRPr lang="en-US">
              <a:solidFill>
                <a:srgbClr val="000000"/>
              </a:solidFill>
            </a:endParaRPr>
          </a:p>
        </p:txBody>
      </p:sp>
      <p:sp>
        <p:nvSpPr>
          <p:cNvPr id="6"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solidFill>
                  <a:srgbClr val="000000"/>
                </a:solidFill>
                <a:latin typeface="Tahoma" pitchFamily="34" charset="0"/>
              </a:rPr>
              <a:t>0</a:t>
            </a:r>
          </a:p>
        </p:txBody>
      </p:sp>
      <p:sp>
        <p:nvSpPr>
          <p:cNvPr id="7" name="Rectangle 5"/>
          <p:cNvSpPr>
            <a:spLocks noChangeArrowheads="1"/>
          </p:cNvSpPr>
          <p:nvPr/>
        </p:nvSpPr>
        <p:spPr bwMode="auto">
          <a:xfrm>
            <a:off x="5181600" y="2395538"/>
            <a:ext cx="3962400" cy="4476750"/>
          </a:xfrm>
          <a:prstGeom prst="rect">
            <a:avLst/>
          </a:prstGeom>
          <a:gradFill rotWithShape="1">
            <a:gsLst>
              <a:gs pos="0">
                <a:srgbClr val="963C26"/>
              </a:gs>
              <a:gs pos="50000">
                <a:srgbClr val="D97E69"/>
              </a:gs>
              <a:gs pos="100000">
                <a:srgbClr val="963C26"/>
              </a:gs>
            </a:gsLst>
            <a:lin ang="0" scaled="1"/>
          </a:gradFill>
          <a:ln w="9525" algn="ctr">
            <a:noFill/>
            <a:miter lim="800000"/>
            <a:headEnd/>
            <a:tailEnd/>
          </a:ln>
        </p:spPr>
        <p:txBody>
          <a:bodyPr wrap="none" anchor="ctr"/>
          <a:lstStyle/>
          <a:p>
            <a:endParaRPr lang="en-US">
              <a:solidFill>
                <a:srgbClr val="000000"/>
              </a:solidFill>
            </a:endParaRPr>
          </a:p>
        </p:txBody>
      </p:sp>
      <p:sp>
        <p:nvSpPr>
          <p:cNvPr id="8" name="Rectangle 6"/>
          <p:cNvSpPr>
            <a:spLocks noChangeArrowheads="1"/>
          </p:cNvSpPr>
          <p:nvPr/>
        </p:nvSpPr>
        <p:spPr bwMode="auto">
          <a:xfrm>
            <a:off x="0" y="5808663"/>
            <a:ext cx="6096000" cy="1063625"/>
          </a:xfrm>
          <a:prstGeom prst="rect">
            <a:avLst/>
          </a:prstGeom>
          <a:gradFill rotWithShape="1">
            <a:gsLst>
              <a:gs pos="0">
                <a:srgbClr val="3B6D81"/>
              </a:gs>
              <a:gs pos="50000">
                <a:srgbClr val="78ADC2"/>
              </a:gs>
              <a:gs pos="100000">
                <a:srgbClr val="3B6D81"/>
              </a:gs>
            </a:gsLst>
            <a:lin ang="5400000" scaled="1"/>
          </a:gradFill>
          <a:ln w="9525">
            <a:noFill/>
            <a:miter lim="800000"/>
            <a:headEnd/>
            <a:tailEnd/>
          </a:ln>
        </p:spPr>
        <p:txBody>
          <a:bodyPr wrap="none" anchor="ctr"/>
          <a:lstStyle/>
          <a:p>
            <a:endParaRPr lang="en-US">
              <a:solidFill>
                <a:srgbClr val="000000"/>
              </a:solidFill>
            </a:endParaRPr>
          </a:p>
        </p:txBody>
      </p:sp>
      <p:sp>
        <p:nvSpPr>
          <p:cNvPr id="9" name="Text Box 7"/>
          <p:cNvSpPr txBox="1">
            <a:spLocks noChangeArrowheads="1"/>
          </p:cNvSpPr>
          <p:nvPr/>
        </p:nvSpPr>
        <p:spPr bwMode="auto">
          <a:xfrm>
            <a:off x="898525" y="6324600"/>
            <a:ext cx="3505200" cy="304800"/>
          </a:xfrm>
          <a:prstGeom prst="rect">
            <a:avLst/>
          </a:prstGeom>
          <a:noFill/>
          <a:ln w="9525">
            <a:noFill/>
            <a:miter lim="800000"/>
            <a:headEnd/>
            <a:tailEnd/>
          </a:ln>
        </p:spPr>
        <p:txBody>
          <a:bodyPr>
            <a:spAutoFit/>
          </a:bodyPr>
          <a:lstStyle/>
          <a:p>
            <a:pPr algn="ctr">
              <a:spcBef>
                <a:spcPct val="50000"/>
              </a:spcBef>
            </a:pPr>
            <a:r>
              <a:rPr lang="en-US" sz="1400">
                <a:solidFill>
                  <a:srgbClr val="FFFFFF"/>
                </a:solidFill>
              </a:rPr>
              <a:t>© 2010 Thomson South-Western</a:t>
            </a:r>
          </a:p>
        </p:txBody>
      </p:sp>
      <p:sp>
        <p:nvSpPr>
          <p:cNvPr id="10" name="Text Box 9"/>
          <p:cNvSpPr txBox="1">
            <a:spLocks noChangeArrowheads="1"/>
          </p:cNvSpPr>
          <p:nvPr/>
        </p:nvSpPr>
        <p:spPr bwMode="auto">
          <a:xfrm>
            <a:off x="1158875" y="6096000"/>
            <a:ext cx="2971800" cy="304800"/>
          </a:xfrm>
          <a:prstGeom prst="rect">
            <a:avLst/>
          </a:prstGeom>
          <a:noFill/>
          <a:ln w="9525">
            <a:noFill/>
            <a:miter lim="800000"/>
            <a:headEnd/>
            <a:tailEnd/>
          </a:ln>
        </p:spPr>
        <p:txBody>
          <a:bodyPr>
            <a:spAutoFit/>
          </a:bodyPr>
          <a:lstStyle/>
          <a:p>
            <a:pPr algn="ctr">
              <a:spcBef>
                <a:spcPct val="50000"/>
              </a:spcBef>
            </a:pPr>
            <a:r>
              <a:rPr lang="en-US" sz="1400" i="1">
                <a:solidFill>
                  <a:srgbClr val="FFFFFF"/>
                </a:solidFill>
              </a:rPr>
              <a:t>Instructor Only Version</a:t>
            </a:r>
          </a:p>
        </p:txBody>
      </p:sp>
      <p:pic>
        <p:nvPicPr>
          <p:cNvPr id="11" name="Picture 1" descr="C:\Documents and Settings\dloewy\Desktop\Guffey EBC8e cover.jpg"/>
          <p:cNvPicPr>
            <a:picLocks noChangeAspect="1" noChangeArrowheads="1"/>
          </p:cNvPicPr>
          <p:nvPr userDrawn="1"/>
        </p:nvPicPr>
        <p:blipFill>
          <a:blip r:embed="rId3"/>
          <a:srcRect/>
          <a:stretch>
            <a:fillRect/>
          </a:stretch>
        </p:blipFill>
        <p:spPr bwMode="auto">
          <a:xfrm>
            <a:off x="685800" y="762000"/>
            <a:ext cx="3829050" cy="4876800"/>
          </a:xfrm>
          <a:prstGeom prst="rect">
            <a:avLst/>
          </a:prstGeom>
          <a:noFill/>
          <a:ln w="9525">
            <a:noFill/>
            <a:miter lim="800000"/>
            <a:headEnd/>
            <a:tailEnd/>
          </a:ln>
        </p:spPr>
      </p:pic>
      <p:sp>
        <p:nvSpPr>
          <p:cNvPr id="36874" name="Rectangle 10"/>
          <p:cNvSpPr>
            <a:spLocks noGrp="1" noChangeArrowheads="1"/>
          </p:cNvSpPr>
          <p:nvPr>
            <p:ph type="ctrTitle"/>
          </p:nvPr>
        </p:nvSpPr>
        <p:spPr>
          <a:xfrm>
            <a:off x="5562600" y="1143000"/>
            <a:ext cx="3352800" cy="1219200"/>
          </a:xfrm>
        </p:spPr>
        <p:txBody>
          <a:bodyPr anchor="t"/>
          <a:lstStyle>
            <a:lvl1pPr>
              <a:spcBef>
                <a:spcPct val="20000"/>
              </a:spcBef>
              <a:defRPr sz="3600"/>
            </a:lvl1pPr>
          </a:lstStyle>
          <a:p>
            <a:r>
              <a:rPr lang="en-US"/>
              <a:t>Click to edit Master title style</a:t>
            </a:r>
            <a:endParaRPr lang="en-US" dirty="0"/>
          </a:p>
        </p:txBody>
      </p:sp>
      <p:sp>
        <p:nvSpPr>
          <p:cNvPr id="36875" name="Rectangle 11"/>
          <p:cNvSpPr>
            <a:spLocks noGrp="1" noChangeArrowheads="1"/>
          </p:cNvSpPr>
          <p:nvPr>
            <p:ph type="subTitle" idx="1"/>
          </p:nvPr>
        </p:nvSpPr>
        <p:spPr>
          <a:xfrm>
            <a:off x="5410200" y="3124200"/>
            <a:ext cx="3505200" cy="1752600"/>
          </a:xfrm>
        </p:spPr>
        <p:txBody>
          <a:bodyPr/>
          <a:lstStyle>
            <a:lvl1pPr marL="0" indent="0" algn="ctr">
              <a:spcBef>
                <a:spcPct val="0"/>
              </a:spcBef>
              <a:buFont typeface="Wingdings" pitchFamily="2" charset="2"/>
              <a:buNone/>
              <a:defRPr sz="3600">
                <a:solidFill>
                  <a:schemeClr val="bg1"/>
                </a:solidFill>
                <a:effectLst>
                  <a:outerShdw blurRad="38100" dist="38100" dir="2700000" algn="tl">
                    <a:srgbClr val="000000">
                      <a:alpha val="43137"/>
                    </a:srgbClr>
                  </a:outerShdw>
                </a:effectLst>
              </a:defRPr>
            </a:lvl1pPr>
          </a:lstStyle>
          <a:p>
            <a:r>
              <a:rPr lang="en-US"/>
              <a:t>Click to edit Master subtitle style</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7826" y="20206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595313" y="15700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6313" y="15700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2340" y="170544"/>
            <a:ext cx="8229600" cy="1143000"/>
          </a:xfrm>
          <a:prstGeom prst="rect">
            <a:avLst/>
          </a:prstGeom>
        </p:spPr>
        <p:txBody>
          <a:bodyPr/>
          <a:lstStyle/>
          <a:p>
            <a:r>
              <a:rPr lang="en-US"/>
              <a:t>Click to edit Master title style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Table Placeholder 2"/>
          <p:cNvSpPr>
            <a:spLocks noGrp="1"/>
          </p:cNvSpPr>
          <p:nvPr>
            <p:ph type="tbl" idx="1"/>
          </p:nvPr>
        </p:nvSpPr>
        <p:spPr>
          <a:xfrm>
            <a:off x="595313" y="1570038"/>
            <a:ext cx="8229600" cy="4525962"/>
          </a:xfrm>
        </p:spPr>
        <p:txBody>
          <a:bodyPr/>
          <a:lstStyle/>
          <a:p>
            <a:pPr lvl="0"/>
            <a:r>
              <a:rPr lang="en-US" noProof="0"/>
              <a:t>Click icon to add table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
        <p:nvSpPr>
          <p:cNvPr id="5" name="TextBox 11"/>
          <p:cNvSpPr txBox="1">
            <a:spLocks noChangeArrowheads="1"/>
          </p:cNvSpPr>
          <p:nvPr userDrawn="1"/>
        </p:nvSpPr>
        <p:spPr bwMode="auto">
          <a:xfrm rot="20213052">
            <a:off x="1185863" y="3262313"/>
            <a:ext cx="2994025" cy="831850"/>
          </a:xfrm>
          <a:prstGeom prst="rect">
            <a:avLst/>
          </a:prstGeom>
          <a:solidFill>
            <a:schemeClr val="bg1">
              <a:alpha val="85097"/>
            </a:schemeClr>
          </a:solidFill>
          <a:ln w="9525">
            <a:noFill/>
            <a:miter lim="800000"/>
            <a:headEnd/>
            <a:tailEnd/>
          </a:ln>
        </p:spPr>
        <p:txBody>
          <a:bodyPr wrap="none">
            <a:spAutoFit/>
          </a:bodyPr>
          <a:lstStyle/>
          <a:p>
            <a:r>
              <a:rPr lang="en-US" sz="2400">
                <a:solidFill>
                  <a:srgbClr val="FF0000"/>
                </a:solidFill>
              </a:rPr>
              <a:t>Placeholder for new </a:t>
            </a:r>
          </a:p>
          <a:p>
            <a:r>
              <a:rPr lang="en-US" sz="2400">
                <a:solidFill>
                  <a:srgbClr val="FF0000"/>
                </a:solidFill>
              </a:rPr>
              <a:t>cover art, EBC 8e</a:t>
            </a:r>
          </a:p>
        </p:txBody>
      </p:sp>
      <p:sp>
        <p:nvSpPr>
          <p:cNvPr id="6" name="Rectangle 3"/>
          <p:cNvSpPr>
            <a:spLocks noChangeArrowheads="1"/>
          </p:cNvSpPr>
          <p:nvPr/>
        </p:nvSpPr>
        <p:spPr bwMode="auto">
          <a:xfrm>
            <a:off x="0" y="0"/>
            <a:ext cx="9144000" cy="2438400"/>
          </a:xfrm>
          <a:prstGeom prst="rect">
            <a:avLst/>
          </a:prstGeom>
          <a:gradFill rotWithShape="1">
            <a:gsLst>
              <a:gs pos="0">
                <a:srgbClr val="8B679E"/>
              </a:gs>
              <a:gs pos="50000">
                <a:srgbClr val="AB91B9"/>
              </a:gs>
              <a:gs pos="100000">
                <a:srgbClr val="8B679E"/>
              </a:gs>
            </a:gsLst>
            <a:lin ang="5400000" scaled="1"/>
          </a:gradFill>
          <a:ln w="9525" algn="ctr">
            <a:noFill/>
            <a:miter lim="800000"/>
            <a:headEnd/>
            <a:tailEnd/>
          </a:ln>
        </p:spPr>
        <p:txBody>
          <a:bodyPr wrap="none" anchor="ctr"/>
          <a:lstStyle/>
          <a:p>
            <a:endParaRPr lang="en-US"/>
          </a:p>
        </p:txBody>
      </p:sp>
      <p:sp>
        <p:nvSpPr>
          <p:cNvPr id="7" name="Rectangle 2"/>
          <p:cNvSpPr>
            <a:spLocks noChangeArrowheads="1"/>
          </p:cNvSpPr>
          <p:nvPr/>
        </p:nvSpPr>
        <p:spPr bwMode="auto">
          <a:xfrm>
            <a:off x="0" y="1219200"/>
            <a:ext cx="5105400" cy="4724400"/>
          </a:xfrm>
          <a:prstGeom prst="rect">
            <a:avLst/>
          </a:prstGeom>
          <a:gradFill rotWithShape="1">
            <a:gsLst>
              <a:gs pos="0">
                <a:srgbClr val="3B6D78"/>
              </a:gs>
              <a:gs pos="50000">
                <a:srgbClr val="769DAE"/>
              </a:gs>
              <a:gs pos="100000">
                <a:srgbClr val="3B6D81"/>
              </a:gs>
            </a:gsLst>
            <a:lin ang="5400000" scaled="1"/>
          </a:gradFill>
          <a:ln w="9525" algn="ctr">
            <a:noFill/>
            <a:miter lim="800000"/>
            <a:headEnd/>
            <a:tailEnd/>
          </a:ln>
        </p:spPr>
        <p:txBody>
          <a:bodyPr wrap="none" anchor="ctr"/>
          <a:lstStyle/>
          <a:p>
            <a:endParaRPr lang="en-US"/>
          </a:p>
        </p:txBody>
      </p:sp>
      <p:sp>
        <p:nvSpPr>
          <p:cNvPr id="8" name="Rectangle 5"/>
          <p:cNvSpPr>
            <a:spLocks noChangeArrowheads="1"/>
          </p:cNvSpPr>
          <p:nvPr/>
        </p:nvSpPr>
        <p:spPr bwMode="auto">
          <a:xfrm>
            <a:off x="4800600" y="2408238"/>
            <a:ext cx="4343400" cy="4464050"/>
          </a:xfrm>
          <a:prstGeom prst="rect">
            <a:avLst/>
          </a:prstGeom>
          <a:gradFill rotWithShape="1">
            <a:gsLst>
              <a:gs pos="0">
                <a:srgbClr val="C16D15"/>
              </a:gs>
              <a:gs pos="50000">
                <a:srgbClr val="EBA11D"/>
              </a:gs>
              <a:gs pos="100000">
                <a:srgbClr val="C16D15"/>
              </a:gs>
            </a:gsLst>
            <a:lin ang="0" scaled="1"/>
          </a:gradFill>
          <a:ln w="9525" algn="ctr">
            <a:noFill/>
            <a:miter lim="800000"/>
            <a:headEnd/>
            <a:tailEnd/>
          </a:ln>
        </p:spPr>
        <p:txBody>
          <a:bodyPr wrap="none" anchor="ctr"/>
          <a:lstStyle/>
          <a:p>
            <a:endParaRPr lang="en-US"/>
          </a:p>
        </p:txBody>
      </p:sp>
      <p:sp>
        <p:nvSpPr>
          <p:cNvPr id="9" name="Rectangle 6"/>
          <p:cNvSpPr>
            <a:spLocks noChangeArrowheads="1"/>
          </p:cNvSpPr>
          <p:nvPr/>
        </p:nvSpPr>
        <p:spPr bwMode="auto">
          <a:xfrm>
            <a:off x="0" y="5856288"/>
            <a:ext cx="6172200" cy="1001712"/>
          </a:xfrm>
          <a:prstGeom prst="rect">
            <a:avLst/>
          </a:prstGeom>
          <a:gradFill rotWithShape="1">
            <a:gsLst>
              <a:gs pos="0">
                <a:srgbClr val="8B679E"/>
              </a:gs>
              <a:gs pos="50000">
                <a:srgbClr val="978EBB"/>
              </a:gs>
              <a:gs pos="100000">
                <a:srgbClr val="6C5C8C"/>
              </a:gs>
            </a:gsLst>
            <a:lin ang="5400000" scaled="1"/>
          </a:gradFill>
          <a:ln w="9525">
            <a:noFill/>
            <a:miter lim="800000"/>
            <a:headEnd/>
            <a:tailEnd/>
          </a:ln>
        </p:spPr>
        <p:txBody>
          <a:bodyPr wrap="none" anchor="ctr"/>
          <a:lstStyle/>
          <a:p>
            <a:endParaRPr lang="en-US"/>
          </a:p>
        </p:txBody>
      </p:sp>
      <p:sp>
        <p:nvSpPr>
          <p:cNvPr id="10" name="Text Box 9"/>
          <p:cNvSpPr txBox="1">
            <a:spLocks noChangeArrowheads="1"/>
          </p:cNvSpPr>
          <p:nvPr/>
        </p:nvSpPr>
        <p:spPr bwMode="auto">
          <a:xfrm>
            <a:off x="1158875" y="6096000"/>
            <a:ext cx="2971800" cy="304800"/>
          </a:xfrm>
          <a:prstGeom prst="rect">
            <a:avLst/>
          </a:prstGeom>
          <a:noFill/>
          <a:ln w="9525">
            <a:noFill/>
            <a:miter lim="800000"/>
            <a:headEnd/>
            <a:tailEnd/>
          </a:ln>
        </p:spPr>
        <p:txBody>
          <a:bodyPr>
            <a:spAutoFit/>
          </a:bodyPr>
          <a:lstStyle/>
          <a:p>
            <a:pPr algn="ctr">
              <a:spcBef>
                <a:spcPct val="50000"/>
              </a:spcBef>
            </a:pPr>
            <a:r>
              <a:rPr lang="en-US" sz="1400" i="1">
                <a:solidFill>
                  <a:schemeClr val="bg1"/>
                </a:solidFill>
              </a:rPr>
              <a:t>Multimedia Instructor Version</a:t>
            </a:r>
          </a:p>
        </p:txBody>
      </p:sp>
      <p:sp>
        <p:nvSpPr>
          <p:cNvPr id="11" name="Text Box 7"/>
          <p:cNvSpPr txBox="1">
            <a:spLocks noChangeArrowheads="1"/>
          </p:cNvSpPr>
          <p:nvPr/>
        </p:nvSpPr>
        <p:spPr bwMode="auto">
          <a:xfrm>
            <a:off x="898525" y="6354763"/>
            <a:ext cx="3505200" cy="304800"/>
          </a:xfrm>
          <a:prstGeom prst="rect">
            <a:avLst/>
          </a:prstGeom>
          <a:noFill/>
          <a:ln w="9525">
            <a:noFill/>
            <a:miter lim="800000"/>
            <a:headEnd/>
            <a:tailEnd/>
          </a:ln>
        </p:spPr>
        <p:txBody>
          <a:bodyPr>
            <a:spAutoFit/>
          </a:bodyPr>
          <a:lstStyle/>
          <a:p>
            <a:pPr algn="ctr">
              <a:spcBef>
                <a:spcPct val="50000"/>
              </a:spcBef>
            </a:pPr>
            <a:r>
              <a:rPr lang="en-US" sz="1400">
                <a:solidFill>
                  <a:schemeClr val="bg1"/>
                </a:solidFill>
              </a:rPr>
              <a:t>© 2010 Thomson South-Western</a:t>
            </a:r>
          </a:p>
        </p:txBody>
      </p:sp>
      <p:pic>
        <p:nvPicPr>
          <p:cNvPr id="12" name="Picture 2" descr="C:\Documents and Settings\dloewy\Local Settings\Temporary Internet Files\Content.IE5\D6FWUXQZ\MPj03057480000[1].jpg"/>
          <p:cNvPicPr>
            <a:picLocks noChangeAspect="1" noChangeArrowheads="1"/>
          </p:cNvPicPr>
          <p:nvPr userDrawn="1"/>
        </p:nvPicPr>
        <p:blipFill>
          <a:blip r:embed="rId3"/>
          <a:srcRect/>
          <a:stretch>
            <a:fillRect/>
          </a:stretch>
        </p:blipFill>
        <p:spPr bwMode="auto">
          <a:xfrm>
            <a:off x="4786313" y="5638800"/>
            <a:ext cx="914400" cy="854075"/>
          </a:xfrm>
          <a:prstGeom prst="rect">
            <a:avLst/>
          </a:prstGeom>
          <a:noFill/>
          <a:ln w="9525">
            <a:noFill/>
            <a:miter lim="800000"/>
            <a:headEnd/>
            <a:tailEnd/>
          </a:ln>
        </p:spPr>
      </p:pic>
      <p:pic>
        <p:nvPicPr>
          <p:cNvPr id="13" name="Picture 1" descr="C:\Documents and Settings\dloewy\Desktop\Guffey EBC8e cover.jpg"/>
          <p:cNvPicPr>
            <a:picLocks noChangeAspect="1" noChangeArrowheads="1"/>
          </p:cNvPicPr>
          <p:nvPr userDrawn="1"/>
        </p:nvPicPr>
        <p:blipFill>
          <a:blip r:embed="rId4"/>
          <a:srcRect/>
          <a:stretch>
            <a:fillRect/>
          </a:stretch>
        </p:blipFill>
        <p:spPr bwMode="auto">
          <a:xfrm>
            <a:off x="685800" y="762000"/>
            <a:ext cx="3829050" cy="4876800"/>
          </a:xfrm>
          <a:prstGeom prst="rect">
            <a:avLst/>
          </a:prstGeom>
          <a:noFill/>
          <a:ln w="9525">
            <a:noFill/>
            <a:miter lim="800000"/>
            <a:headEnd/>
            <a:tailEnd/>
          </a:ln>
        </p:spPr>
      </p:pic>
      <p:sp>
        <p:nvSpPr>
          <p:cNvPr id="117770" name="Rectangle 10"/>
          <p:cNvSpPr>
            <a:spLocks noGrp="1" noChangeArrowheads="1"/>
          </p:cNvSpPr>
          <p:nvPr>
            <p:ph type="ctrTitle"/>
          </p:nvPr>
        </p:nvSpPr>
        <p:spPr>
          <a:xfrm>
            <a:off x="5486400" y="1143000"/>
            <a:ext cx="3352800" cy="1219200"/>
          </a:xfrm>
        </p:spPr>
        <p:txBody>
          <a:bodyPr anchor="t"/>
          <a:lstStyle>
            <a:lvl1pPr>
              <a:spcBef>
                <a:spcPct val="20000"/>
              </a:spcBef>
              <a:defRPr sz="3600">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117771" name="Rectangle 11"/>
          <p:cNvSpPr>
            <a:spLocks noGrp="1" noChangeArrowheads="1"/>
          </p:cNvSpPr>
          <p:nvPr>
            <p:ph type="subTitle" idx="1"/>
          </p:nvPr>
        </p:nvSpPr>
        <p:spPr>
          <a:xfrm>
            <a:off x="5410200" y="3124200"/>
            <a:ext cx="3505200" cy="1752600"/>
          </a:xfrm>
        </p:spPr>
        <p:txBody>
          <a:bodyPr/>
          <a:lstStyle>
            <a:lvl1pPr marL="0" indent="0" algn="ctr">
              <a:spcBef>
                <a:spcPct val="0"/>
              </a:spcBef>
              <a:buFont typeface="Wingdings" pitchFamily="2" charset="2"/>
              <a:buNone/>
              <a:defRPr sz="3600">
                <a:solidFill>
                  <a:schemeClr val="bg1"/>
                </a:solidFill>
                <a:effectLst>
                  <a:outerShdw blurRad="38100" dist="38100" dir="2700000" algn="tl">
                    <a:srgbClr val="000000">
                      <a:alpha val="43137"/>
                    </a:srgbClr>
                  </a:outerShdw>
                </a:effectLst>
              </a:defRPr>
            </a:lvl1pPr>
          </a:lstStyle>
          <a:p>
            <a:r>
              <a:rPr lang="en-US"/>
              <a:t>Click to edit Master subtitle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8B679E"/>
              </a:buClr>
              <a:defRPr/>
            </a:lvl1pPr>
            <a:lvl2pPr>
              <a:buClr>
                <a:srgbClr val="D89013"/>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hyperlink" Target="../../../../../../Program%20Files/TurningPoint/2003/Questions.html" TargetMode="Externa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Program%20Files/TurningPoint/2003/Questions.html" TargetMode="External"/><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hyperlink" Target="../../../../../../Program%20Files/TurningPoint/2003/Questions.html" TargetMode="External"/><Relationship Id="rId5" Type="http://schemas.openxmlformats.org/officeDocument/2006/relationships/slideLayout" Target="../slideLayouts/slideLayout22.xml"/><Relationship Id="rId10" Type="http://schemas.openxmlformats.org/officeDocument/2006/relationships/theme" Target="../theme/theme5.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6.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57200" y="1447800"/>
            <a:ext cx="8686800" cy="5029200"/>
          </a:xfrm>
          <a:prstGeom prst="rect">
            <a:avLst/>
          </a:prstGeom>
          <a:gradFill rotWithShape="1">
            <a:gsLst>
              <a:gs pos="0">
                <a:srgbClr val="DFD6CA"/>
              </a:gs>
              <a:gs pos="50000">
                <a:schemeClr val="bg1"/>
              </a:gs>
              <a:gs pos="100000">
                <a:srgbClr val="DFD6CA"/>
              </a:gs>
            </a:gsLst>
            <a:lin ang="2700000" scaled="1"/>
          </a:gradFill>
          <a:ln w="9525">
            <a:noFill/>
            <a:miter lim="800000"/>
            <a:headEnd/>
            <a:tailEnd/>
          </a:ln>
          <a:effectLst/>
        </p:spPr>
        <p:txBody>
          <a:bodyPr wrap="none" anchor="ctr"/>
          <a:lstStyle/>
          <a:p>
            <a:pPr>
              <a:defRPr/>
            </a:pPr>
            <a:endParaRPr lang="en-US"/>
          </a:p>
        </p:txBody>
      </p:sp>
      <p:sp>
        <p:nvSpPr>
          <p:cNvPr id="1027" name="Rectangle 3"/>
          <p:cNvSpPr>
            <a:spLocks noChangeArrowheads="1"/>
          </p:cNvSpPr>
          <p:nvPr/>
        </p:nvSpPr>
        <p:spPr bwMode="auto">
          <a:xfrm>
            <a:off x="0" y="0"/>
            <a:ext cx="9144000" cy="1600200"/>
          </a:xfrm>
          <a:prstGeom prst="rect">
            <a:avLst/>
          </a:prstGeom>
          <a:gradFill rotWithShape="1">
            <a:gsLst>
              <a:gs pos="0">
                <a:srgbClr val="D89013"/>
              </a:gs>
              <a:gs pos="50000">
                <a:srgbClr val="C16D15"/>
              </a:gs>
              <a:gs pos="100000">
                <a:srgbClr val="D89013"/>
              </a:gs>
            </a:gsLst>
            <a:lin ang="5400000" scaled="1"/>
          </a:gradFill>
          <a:ln w="9525" algn="ctr">
            <a:noFill/>
            <a:miter lim="800000"/>
            <a:headEnd/>
            <a:tailEnd/>
          </a:ln>
        </p:spPr>
        <p:txBody>
          <a:bodyPr wrap="none" anchor="ctr"/>
          <a:lstStyle/>
          <a:p>
            <a:endParaRPr lang="en-US"/>
          </a:p>
        </p:txBody>
      </p:sp>
      <p:sp>
        <p:nvSpPr>
          <p:cNvPr id="1028" name="FlagCount" hidden="1">
            <a:hlinkClick r:id="rId8"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
        <p:nvSpPr>
          <p:cNvPr id="4107" name="Rectangle 11"/>
          <p:cNvSpPr>
            <a:spLocks noGrp="1" noChangeArrowheads="1"/>
          </p:cNvSpPr>
          <p:nvPr>
            <p:ph type="title"/>
          </p:nvPr>
        </p:nvSpPr>
        <p:spPr bwMode="auto">
          <a:xfrm>
            <a:off x="660400" y="155575"/>
            <a:ext cx="8229600" cy="114300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Rectangle 12"/>
          <p:cNvSpPr>
            <a:spLocks noGrp="1" noChangeArrowheads="1"/>
          </p:cNvSpPr>
          <p:nvPr>
            <p:ph type="body" idx="1"/>
          </p:nvPr>
        </p:nvSpPr>
        <p:spPr bwMode="auto">
          <a:xfrm>
            <a:off x="595313" y="157003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31" name="Rectangle 13"/>
          <p:cNvSpPr>
            <a:spLocks noChangeArrowheads="1"/>
          </p:cNvSpPr>
          <p:nvPr/>
        </p:nvSpPr>
        <p:spPr bwMode="auto">
          <a:xfrm>
            <a:off x="0" y="6327775"/>
            <a:ext cx="9144000" cy="544513"/>
          </a:xfrm>
          <a:prstGeom prst="rect">
            <a:avLst/>
          </a:prstGeom>
          <a:gradFill rotWithShape="1">
            <a:gsLst>
              <a:gs pos="0">
                <a:srgbClr val="6A831B"/>
              </a:gs>
              <a:gs pos="50000">
                <a:srgbClr val="B2C17F"/>
              </a:gs>
              <a:gs pos="100000">
                <a:srgbClr val="6A831B"/>
              </a:gs>
            </a:gsLst>
            <a:lin ang="5400000" scaled="1"/>
          </a:gradFill>
          <a:ln w="9525" algn="ctr">
            <a:noFill/>
            <a:miter lim="800000"/>
            <a:headEnd/>
            <a:tailEnd/>
          </a:ln>
        </p:spPr>
        <p:txBody>
          <a:bodyPr wrap="none" anchor="ctr"/>
          <a:lstStyle/>
          <a:p>
            <a:endParaRPr lang="en-US"/>
          </a:p>
        </p:txBody>
      </p:sp>
      <p:sp>
        <p:nvSpPr>
          <p:cNvPr id="1032" name="Rectangle 14"/>
          <p:cNvSpPr>
            <a:spLocks noChangeArrowheads="1"/>
          </p:cNvSpPr>
          <p:nvPr/>
        </p:nvSpPr>
        <p:spPr bwMode="auto">
          <a:xfrm>
            <a:off x="533400" y="6462713"/>
            <a:ext cx="5257800" cy="381000"/>
          </a:xfrm>
          <a:prstGeom prst="rect">
            <a:avLst/>
          </a:prstGeom>
          <a:noFill/>
          <a:ln w="9525">
            <a:noFill/>
            <a:miter lim="800000"/>
            <a:headEnd/>
            <a:tailEnd/>
          </a:ln>
        </p:spPr>
        <p:txBody>
          <a:bodyPr/>
          <a:lstStyle/>
          <a:p>
            <a:r>
              <a:rPr lang="en-US" sz="1300"/>
              <a:t>Mary Ellen Guffey,</a:t>
            </a:r>
            <a:r>
              <a:rPr lang="en-US" sz="1300" i="1"/>
              <a:t> Essentials of Business Communication, 8e</a:t>
            </a:r>
          </a:p>
        </p:txBody>
      </p:sp>
      <p:sp>
        <p:nvSpPr>
          <p:cNvPr id="1033" name="Rectangle 15"/>
          <p:cNvSpPr>
            <a:spLocks noChangeArrowheads="1"/>
          </p:cNvSpPr>
          <p:nvPr/>
        </p:nvSpPr>
        <p:spPr bwMode="auto">
          <a:xfrm>
            <a:off x="6705600" y="6446838"/>
            <a:ext cx="2133600" cy="244475"/>
          </a:xfrm>
          <a:prstGeom prst="rect">
            <a:avLst/>
          </a:prstGeom>
          <a:noFill/>
          <a:ln w="9525">
            <a:noFill/>
            <a:miter lim="800000"/>
            <a:headEnd/>
            <a:tailEnd/>
          </a:ln>
        </p:spPr>
        <p:txBody>
          <a:bodyPr/>
          <a:lstStyle/>
          <a:p>
            <a:pPr algn="r"/>
            <a:r>
              <a:rPr lang="en-US" sz="1300"/>
              <a:t>Chapter 10, Slide </a:t>
            </a:r>
            <a:fld id="{AB465066-4707-4420-92B3-6B94629EF007}" type="slidenum">
              <a:rPr lang="en-US" sz="1300"/>
              <a:pPr algn="r"/>
              <a:t>‹#›</a:t>
            </a:fld>
            <a:endParaRPr lang="en-US" sz="1300"/>
          </a:p>
        </p:txBody>
      </p:sp>
      <p:sp>
        <p:nvSpPr>
          <p:cNvPr id="1034" name="Rectangle 4"/>
          <p:cNvSpPr>
            <a:spLocks noChangeArrowheads="1"/>
          </p:cNvSpPr>
          <p:nvPr/>
        </p:nvSpPr>
        <p:spPr bwMode="auto">
          <a:xfrm>
            <a:off x="0" y="14288"/>
            <a:ext cx="457200" cy="6858000"/>
          </a:xfrm>
          <a:prstGeom prst="rect">
            <a:avLst/>
          </a:prstGeom>
          <a:gradFill rotWithShape="1">
            <a:gsLst>
              <a:gs pos="0">
                <a:srgbClr val="963C26"/>
              </a:gs>
              <a:gs pos="50000">
                <a:srgbClr val="D7765F"/>
              </a:gs>
              <a:gs pos="100000">
                <a:srgbClr val="963C26"/>
              </a:gs>
            </a:gsLst>
            <a:lin ang="0" scaled="1"/>
          </a:gradFill>
          <a:ln w="9525" algn="ctr">
            <a:noFill/>
            <a:miter lim="800000"/>
            <a:headEnd/>
            <a:tailEnd/>
          </a:ln>
        </p:spPr>
        <p:txBody>
          <a:bodyPr wrap="none" anchor="ctr"/>
          <a:lstStyle/>
          <a:p>
            <a:endParaRPr lang="en-US"/>
          </a:p>
        </p:txBody>
      </p:sp>
      <p:sp>
        <p:nvSpPr>
          <p:cNvPr id="12" name="Footer Placeholder 4">
            <a:extLst>
              <a:ext uri="{FF2B5EF4-FFF2-40B4-BE49-F238E27FC236}">
                <a16:creationId xmlns:a16="http://schemas.microsoft.com/office/drawing/2014/main" id="{999E72B3-7CB8-4C97-9C12-03ADC825A53D}"/>
              </a:ext>
            </a:extLst>
          </p:cNvPr>
          <p:cNvSpPr txBox="1">
            <a:spLocks/>
          </p:cNvSpPr>
          <p:nvPr userDrawn="1"/>
        </p:nvSpPr>
        <p:spPr>
          <a:xfrm>
            <a:off x="2590800" y="123190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Compiled by Sir Muhammad Ali Khan</a:t>
            </a:r>
          </a:p>
        </p:txBody>
      </p:sp>
    </p:spTree>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Lst>
  <p:transition>
    <p:fade/>
  </p:transition>
  <p:txStyles>
    <p:titleStyle>
      <a:lvl1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5pPr>
      <a:lvl6pPr marL="4572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6pPr>
      <a:lvl7pPr marL="9144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7pPr>
      <a:lvl8pPr marL="13716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8pPr>
      <a:lvl9pPr marL="18288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lr>
          <a:srgbClr val="4C7019"/>
        </a:buClr>
        <a:buFont typeface="Wingdings" pitchFamily="2" charset="2"/>
        <a:buChar char="§"/>
        <a:defRPr sz="3400">
          <a:solidFill>
            <a:schemeClr val="tx1"/>
          </a:solidFill>
          <a:latin typeface="+mn-lt"/>
          <a:ea typeface="+mn-ea"/>
          <a:cs typeface="+mn-cs"/>
        </a:defRPr>
      </a:lvl1pPr>
      <a:lvl2pPr marL="742950" indent="-285750" algn="l" rtl="0" eaLnBrk="0" fontAlgn="base" hangingPunct="0">
        <a:spcBef>
          <a:spcPct val="0"/>
        </a:spcBef>
        <a:spcAft>
          <a:spcPct val="0"/>
        </a:spcAft>
        <a:buClr>
          <a:srgbClr val="AC512F"/>
        </a:buClr>
        <a:buChar char="•"/>
        <a:defRPr sz="3200">
          <a:solidFill>
            <a:schemeClr val="tx1"/>
          </a:solidFill>
          <a:latin typeface="+mn-lt"/>
          <a:cs typeface="+mn-cs"/>
        </a:defRPr>
      </a:lvl2pPr>
      <a:lvl3pPr marL="1143000" indent="-228600" algn="l" rtl="0" eaLnBrk="0" fontAlgn="base" hangingPunct="0">
        <a:spcBef>
          <a:spcPct val="20000"/>
        </a:spcBef>
        <a:spcAft>
          <a:spcPct val="0"/>
        </a:spcAft>
        <a:buClr>
          <a:srgbClr val="AC512F"/>
        </a:buClr>
        <a:buFont typeface="Wingdings" pitchFamily="2" charset="2"/>
        <a:buChar char="©"/>
        <a:defRPr sz="3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1447800"/>
          </a:xfrm>
          <a:prstGeom prst="rect">
            <a:avLst/>
          </a:prstGeom>
          <a:gradFill rotWithShape="1">
            <a:gsLst>
              <a:gs pos="0">
                <a:srgbClr val="B15F48"/>
              </a:gs>
              <a:gs pos="50000">
                <a:srgbClr val="963C26"/>
              </a:gs>
              <a:gs pos="100000">
                <a:srgbClr val="B15F48"/>
              </a:gs>
            </a:gsLst>
            <a:lin ang="5400000" scaled="1"/>
          </a:gradFill>
          <a:ln w="9525" algn="ctr">
            <a:noFill/>
            <a:miter lim="800000"/>
            <a:headEnd/>
            <a:tailEnd/>
          </a:ln>
        </p:spPr>
        <p:txBody>
          <a:bodyPr wrap="none" anchor="ctr"/>
          <a:lstStyle/>
          <a:p>
            <a:endParaRPr lang="en-US"/>
          </a:p>
        </p:txBody>
      </p:sp>
      <p:sp>
        <p:nvSpPr>
          <p:cNvPr id="2051" name="Rectangle 3"/>
          <p:cNvSpPr>
            <a:spLocks noChangeArrowheads="1"/>
          </p:cNvSpPr>
          <p:nvPr/>
        </p:nvSpPr>
        <p:spPr bwMode="auto">
          <a:xfrm>
            <a:off x="0" y="1403350"/>
            <a:ext cx="457200" cy="5468938"/>
          </a:xfrm>
          <a:prstGeom prst="rect">
            <a:avLst/>
          </a:prstGeom>
          <a:gradFill rotWithShape="1">
            <a:gsLst>
              <a:gs pos="0">
                <a:srgbClr val="C77806"/>
              </a:gs>
              <a:gs pos="50000">
                <a:srgbClr val="D2AF5E"/>
              </a:gs>
              <a:gs pos="100000">
                <a:srgbClr val="C77806"/>
              </a:gs>
            </a:gsLst>
            <a:lin ang="0" scaled="1"/>
          </a:gradFill>
          <a:ln w="9525" algn="ctr">
            <a:noFill/>
            <a:miter lim="800000"/>
            <a:headEnd/>
            <a:tailEnd/>
          </a:ln>
        </p:spPr>
        <p:txBody>
          <a:bodyPr wrap="none" anchor="ctr"/>
          <a:lstStyle/>
          <a:p>
            <a:endParaRPr lang="en-US"/>
          </a:p>
        </p:txBody>
      </p:sp>
      <p:sp>
        <p:nvSpPr>
          <p:cNvPr id="116740" name="Rectangle 4"/>
          <p:cNvSpPr>
            <a:spLocks noChangeArrowheads="1"/>
          </p:cNvSpPr>
          <p:nvPr/>
        </p:nvSpPr>
        <p:spPr bwMode="auto">
          <a:xfrm>
            <a:off x="457200" y="1447800"/>
            <a:ext cx="8686800" cy="5410200"/>
          </a:xfrm>
          <a:prstGeom prst="rect">
            <a:avLst/>
          </a:prstGeom>
          <a:gradFill rotWithShape="1">
            <a:gsLst>
              <a:gs pos="0">
                <a:srgbClr val="DFD6CA"/>
              </a:gs>
              <a:gs pos="50000">
                <a:schemeClr val="bg1"/>
              </a:gs>
              <a:gs pos="100000">
                <a:srgbClr val="DFD6CA"/>
              </a:gs>
            </a:gsLst>
            <a:lin ang="2700000" scaled="1"/>
          </a:gradFill>
          <a:ln w="9525">
            <a:noFill/>
            <a:miter lim="800000"/>
            <a:headEnd/>
            <a:tailEnd/>
          </a:ln>
          <a:effectLst/>
        </p:spPr>
        <p:txBody>
          <a:bodyPr wrap="none" anchor="ctr"/>
          <a:lstStyle/>
          <a:p>
            <a:pPr>
              <a:defRPr/>
            </a:pPr>
            <a:endParaRPr lang="en-US"/>
          </a:p>
        </p:txBody>
      </p:sp>
      <p:sp>
        <p:nvSpPr>
          <p:cNvPr id="2053" name="FlagCount" hidden="1">
            <a:hlinkClick r:id="rId8"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
        <p:nvSpPr>
          <p:cNvPr id="116749" name="Rectangle 13"/>
          <p:cNvSpPr>
            <a:spLocks noGrp="1" noChangeArrowheads="1"/>
          </p:cNvSpPr>
          <p:nvPr>
            <p:ph type="title"/>
          </p:nvPr>
        </p:nvSpPr>
        <p:spPr bwMode="auto">
          <a:xfrm>
            <a:off x="500063" y="112713"/>
            <a:ext cx="8229600" cy="114300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5" name="Rectangle 14"/>
          <p:cNvSpPr>
            <a:spLocks noGrp="1" noChangeArrowheads="1"/>
          </p:cNvSpPr>
          <p:nvPr>
            <p:ph type="body" idx="1"/>
          </p:nvPr>
        </p:nvSpPr>
        <p:spPr bwMode="auto">
          <a:xfrm>
            <a:off x="457200" y="149383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2056" name="Rectangle 3"/>
          <p:cNvSpPr>
            <a:spLocks noChangeArrowheads="1"/>
          </p:cNvSpPr>
          <p:nvPr/>
        </p:nvSpPr>
        <p:spPr bwMode="auto">
          <a:xfrm rot="5400000">
            <a:off x="4534693" y="2262982"/>
            <a:ext cx="531813" cy="8686800"/>
          </a:xfrm>
          <a:prstGeom prst="rect">
            <a:avLst/>
          </a:prstGeom>
          <a:gradFill rotWithShape="0">
            <a:gsLst>
              <a:gs pos="0">
                <a:srgbClr val="8B679E"/>
              </a:gs>
              <a:gs pos="50000">
                <a:srgbClr val="B7A1C3"/>
              </a:gs>
              <a:gs pos="100000">
                <a:srgbClr val="8B679E"/>
              </a:gs>
            </a:gsLst>
            <a:lin ang="5400000"/>
          </a:gradFill>
          <a:ln w="9525" algn="ctr">
            <a:noFill/>
            <a:miter lim="800000"/>
            <a:headEnd/>
            <a:tailEnd/>
          </a:ln>
        </p:spPr>
        <p:txBody>
          <a:bodyPr rot="10800000" vert="eaVert" wrap="none" anchor="ctr"/>
          <a:lstStyle/>
          <a:p>
            <a:endParaRPr lang="en-US">
              <a:solidFill>
                <a:schemeClr val="bg1"/>
              </a:solidFill>
            </a:endParaRPr>
          </a:p>
        </p:txBody>
      </p:sp>
      <p:sp>
        <p:nvSpPr>
          <p:cNvPr id="2057" name="Rectangle 7"/>
          <p:cNvSpPr>
            <a:spLocks noChangeArrowheads="1"/>
          </p:cNvSpPr>
          <p:nvPr/>
        </p:nvSpPr>
        <p:spPr bwMode="auto">
          <a:xfrm>
            <a:off x="609600" y="6477000"/>
            <a:ext cx="5514975" cy="457200"/>
          </a:xfrm>
          <a:prstGeom prst="rect">
            <a:avLst/>
          </a:prstGeom>
          <a:noFill/>
          <a:ln w="9525">
            <a:noFill/>
            <a:miter lim="800000"/>
            <a:headEnd/>
            <a:tailEnd/>
          </a:ln>
        </p:spPr>
        <p:txBody>
          <a:bodyPr/>
          <a:lstStyle/>
          <a:p>
            <a:r>
              <a:rPr lang="en-US" sz="1300">
                <a:solidFill>
                  <a:schemeClr val="bg1"/>
                </a:solidFill>
              </a:rPr>
              <a:t>Mary Ellen Guffey,</a:t>
            </a:r>
            <a:r>
              <a:rPr lang="en-US" sz="1300" i="1">
                <a:solidFill>
                  <a:schemeClr val="bg1"/>
                </a:solidFill>
              </a:rPr>
              <a:t> Essentials of Business Communication, 8e</a:t>
            </a:r>
          </a:p>
        </p:txBody>
      </p:sp>
      <p:sp>
        <p:nvSpPr>
          <p:cNvPr id="2058" name="Rectangle 6"/>
          <p:cNvSpPr>
            <a:spLocks noChangeArrowheads="1"/>
          </p:cNvSpPr>
          <p:nvPr/>
        </p:nvSpPr>
        <p:spPr bwMode="auto">
          <a:xfrm>
            <a:off x="6553200" y="6477000"/>
            <a:ext cx="2133600" cy="244475"/>
          </a:xfrm>
          <a:prstGeom prst="rect">
            <a:avLst/>
          </a:prstGeom>
          <a:noFill/>
          <a:ln w="9525">
            <a:noFill/>
            <a:miter lim="800000"/>
            <a:headEnd/>
            <a:tailEnd/>
          </a:ln>
        </p:spPr>
        <p:txBody>
          <a:bodyPr/>
          <a:lstStyle/>
          <a:p>
            <a:pPr algn="r"/>
            <a:r>
              <a:rPr lang="en-US" sz="1300">
                <a:solidFill>
                  <a:schemeClr val="bg1"/>
                </a:solidFill>
              </a:rPr>
              <a:t>Chapter 10, Slide </a:t>
            </a:r>
            <a:fld id="{0B54D95F-A350-4B96-AA20-B7A55041AF93}" type="slidenum">
              <a:rPr lang="en-US" sz="1300">
                <a:solidFill>
                  <a:schemeClr val="bg1"/>
                </a:solidFill>
              </a:rPr>
              <a:pPr algn="r"/>
              <a:t>‹#›</a:t>
            </a:fld>
            <a:endParaRPr lang="en-US" sz="1300">
              <a:solidFill>
                <a:schemeClr val="bg1"/>
              </a:solidFill>
            </a:endParaRPr>
          </a:p>
        </p:txBody>
      </p:sp>
    </p:spTree>
  </p:cSld>
  <p:clrMap bg1="lt1" tx1="dk1" bg2="lt2" tx2="dk2" accent1="accent1" accent2="accent2" accent3="accent3" accent4="accent4" accent5="accent5" accent6="accent6" hlink="hlink" folHlink="folHlink"/>
  <p:sldLayoutIdLst>
    <p:sldLayoutId id="2147484865" r:id="rId1"/>
    <p:sldLayoutId id="2147484842" r:id="rId2"/>
    <p:sldLayoutId id="2147484843" r:id="rId3"/>
    <p:sldLayoutId id="2147484844" r:id="rId4"/>
    <p:sldLayoutId id="2147484845" r:id="rId5"/>
    <p:sldLayoutId id="2147484846" r:id="rId6"/>
  </p:sldLayoutIdLst>
  <p:transition>
    <p:fade/>
  </p:transition>
  <p:txStyles>
    <p:titleStyle>
      <a:lvl1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5pPr>
      <a:lvl6pPr marL="4572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6pPr>
      <a:lvl7pPr marL="9144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7pPr>
      <a:lvl8pPr marL="13716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8pPr>
      <a:lvl9pPr marL="18288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lr>
          <a:srgbClr val="8B679E"/>
        </a:buClr>
        <a:buFont typeface="Wingdings" pitchFamily="2" charset="2"/>
        <a:buChar char="§"/>
        <a:defRPr sz="3400">
          <a:solidFill>
            <a:schemeClr val="tx1"/>
          </a:solidFill>
          <a:latin typeface="+mn-lt"/>
          <a:ea typeface="+mn-ea"/>
          <a:cs typeface="+mn-cs"/>
        </a:defRPr>
      </a:lvl1pPr>
      <a:lvl2pPr marL="742950" indent="-285750" algn="l" rtl="0" eaLnBrk="0" fontAlgn="base" hangingPunct="0">
        <a:spcBef>
          <a:spcPct val="0"/>
        </a:spcBef>
        <a:spcAft>
          <a:spcPct val="0"/>
        </a:spcAft>
        <a:buClr>
          <a:srgbClr val="AC512F"/>
        </a:buClr>
        <a:buChar char="•"/>
        <a:defRPr sz="3200">
          <a:solidFill>
            <a:schemeClr val="tx1"/>
          </a:solidFill>
          <a:latin typeface="+mn-lt"/>
          <a:cs typeface="+mn-cs"/>
        </a:defRPr>
      </a:lvl2pPr>
      <a:lvl3pPr marL="1143000" indent="-228600" algn="l" rtl="0" eaLnBrk="0" fontAlgn="base" hangingPunct="0">
        <a:spcBef>
          <a:spcPct val="20000"/>
        </a:spcBef>
        <a:spcAft>
          <a:spcPct val="0"/>
        </a:spcAft>
        <a:buClr>
          <a:srgbClr val="AC512F"/>
        </a:buClr>
        <a:buFont typeface="Wingdings" pitchFamily="2" charset="2"/>
        <a:buChar char="©"/>
        <a:defRPr sz="3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457200"/>
            <a:ext cx="9144000" cy="5943600"/>
          </a:xfrm>
          <a:prstGeom prst="rect">
            <a:avLst/>
          </a:prstGeom>
          <a:gradFill rotWithShape="1">
            <a:gsLst>
              <a:gs pos="0">
                <a:srgbClr val="DFD6CA"/>
              </a:gs>
              <a:gs pos="50000">
                <a:schemeClr val="bg1"/>
              </a:gs>
              <a:gs pos="100000">
                <a:srgbClr val="DFD6CA"/>
              </a:gs>
            </a:gsLst>
            <a:lin ang="2700000" scaled="1"/>
          </a:gradFill>
          <a:ln w="9525">
            <a:noFill/>
            <a:miter lim="800000"/>
            <a:headEnd/>
            <a:tailEnd/>
          </a:ln>
          <a:effectLst/>
        </p:spPr>
        <p:txBody>
          <a:bodyPr wrap="none" anchor="ctr"/>
          <a:lstStyle/>
          <a:p>
            <a:pPr>
              <a:defRPr/>
            </a:pPr>
            <a:endParaRPr lang="en-US"/>
          </a:p>
        </p:txBody>
      </p:sp>
      <p:sp>
        <p:nvSpPr>
          <p:cNvPr id="3075" name="Rectangle 6"/>
          <p:cNvSpPr>
            <a:spLocks noChangeArrowheads="1"/>
          </p:cNvSpPr>
          <p:nvPr/>
        </p:nvSpPr>
        <p:spPr bwMode="auto">
          <a:xfrm rot="5400000">
            <a:off x="4343400" y="-4343400"/>
            <a:ext cx="457200" cy="9144000"/>
          </a:xfrm>
          <a:prstGeom prst="rect">
            <a:avLst/>
          </a:prstGeom>
          <a:gradFill rotWithShape="1">
            <a:gsLst>
              <a:gs pos="0">
                <a:srgbClr val="963C26"/>
              </a:gs>
              <a:gs pos="50000">
                <a:srgbClr val="BE735E"/>
              </a:gs>
              <a:gs pos="100000">
                <a:srgbClr val="963C26"/>
              </a:gs>
            </a:gsLst>
            <a:lin ang="0" scaled="1"/>
          </a:gradFill>
          <a:ln w="9525" algn="ctr">
            <a:noFill/>
            <a:miter lim="800000"/>
            <a:headEnd/>
            <a:tailEnd/>
          </a:ln>
        </p:spPr>
        <p:txBody>
          <a:bodyPr wrap="none" anchor="ctr"/>
          <a:lstStyle/>
          <a:p>
            <a:endParaRPr lang="en-US"/>
          </a:p>
        </p:txBody>
      </p:sp>
      <p:sp>
        <p:nvSpPr>
          <p:cNvPr id="3076" name="Rectangle 10"/>
          <p:cNvSpPr>
            <a:spLocks noGrp="1" noChangeArrowheads="1"/>
          </p:cNvSpPr>
          <p:nvPr>
            <p:ph type="body" idx="1"/>
          </p:nvPr>
        </p:nvSpPr>
        <p:spPr bwMode="auto">
          <a:xfrm>
            <a:off x="595313" y="157003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7" name="Rectangle 3"/>
          <p:cNvSpPr>
            <a:spLocks noChangeArrowheads="1"/>
          </p:cNvSpPr>
          <p:nvPr/>
        </p:nvSpPr>
        <p:spPr bwMode="auto">
          <a:xfrm rot="5400000">
            <a:off x="4314825" y="2043113"/>
            <a:ext cx="514350" cy="9144000"/>
          </a:xfrm>
          <a:prstGeom prst="rect">
            <a:avLst/>
          </a:prstGeom>
          <a:gradFill rotWithShape="0">
            <a:gsLst>
              <a:gs pos="0">
                <a:srgbClr val="8B679E"/>
              </a:gs>
              <a:gs pos="50000">
                <a:srgbClr val="B7A1C3"/>
              </a:gs>
              <a:gs pos="100000">
                <a:srgbClr val="8B679E"/>
              </a:gs>
            </a:gsLst>
            <a:lin ang="5400000"/>
          </a:gradFill>
          <a:ln w="9525" algn="ctr">
            <a:noFill/>
            <a:miter lim="800000"/>
            <a:headEnd/>
            <a:tailEnd/>
          </a:ln>
        </p:spPr>
        <p:txBody>
          <a:bodyPr rot="10800000" vert="eaVert" wrap="none" anchor="ctr"/>
          <a:lstStyle/>
          <a:p>
            <a:endParaRPr lang="en-US">
              <a:solidFill>
                <a:srgbClr val="FFFFFF"/>
              </a:solidFill>
            </a:endParaRPr>
          </a:p>
        </p:txBody>
      </p:sp>
      <p:sp>
        <p:nvSpPr>
          <p:cNvPr id="3078" name="Rectangle 4"/>
          <p:cNvSpPr>
            <a:spLocks noChangeArrowheads="1"/>
          </p:cNvSpPr>
          <p:nvPr/>
        </p:nvSpPr>
        <p:spPr bwMode="auto">
          <a:xfrm>
            <a:off x="6705600" y="6473825"/>
            <a:ext cx="2133600" cy="384175"/>
          </a:xfrm>
          <a:prstGeom prst="rect">
            <a:avLst/>
          </a:prstGeom>
          <a:noFill/>
          <a:ln w="9525">
            <a:noFill/>
            <a:miter lim="800000"/>
            <a:headEnd/>
            <a:tailEnd/>
          </a:ln>
        </p:spPr>
        <p:txBody>
          <a:bodyPr/>
          <a:lstStyle/>
          <a:p>
            <a:pPr algn="r"/>
            <a:r>
              <a:rPr lang="en-US" sz="1300">
                <a:solidFill>
                  <a:schemeClr val="bg1"/>
                </a:solidFill>
              </a:rPr>
              <a:t>Chapter 10, Slide </a:t>
            </a:r>
            <a:fld id="{2B6FDEF8-C34E-48D5-BFE1-BD5AF74DC890}" type="slidenum">
              <a:rPr lang="en-US" sz="1300">
                <a:solidFill>
                  <a:schemeClr val="bg1"/>
                </a:solidFill>
              </a:rPr>
              <a:pPr algn="r"/>
              <a:t>‹#›</a:t>
            </a:fld>
            <a:endParaRPr lang="en-US" sz="1300">
              <a:solidFill>
                <a:schemeClr val="bg1"/>
              </a:solidFill>
            </a:endParaRPr>
          </a:p>
        </p:txBody>
      </p:sp>
      <p:sp>
        <p:nvSpPr>
          <p:cNvPr id="3079" name="Rectangle 5"/>
          <p:cNvSpPr>
            <a:spLocks noChangeArrowheads="1"/>
          </p:cNvSpPr>
          <p:nvPr/>
        </p:nvSpPr>
        <p:spPr bwMode="auto">
          <a:xfrm>
            <a:off x="304800" y="6477000"/>
            <a:ext cx="5559425" cy="381000"/>
          </a:xfrm>
          <a:prstGeom prst="rect">
            <a:avLst/>
          </a:prstGeom>
          <a:noFill/>
          <a:ln w="9525">
            <a:noFill/>
            <a:miter lim="800000"/>
            <a:headEnd/>
            <a:tailEnd/>
          </a:ln>
        </p:spPr>
        <p:txBody>
          <a:bodyPr/>
          <a:lstStyle/>
          <a:p>
            <a:r>
              <a:rPr lang="en-US" sz="1300">
                <a:solidFill>
                  <a:schemeClr val="bg1"/>
                </a:solidFill>
              </a:rPr>
              <a:t>Mary Ellen Guffey,</a:t>
            </a:r>
            <a:r>
              <a:rPr lang="en-US" sz="1300" i="1">
                <a:solidFill>
                  <a:schemeClr val="bg1"/>
                </a:solidFill>
              </a:rPr>
              <a:t> Essentials of Business Communication, 8e</a:t>
            </a:r>
          </a:p>
        </p:txBody>
      </p:sp>
    </p:spTree>
  </p:cSld>
  <p:clrMap bg1="lt1" tx1="dk1" bg2="lt2" tx2="dk2" accent1="accent1" accent2="accent2" accent3="accent3" accent4="accent4" accent5="accent5" accent6="accent6" hlink="hlink" folHlink="folHlink"/>
  <p:sldLayoutIdLst>
    <p:sldLayoutId id="2147484847" r:id="rId1"/>
    <p:sldLayoutId id="2147484848" r:id="rId2"/>
    <p:sldLayoutId id="2147484849" r:id="rId3"/>
    <p:sldLayoutId id="2147484850" r:id="rId4"/>
    <p:sldLayoutId id="2147484851" r:id="rId5"/>
  </p:sldLayoutIdLst>
  <p:transition>
    <p:fad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7030A0"/>
        </a:buClr>
        <a:buFont typeface="Wingdings" pitchFamily="2" charset="2"/>
        <a:buChar char="§"/>
        <a:defRPr sz="3400">
          <a:solidFill>
            <a:schemeClr val="tx1"/>
          </a:solidFill>
          <a:latin typeface="+mn-lt"/>
          <a:ea typeface="+mn-ea"/>
          <a:cs typeface="+mn-cs"/>
        </a:defRPr>
      </a:lvl1pPr>
      <a:lvl2pPr marL="742950" indent="-285750" algn="l" rtl="0" eaLnBrk="0" fontAlgn="base" hangingPunct="0">
        <a:spcBef>
          <a:spcPct val="0"/>
        </a:spcBef>
        <a:spcAft>
          <a:spcPct val="0"/>
        </a:spcAft>
        <a:buClr>
          <a:srgbClr val="AC512F"/>
        </a:buClr>
        <a:buChar char="•"/>
        <a:defRPr sz="3200">
          <a:solidFill>
            <a:schemeClr val="tx1"/>
          </a:solidFill>
          <a:latin typeface="+mn-lt"/>
          <a:cs typeface="+mn-cs"/>
        </a:defRPr>
      </a:lvl2pPr>
      <a:lvl3pPr marL="1143000" indent="-228600" algn="l" rtl="0" eaLnBrk="0" fontAlgn="base" hangingPunct="0">
        <a:spcBef>
          <a:spcPct val="20000"/>
        </a:spcBef>
        <a:spcAft>
          <a:spcPct val="0"/>
        </a:spcAft>
        <a:buClr>
          <a:srgbClr val="AC512F"/>
        </a:buClr>
        <a:buFont typeface="Wingdings" pitchFamily="2" charset="2"/>
        <a:buChar char="©"/>
        <a:defRPr sz="3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450850"/>
            <a:ext cx="9144000" cy="5997575"/>
          </a:xfrm>
          <a:prstGeom prst="rect">
            <a:avLst/>
          </a:prstGeom>
          <a:gradFill rotWithShape="1">
            <a:gsLst>
              <a:gs pos="0">
                <a:srgbClr val="DFD6CA"/>
              </a:gs>
              <a:gs pos="50000">
                <a:schemeClr val="bg1"/>
              </a:gs>
              <a:gs pos="100000">
                <a:srgbClr val="DFD6CA"/>
              </a:gs>
            </a:gsLst>
            <a:lin ang="2700000" scaled="1"/>
          </a:gradFill>
          <a:ln w="9525">
            <a:noFill/>
            <a:miter lim="800000"/>
            <a:headEnd/>
            <a:tailEnd/>
          </a:ln>
          <a:effectLst/>
        </p:spPr>
        <p:txBody>
          <a:bodyPr wrap="none" anchor="ctr"/>
          <a:lstStyle/>
          <a:p>
            <a:pPr>
              <a:defRPr/>
            </a:pPr>
            <a:endParaRPr lang="en-US"/>
          </a:p>
        </p:txBody>
      </p:sp>
      <p:sp>
        <p:nvSpPr>
          <p:cNvPr id="4099" name="Rectangle 3"/>
          <p:cNvSpPr>
            <a:spLocks noChangeArrowheads="1"/>
          </p:cNvSpPr>
          <p:nvPr/>
        </p:nvSpPr>
        <p:spPr bwMode="auto">
          <a:xfrm>
            <a:off x="0" y="0"/>
            <a:ext cx="9144000" cy="457200"/>
          </a:xfrm>
          <a:prstGeom prst="rect">
            <a:avLst/>
          </a:prstGeom>
          <a:gradFill rotWithShape="1">
            <a:gsLst>
              <a:gs pos="0">
                <a:srgbClr val="D89013"/>
              </a:gs>
              <a:gs pos="50000">
                <a:srgbClr val="C16D15"/>
              </a:gs>
              <a:gs pos="100000">
                <a:srgbClr val="D89013"/>
              </a:gs>
            </a:gsLst>
            <a:lin ang="5400000" scaled="1"/>
          </a:gradFill>
          <a:ln w="9525" algn="ctr">
            <a:noFill/>
            <a:miter lim="800000"/>
            <a:headEnd/>
            <a:tailEnd/>
          </a:ln>
        </p:spPr>
        <p:txBody>
          <a:bodyPr wrap="none" anchor="ctr"/>
          <a:lstStyle/>
          <a:p>
            <a:endParaRPr lang="en-US"/>
          </a:p>
        </p:txBody>
      </p:sp>
      <p:sp>
        <p:nvSpPr>
          <p:cNvPr id="410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
        <p:nvSpPr>
          <p:cNvPr id="4101" name="Rectangle 13"/>
          <p:cNvSpPr>
            <a:spLocks noChangeArrowheads="1"/>
          </p:cNvSpPr>
          <p:nvPr/>
        </p:nvSpPr>
        <p:spPr bwMode="auto">
          <a:xfrm>
            <a:off x="0" y="6370638"/>
            <a:ext cx="9144000" cy="501650"/>
          </a:xfrm>
          <a:prstGeom prst="rect">
            <a:avLst/>
          </a:prstGeom>
          <a:gradFill rotWithShape="1">
            <a:gsLst>
              <a:gs pos="0">
                <a:srgbClr val="6A831B"/>
              </a:gs>
              <a:gs pos="50000">
                <a:srgbClr val="B2C17F"/>
              </a:gs>
              <a:gs pos="100000">
                <a:srgbClr val="6A831B"/>
              </a:gs>
            </a:gsLst>
            <a:lin ang="5400000" scaled="1"/>
          </a:gradFill>
          <a:ln w="9525" algn="ctr">
            <a:noFill/>
            <a:miter lim="800000"/>
            <a:headEnd/>
            <a:tailEnd/>
          </a:ln>
        </p:spPr>
        <p:txBody>
          <a:bodyPr wrap="none" anchor="ctr"/>
          <a:lstStyle/>
          <a:p>
            <a:endParaRPr lang="en-US"/>
          </a:p>
        </p:txBody>
      </p:sp>
      <p:sp>
        <p:nvSpPr>
          <p:cNvPr id="4102" name="Rectangle 14"/>
          <p:cNvSpPr>
            <a:spLocks noChangeArrowheads="1"/>
          </p:cNvSpPr>
          <p:nvPr/>
        </p:nvSpPr>
        <p:spPr bwMode="auto">
          <a:xfrm>
            <a:off x="533400" y="6477000"/>
            <a:ext cx="5257800" cy="381000"/>
          </a:xfrm>
          <a:prstGeom prst="rect">
            <a:avLst/>
          </a:prstGeom>
          <a:noFill/>
          <a:ln w="9525">
            <a:noFill/>
            <a:miter lim="800000"/>
            <a:headEnd/>
            <a:tailEnd/>
          </a:ln>
        </p:spPr>
        <p:txBody>
          <a:bodyPr/>
          <a:lstStyle/>
          <a:p>
            <a:r>
              <a:rPr lang="en-US" sz="1300"/>
              <a:t>Mary Ellen Guffey,</a:t>
            </a:r>
            <a:r>
              <a:rPr lang="en-US" sz="1300" i="1"/>
              <a:t> Essentials of Business Communication, 8e</a:t>
            </a:r>
          </a:p>
        </p:txBody>
      </p:sp>
      <p:sp>
        <p:nvSpPr>
          <p:cNvPr id="4103" name="Rectangle 15"/>
          <p:cNvSpPr>
            <a:spLocks noChangeArrowheads="1"/>
          </p:cNvSpPr>
          <p:nvPr/>
        </p:nvSpPr>
        <p:spPr bwMode="auto">
          <a:xfrm>
            <a:off x="6705600" y="6461125"/>
            <a:ext cx="2133600" cy="244475"/>
          </a:xfrm>
          <a:prstGeom prst="rect">
            <a:avLst/>
          </a:prstGeom>
          <a:noFill/>
          <a:ln w="9525">
            <a:noFill/>
            <a:miter lim="800000"/>
            <a:headEnd/>
            <a:tailEnd/>
          </a:ln>
        </p:spPr>
        <p:txBody>
          <a:bodyPr/>
          <a:lstStyle/>
          <a:p>
            <a:pPr algn="r"/>
            <a:r>
              <a:rPr lang="en-US" sz="1300"/>
              <a:t>Chapter 10, Slide </a:t>
            </a:r>
            <a:fld id="{8E2B6152-DA78-4C01-AF1E-F88399628F0E}" type="slidenum">
              <a:rPr lang="en-US" sz="1300"/>
              <a:pPr algn="r"/>
              <a:t>‹#›</a:t>
            </a:fld>
            <a:endParaRPr lang="en-US" sz="1300"/>
          </a:p>
        </p:txBody>
      </p:sp>
    </p:spTree>
  </p:cSld>
  <p:clrMap bg1="lt1" tx1="dk1" bg2="lt2" tx2="dk2" accent1="accent1" accent2="accent2" accent3="accent3" accent4="accent4" accent5="accent5" accent6="accent6" hlink="hlink" folHlink="folHlink"/>
  <p:transition>
    <p:fade/>
  </p:transition>
  <p:txStyles>
    <p:titleStyle>
      <a:lvl1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5pPr>
      <a:lvl6pPr marL="4572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6pPr>
      <a:lvl7pPr marL="9144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7pPr>
      <a:lvl8pPr marL="13716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8pPr>
      <a:lvl9pPr marL="18288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lr>
          <a:srgbClr val="5F5F5F"/>
        </a:buClr>
        <a:buFont typeface="Wingdings" pitchFamily="2" charset="2"/>
        <a:buChar char="§"/>
        <a:defRPr sz="3400">
          <a:solidFill>
            <a:schemeClr val="tx1"/>
          </a:solidFill>
          <a:latin typeface="+mn-lt"/>
          <a:ea typeface="+mn-ea"/>
          <a:cs typeface="+mn-cs"/>
        </a:defRPr>
      </a:lvl1pPr>
      <a:lvl2pPr marL="742950" indent="-285750" algn="l" rtl="0" eaLnBrk="0" fontAlgn="base" hangingPunct="0">
        <a:spcBef>
          <a:spcPct val="0"/>
        </a:spcBef>
        <a:spcAft>
          <a:spcPct val="0"/>
        </a:spcAft>
        <a:buClr>
          <a:srgbClr val="775686"/>
        </a:buClr>
        <a:defRPr sz="3200">
          <a:solidFill>
            <a:schemeClr val="tx1"/>
          </a:solidFill>
          <a:latin typeface="+mn-lt"/>
          <a:cs typeface="+mn-cs"/>
        </a:defRPr>
      </a:lvl2pPr>
      <a:lvl3pPr marL="1143000" indent="-228600" algn="l" rtl="0" eaLnBrk="0" fontAlgn="base" hangingPunct="0">
        <a:spcBef>
          <a:spcPct val="20000"/>
        </a:spcBef>
        <a:spcAft>
          <a:spcPct val="0"/>
        </a:spcAft>
        <a:buClr>
          <a:srgbClr val="AC512F"/>
        </a:buClr>
        <a:buFont typeface="Wingdings" pitchFamily="2" charset="2"/>
        <a:buChar char="©"/>
        <a:defRPr sz="3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1600200"/>
          </a:xfrm>
          <a:prstGeom prst="rect">
            <a:avLst/>
          </a:prstGeom>
          <a:gradFill rotWithShape="1">
            <a:gsLst>
              <a:gs pos="0">
                <a:srgbClr val="D96842"/>
              </a:gs>
              <a:gs pos="50000">
                <a:srgbClr val="AC512F"/>
              </a:gs>
              <a:gs pos="100000">
                <a:srgbClr val="D96842"/>
              </a:gs>
            </a:gsLst>
            <a:lin ang="5400000" scaled="1"/>
          </a:gradFill>
          <a:ln w="9525" algn="ctr">
            <a:noFill/>
            <a:miter lim="800000"/>
            <a:headEnd/>
            <a:tailEnd/>
          </a:ln>
        </p:spPr>
        <p:txBody>
          <a:bodyPr wrap="none" anchor="ctr"/>
          <a:lstStyle/>
          <a:p>
            <a:endParaRPr lang="en-US"/>
          </a:p>
        </p:txBody>
      </p:sp>
      <p:sp>
        <p:nvSpPr>
          <p:cNvPr id="5123" name="Rectangle 3"/>
          <p:cNvSpPr>
            <a:spLocks noChangeArrowheads="1"/>
          </p:cNvSpPr>
          <p:nvPr/>
        </p:nvSpPr>
        <p:spPr bwMode="auto">
          <a:xfrm>
            <a:off x="0" y="1419225"/>
            <a:ext cx="457200" cy="5453063"/>
          </a:xfrm>
          <a:prstGeom prst="rect">
            <a:avLst/>
          </a:prstGeom>
          <a:gradFill rotWithShape="1">
            <a:gsLst>
              <a:gs pos="0">
                <a:srgbClr val="C77806"/>
              </a:gs>
              <a:gs pos="50000">
                <a:srgbClr val="D2AF5E"/>
              </a:gs>
              <a:gs pos="100000">
                <a:srgbClr val="C77806"/>
              </a:gs>
            </a:gsLst>
            <a:lin ang="0" scaled="1"/>
          </a:gradFill>
          <a:ln w="9525" algn="ctr">
            <a:noFill/>
            <a:miter lim="800000"/>
            <a:headEnd/>
            <a:tailEnd/>
          </a:ln>
        </p:spPr>
        <p:txBody>
          <a:bodyPr wrap="none" anchor="ctr"/>
          <a:lstStyle/>
          <a:p>
            <a:endParaRPr lang="en-US"/>
          </a:p>
        </p:txBody>
      </p:sp>
      <p:sp>
        <p:nvSpPr>
          <p:cNvPr id="35844" name="Rectangle 4"/>
          <p:cNvSpPr>
            <a:spLocks noChangeArrowheads="1"/>
          </p:cNvSpPr>
          <p:nvPr/>
        </p:nvSpPr>
        <p:spPr bwMode="auto">
          <a:xfrm>
            <a:off x="457200" y="1447800"/>
            <a:ext cx="8686800" cy="5410200"/>
          </a:xfrm>
          <a:prstGeom prst="rect">
            <a:avLst/>
          </a:prstGeom>
          <a:gradFill rotWithShape="1">
            <a:gsLst>
              <a:gs pos="0">
                <a:srgbClr val="DFD6CA"/>
              </a:gs>
              <a:gs pos="50000">
                <a:schemeClr val="bg1"/>
              </a:gs>
              <a:gs pos="100000">
                <a:srgbClr val="DFD6CA"/>
              </a:gs>
            </a:gsLst>
            <a:lin ang="2700000" scaled="1"/>
          </a:gradFill>
          <a:ln w="9525">
            <a:noFill/>
            <a:miter lim="800000"/>
            <a:headEnd/>
            <a:tailEnd/>
          </a:ln>
          <a:effectLst/>
        </p:spPr>
        <p:txBody>
          <a:bodyPr wrap="none" anchor="ctr"/>
          <a:lstStyle/>
          <a:p>
            <a:pPr>
              <a:defRPr/>
            </a:pPr>
            <a:endParaRPr lang="en-US"/>
          </a:p>
        </p:txBody>
      </p:sp>
      <p:sp>
        <p:nvSpPr>
          <p:cNvPr id="5125" name="FlagCount" hidden="1">
            <a:hlinkClick r:id="rId11"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
        <p:nvSpPr>
          <p:cNvPr id="35852" name="Rectangle 12"/>
          <p:cNvSpPr>
            <a:spLocks noGrp="1" noChangeArrowheads="1"/>
          </p:cNvSpPr>
          <p:nvPr>
            <p:ph type="title"/>
          </p:nvPr>
        </p:nvSpPr>
        <p:spPr bwMode="auto">
          <a:xfrm>
            <a:off x="530225" y="169863"/>
            <a:ext cx="8229600" cy="114300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5127" name="Rectangle 13"/>
          <p:cNvSpPr>
            <a:spLocks noGrp="1" noChangeArrowheads="1"/>
          </p:cNvSpPr>
          <p:nvPr>
            <p:ph type="body" idx="1"/>
          </p:nvPr>
        </p:nvSpPr>
        <p:spPr bwMode="auto">
          <a:xfrm>
            <a:off x="595313" y="157003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5128" name="Rectangle 3"/>
          <p:cNvSpPr>
            <a:spLocks noChangeArrowheads="1"/>
          </p:cNvSpPr>
          <p:nvPr/>
        </p:nvSpPr>
        <p:spPr bwMode="auto">
          <a:xfrm rot="5400000">
            <a:off x="4536281" y="2264569"/>
            <a:ext cx="528638" cy="8686800"/>
          </a:xfrm>
          <a:prstGeom prst="rect">
            <a:avLst/>
          </a:prstGeom>
          <a:gradFill rotWithShape="0">
            <a:gsLst>
              <a:gs pos="0">
                <a:srgbClr val="3B6D81"/>
              </a:gs>
              <a:gs pos="50000">
                <a:srgbClr val="5999B3"/>
              </a:gs>
              <a:gs pos="100000">
                <a:srgbClr val="3B6D81"/>
              </a:gs>
            </a:gsLst>
            <a:lin ang="5400000"/>
          </a:gradFill>
          <a:ln w="9525" algn="ctr">
            <a:noFill/>
            <a:miter lim="800000"/>
            <a:headEnd/>
            <a:tailEnd/>
          </a:ln>
        </p:spPr>
        <p:txBody>
          <a:bodyPr rot="10800000" vert="eaVert" wrap="none" anchor="ctr"/>
          <a:lstStyle/>
          <a:p>
            <a:endParaRPr lang="en-US"/>
          </a:p>
        </p:txBody>
      </p:sp>
      <p:sp>
        <p:nvSpPr>
          <p:cNvPr id="5129" name="Rectangle 6"/>
          <p:cNvSpPr>
            <a:spLocks noChangeArrowheads="1"/>
          </p:cNvSpPr>
          <p:nvPr/>
        </p:nvSpPr>
        <p:spPr bwMode="auto">
          <a:xfrm>
            <a:off x="6781800" y="6461125"/>
            <a:ext cx="2133600" cy="244475"/>
          </a:xfrm>
          <a:prstGeom prst="rect">
            <a:avLst/>
          </a:prstGeom>
          <a:noFill/>
          <a:ln w="9525">
            <a:noFill/>
            <a:miter lim="800000"/>
            <a:headEnd/>
            <a:tailEnd/>
          </a:ln>
        </p:spPr>
        <p:txBody>
          <a:bodyPr/>
          <a:lstStyle/>
          <a:p>
            <a:pPr algn="r"/>
            <a:r>
              <a:rPr lang="en-US" sz="1300">
                <a:solidFill>
                  <a:schemeClr val="bg1"/>
                </a:solidFill>
              </a:rPr>
              <a:t>Chapter 10, Slide </a:t>
            </a:r>
            <a:fld id="{9B358E3A-9463-4667-A84E-262C2C7F33B1}" type="slidenum">
              <a:rPr lang="en-US" sz="1300">
                <a:solidFill>
                  <a:schemeClr val="bg1"/>
                </a:solidFill>
              </a:rPr>
              <a:pPr algn="r"/>
              <a:t>‹#›</a:t>
            </a:fld>
            <a:endParaRPr lang="en-US" sz="1300">
              <a:solidFill>
                <a:schemeClr val="bg1"/>
              </a:solidFill>
            </a:endParaRPr>
          </a:p>
        </p:txBody>
      </p:sp>
      <p:sp>
        <p:nvSpPr>
          <p:cNvPr id="5130" name="Rectangle 14"/>
          <p:cNvSpPr>
            <a:spLocks noChangeArrowheads="1"/>
          </p:cNvSpPr>
          <p:nvPr/>
        </p:nvSpPr>
        <p:spPr bwMode="auto">
          <a:xfrm>
            <a:off x="609600" y="6459538"/>
            <a:ext cx="5762625" cy="398462"/>
          </a:xfrm>
          <a:prstGeom prst="rect">
            <a:avLst/>
          </a:prstGeom>
          <a:noFill/>
          <a:ln w="9525" algn="ctr">
            <a:noFill/>
            <a:miter lim="800000"/>
            <a:headEnd/>
            <a:tailEnd/>
          </a:ln>
        </p:spPr>
        <p:txBody>
          <a:bodyPr/>
          <a:lstStyle/>
          <a:p>
            <a:r>
              <a:rPr lang="en-US" sz="1300">
                <a:solidFill>
                  <a:schemeClr val="bg1"/>
                </a:solidFill>
              </a:rPr>
              <a:t>Mary Ellen Guffey</a:t>
            </a:r>
            <a:r>
              <a:rPr lang="en-US" sz="1300" i="1">
                <a:solidFill>
                  <a:schemeClr val="bg1"/>
                </a:solidFill>
              </a:rPr>
              <a:t>, Essentials of Business Communication, 8e</a:t>
            </a:r>
          </a:p>
        </p:txBody>
      </p:sp>
    </p:spTree>
  </p:cSld>
  <p:clrMap bg1="lt1" tx1="dk1" bg2="lt2" tx2="dk2" accent1="accent1" accent2="accent2" accent3="accent3" accent4="accent4" accent5="accent5" accent6="accent6" hlink="hlink" folHlink="folHlink"/>
  <p:sldLayoutIdLst>
    <p:sldLayoutId id="2147484866" r:id="rId1"/>
    <p:sldLayoutId id="2147484852" r:id="rId2"/>
    <p:sldLayoutId id="2147484853" r:id="rId3"/>
    <p:sldLayoutId id="2147484854" r:id="rId4"/>
    <p:sldLayoutId id="2147484855" r:id="rId5"/>
    <p:sldLayoutId id="2147484856" r:id="rId6"/>
    <p:sldLayoutId id="2147484857" r:id="rId7"/>
    <p:sldLayoutId id="2147484858" r:id="rId8"/>
    <p:sldLayoutId id="2147484868" r:id="rId9"/>
  </p:sldLayoutIdLst>
  <p:transition>
    <p:fade/>
  </p:transition>
  <p:txStyles>
    <p:titleStyle>
      <a:lvl1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5pPr>
      <a:lvl6pPr marL="4572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6pPr>
      <a:lvl7pPr marL="9144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7pPr>
      <a:lvl8pPr marL="13716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8pPr>
      <a:lvl9pPr marL="18288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lr>
          <a:srgbClr val="5D8A9E"/>
        </a:buClr>
        <a:buFont typeface="Wingdings" pitchFamily="2" charset="2"/>
        <a:buChar char="§"/>
        <a:defRPr sz="3400">
          <a:solidFill>
            <a:schemeClr val="tx1"/>
          </a:solidFill>
          <a:latin typeface="+mn-lt"/>
          <a:ea typeface="+mn-ea"/>
          <a:cs typeface="+mn-cs"/>
        </a:defRPr>
      </a:lvl1pPr>
      <a:lvl2pPr marL="742950" indent="-285750" algn="l" rtl="0" eaLnBrk="0" fontAlgn="base" hangingPunct="0">
        <a:spcBef>
          <a:spcPct val="0"/>
        </a:spcBef>
        <a:spcAft>
          <a:spcPct val="0"/>
        </a:spcAft>
        <a:buClr>
          <a:srgbClr val="AC512F"/>
        </a:buClr>
        <a:buChar char="•"/>
        <a:defRPr sz="3200">
          <a:solidFill>
            <a:schemeClr val="tx1"/>
          </a:solidFill>
          <a:latin typeface="+mn-lt"/>
          <a:cs typeface="+mn-cs"/>
        </a:defRPr>
      </a:lvl2pPr>
      <a:lvl3pPr marL="1143000" indent="-228600" algn="l" rtl="0" eaLnBrk="0" fontAlgn="base" hangingPunct="0">
        <a:spcBef>
          <a:spcPct val="20000"/>
        </a:spcBef>
        <a:spcAft>
          <a:spcPct val="0"/>
        </a:spcAft>
        <a:buClr>
          <a:srgbClr val="AC512F"/>
        </a:buClr>
        <a:buFont typeface="Wingdings" pitchFamily="2" charset="2"/>
        <a:buChar char="©"/>
        <a:defRPr sz="3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457200"/>
            <a:ext cx="9144000" cy="5943600"/>
          </a:xfrm>
          <a:prstGeom prst="rect">
            <a:avLst/>
          </a:prstGeom>
          <a:gradFill rotWithShape="1">
            <a:gsLst>
              <a:gs pos="0">
                <a:srgbClr val="DFD6CA"/>
              </a:gs>
              <a:gs pos="50000">
                <a:schemeClr val="bg1"/>
              </a:gs>
              <a:gs pos="100000">
                <a:srgbClr val="DFD6CA"/>
              </a:gs>
            </a:gsLst>
            <a:lin ang="2700000" scaled="1"/>
          </a:gradFill>
          <a:ln w="9525">
            <a:noFill/>
            <a:miter lim="800000"/>
            <a:headEnd/>
            <a:tailEnd/>
          </a:ln>
          <a:effectLst/>
        </p:spPr>
        <p:txBody>
          <a:bodyPr wrap="none" anchor="ctr"/>
          <a:lstStyle/>
          <a:p>
            <a:pPr>
              <a:defRPr/>
            </a:pPr>
            <a:endParaRPr lang="en-US"/>
          </a:p>
        </p:txBody>
      </p:sp>
      <p:sp>
        <p:nvSpPr>
          <p:cNvPr id="6147" name="Rectangle 4"/>
          <p:cNvSpPr>
            <a:spLocks noChangeArrowheads="1"/>
          </p:cNvSpPr>
          <p:nvPr/>
        </p:nvSpPr>
        <p:spPr bwMode="auto">
          <a:xfrm>
            <a:off x="6781800" y="6477000"/>
            <a:ext cx="2133600" cy="304800"/>
          </a:xfrm>
          <a:prstGeom prst="rect">
            <a:avLst/>
          </a:prstGeom>
          <a:noFill/>
          <a:ln w="9525">
            <a:noFill/>
            <a:miter lim="800000"/>
            <a:headEnd/>
            <a:tailEnd/>
          </a:ln>
        </p:spPr>
        <p:txBody>
          <a:bodyPr/>
          <a:lstStyle/>
          <a:p>
            <a:pPr algn="r"/>
            <a:r>
              <a:rPr lang="en-US" sz="1300">
                <a:solidFill>
                  <a:schemeClr val="bg1"/>
                </a:solidFill>
              </a:rPr>
              <a:t>Chapter 1, Slide </a:t>
            </a:r>
            <a:fld id="{90CD8931-7D88-479F-96E6-679F230643C5}" type="slidenum">
              <a:rPr lang="en-US" sz="1300">
                <a:solidFill>
                  <a:schemeClr val="bg1"/>
                </a:solidFill>
              </a:rPr>
              <a:pPr algn="r"/>
              <a:t>‹#›</a:t>
            </a:fld>
            <a:endParaRPr lang="en-US" sz="1300">
              <a:solidFill>
                <a:schemeClr val="bg1"/>
              </a:solidFill>
            </a:endParaRPr>
          </a:p>
        </p:txBody>
      </p:sp>
      <p:sp>
        <p:nvSpPr>
          <p:cNvPr id="6148" name="Rectangle 9"/>
          <p:cNvSpPr>
            <a:spLocks noChangeArrowheads="1"/>
          </p:cNvSpPr>
          <p:nvPr/>
        </p:nvSpPr>
        <p:spPr bwMode="auto">
          <a:xfrm>
            <a:off x="304800" y="6459538"/>
            <a:ext cx="4735513" cy="246062"/>
          </a:xfrm>
          <a:prstGeom prst="rect">
            <a:avLst/>
          </a:prstGeom>
          <a:noFill/>
          <a:ln w="9525" algn="ctr">
            <a:noFill/>
            <a:miter lim="800000"/>
            <a:headEnd/>
            <a:tailEnd/>
          </a:ln>
        </p:spPr>
        <p:txBody>
          <a:bodyPr/>
          <a:lstStyle/>
          <a:p>
            <a:r>
              <a:rPr lang="en-US" sz="1300">
                <a:solidFill>
                  <a:schemeClr val="bg1"/>
                </a:solidFill>
              </a:rPr>
              <a:t>Mary Ellen Guffey</a:t>
            </a:r>
            <a:r>
              <a:rPr lang="en-US" sz="1300" i="1">
                <a:solidFill>
                  <a:schemeClr val="bg1"/>
                </a:solidFill>
              </a:rPr>
              <a:t>, Essentials of Business Communication, 8e</a:t>
            </a:r>
          </a:p>
        </p:txBody>
      </p:sp>
      <p:sp>
        <p:nvSpPr>
          <p:cNvPr id="6149" name="Rectangle 2"/>
          <p:cNvSpPr>
            <a:spLocks noChangeArrowheads="1"/>
          </p:cNvSpPr>
          <p:nvPr/>
        </p:nvSpPr>
        <p:spPr bwMode="auto">
          <a:xfrm>
            <a:off x="0" y="0"/>
            <a:ext cx="9144000" cy="457200"/>
          </a:xfrm>
          <a:prstGeom prst="rect">
            <a:avLst/>
          </a:prstGeom>
          <a:gradFill rotWithShape="1">
            <a:gsLst>
              <a:gs pos="0">
                <a:srgbClr val="D96842"/>
              </a:gs>
              <a:gs pos="50000">
                <a:srgbClr val="AC512F"/>
              </a:gs>
              <a:gs pos="100000">
                <a:srgbClr val="D96842"/>
              </a:gs>
            </a:gsLst>
            <a:lin ang="5400000" scaled="1"/>
          </a:gradFill>
          <a:ln w="9525" algn="ctr">
            <a:noFill/>
            <a:miter lim="800000"/>
            <a:headEnd/>
            <a:tailEnd/>
          </a:ln>
        </p:spPr>
        <p:txBody>
          <a:bodyPr wrap="none" anchor="ctr"/>
          <a:lstStyle/>
          <a:p>
            <a:endParaRPr lang="en-US"/>
          </a:p>
        </p:txBody>
      </p:sp>
      <p:sp>
        <p:nvSpPr>
          <p:cNvPr id="6150" name="Rectangle 3"/>
          <p:cNvSpPr>
            <a:spLocks noChangeArrowheads="1"/>
          </p:cNvSpPr>
          <p:nvPr/>
        </p:nvSpPr>
        <p:spPr bwMode="auto">
          <a:xfrm rot="5400000">
            <a:off x="4314825" y="2043113"/>
            <a:ext cx="514350" cy="9144000"/>
          </a:xfrm>
          <a:prstGeom prst="rect">
            <a:avLst/>
          </a:prstGeom>
          <a:gradFill rotWithShape="0">
            <a:gsLst>
              <a:gs pos="0">
                <a:srgbClr val="3B6D81"/>
              </a:gs>
              <a:gs pos="50000">
                <a:srgbClr val="5999B3"/>
              </a:gs>
              <a:gs pos="100000">
                <a:srgbClr val="3B6D81"/>
              </a:gs>
            </a:gsLst>
            <a:lin ang="5400000"/>
          </a:gradFill>
          <a:ln w="9525" algn="ctr">
            <a:noFill/>
            <a:miter lim="800000"/>
            <a:headEnd/>
            <a:tailEnd/>
          </a:ln>
        </p:spPr>
        <p:txBody>
          <a:bodyPr rot="10800000" vert="eaVert" wrap="none" anchor="ctr"/>
          <a:lstStyle/>
          <a:p>
            <a:endParaRPr lang="en-US"/>
          </a:p>
        </p:txBody>
      </p:sp>
      <p:sp>
        <p:nvSpPr>
          <p:cNvPr id="6151" name="Rectangle 6"/>
          <p:cNvSpPr>
            <a:spLocks noChangeArrowheads="1"/>
          </p:cNvSpPr>
          <p:nvPr/>
        </p:nvSpPr>
        <p:spPr bwMode="auto">
          <a:xfrm>
            <a:off x="6781800" y="6461125"/>
            <a:ext cx="2133600" cy="244475"/>
          </a:xfrm>
          <a:prstGeom prst="rect">
            <a:avLst/>
          </a:prstGeom>
          <a:noFill/>
          <a:ln w="9525">
            <a:noFill/>
            <a:miter lim="800000"/>
            <a:headEnd/>
            <a:tailEnd/>
          </a:ln>
        </p:spPr>
        <p:txBody>
          <a:bodyPr/>
          <a:lstStyle/>
          <a:p>
            <a:pPr algn="r"/>
            <a:r>
              <a:rPr lang="en-US" sz="1300">
                <a:solidFill>
                  <a:schemeClr val="bg1"/>
                </a:solidFill>
              </a:rPr>
              <a:t>Chapter 10, Slide </a:t>
            </a:r>
            <a:fld id="{533252D3-7BFE-4E14-A3DB-5F6786D57CBA}" type="slidenum">
              <a:rPr lang="en-US" sz="1300">
                <a:solidFill>
                  <a:schemeClr val="bg1"/>
                </a:solidFill>
              </a:rPr>
              <a:pPr algn="r"/>
              <a:t>‹#›</a:t>
            </a:fld>
            <a:endParaRPr lang="en-US" sz="1300">
              <a:solidFill>
                <a:schemeClr val="bg1"/>
              </a:solidFill>
            </a:endParaRPr>
          </a:p>
        </p:txBody>
      </p:sp>
      <p:sp>
        <p:nvSpPr>
          <p:cNvPr id="6152" name="Rectangle 14"/>
          <p:cNvSpPr>
            <a:spLocks noChangeArrowheads="1"/>
          </p:cNvSpPr>
          <p:nvPr/>
        </p:nvSpPr>
        <p:spPr bwMode="auto">
          <a:xfrm>
            <a:off x="609600" y="6459538"/>
            <a:ext cx="4735513" cy="246062"/>
          </a:xfrm>
          <a:prstGeom prst="rect">
            <a:avLst/>
          </a:prstGeom>
          <a:noFill/>
          <a:ln w="9525" algn="ctr">
            <a:noFill/>
            <a:miter lim="800000"/>
            <a:headEnd/>
            <a:tailEnd/>
          </a:ln>
        </p:spPr>
        <p:txBody>
          <a:bodyPr/>
          <a:lstStyle/>
          <a:p>
            <a:r>
              <a:rPr lang="en-US" sz="1300">
                <a:solidFill>
                  <a:schemeClr val="bg1"/>
                </a:solidFill>
              </a:rPr>
              <a:t>Mary Ellen Guffey</a:t>
            </a:r>
            <a:r>
              <a:rPr lang="en-US" sz="1300" i="1">
                <a:solidFill>
                  <a:schemeClr val="bg1"/>
                </a:solidFill>
              </a:rPr>
              <a:t>, Essentials of Business Communication, 8e</a:t>
            </a:r>
          </a:p>
        </p:txBody>
      </p:sp>
    </p:spTree>
  </p:cSld>
  <p:clrMap bg1="lt1" tx1="dk1" bg2="lt2" tx2="dk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Lst>
  <p:transition>
    <p:fad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852" name="Rectangle 12"/>
          <p:cNvSpPr>
            <a:spLocks noGrp="1" noChangeArrowheads="1"/>
          </p:cNvSpPr>
          <p:nvPr>
            <p:ph type="title"/>
          </p:nvPr>
        </p:nvSpPr>
        <p:spPr bwMode="auto">
          <a:xfrm>
            <a:off x="530225" y="169863"/>
            <a:ext cx="8229600" cy="114300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171" name="Rectangle 13"/>
          <p:cNvSpPr>
            <a:spLocks noGrp="1" noChangeArrowheads="1"/>
          </p:cNvSpPr>
          <p:nvPr>
            <p:ph type="body" idx="1"/>
          </p:nvPr>
        </p:nvSpPr>
        <p:spPr bwMode="auto">
          <a:xfrm>
            <a:off x="595313" y="1570038"/>
            <a:ext cx="8229600"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Tree>
  </p:cSld>
  <p:clrMap bg1="lt1" tx1="dk1" bg2="lt2" tx2="dk2" accent1="accent1" accent2="accent2" accent3="accent3" accent4="accent4" accent5="accent5" accent6="accent6" hlink="hlink" folHlink="folHlink"/>
  <p:sldLayoutIdLst>
    <p:sldLayoutId id="2147484867" r:id="rId1"/>
  </p:sldLayoutIdLst>
  <p:transition>
    <p:fade/>
  </p:transition>
  <p:txStyles>
    <p:titleStyle>
      <a:lvl1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ea typeface="+mj-ea"/>
          <a:cs typeface="+mj-cs"/>
        </a:defRPr>
      </a:lvl1pPr>
      <a:lvl2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5pPr>
      <a:lvl6pPr marL="4572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6pPr>
      <a:lvl7pPr marL="9144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7pPr>
      <a:lvl8pPr marL="13716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8pPr>
      <a:lvl9pPr marL="18288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lr>
          <a:srgbClr val="5D8A9E"/>
        </a:buClr>
        <a:buFont typeface="Wingdings" pitchFamily="2" charset="2"/>
        <a:buChar char="§"/>
        <a:defRPr sz="3400">
          <a:solidFill>
            <a:schemeClr val="tx1"/>
          </a:solidFill>
          <a:latin typeface="Arial" charset="0"/>
          <a:ea typeface="+mn-ea"/>
          <a:cs typeface="+mn-cs"/>
        </a:defRPr>
      </a:lvl1pPr>
      <a:lvl2pPr marL="742950" indent="-285750" algn="l" rtl="0" eaLnBrk="0" fontAlgn="base" hangingPunct="0">
        <a:spcBef>
          <a:spcPct val="0"/>
        </a:spcBef>
        <a:spcAft>
          <a:spcPct val="0"/>
        </a:spcAft>
        <a:buClr>
          <a:srgbClr val="AC512F"/>
        </a:buClr>
        <a:buChar char="•"/>
        <a:defRPr sz="3200">
          <a:solidFill>
            <a:schemeClr val="tx1"/>
          </a:solidFill>
          <a:latin typeface="Arial" charset="0"/>
          <a:cs typeface="+mn-cs"/>
        </a:defRPr>
      </a:lvl2pPr>
      <a:lvl3pPr marL="1143000" indent="-228600" algn="l" rtl="0" eaLnBrk="0" fontAlgn="base" hangingPunct="0">
        <a:spcBef>
          <a:spcPct val="20000"/>
        </a:spcBef>
        <a:spcAft>
          <a:spcPct val="0"/>
        </a:spcAft>
        <a:buClr>
          <a:srgbClr val="AC512F"/>
        </a:buClr>
        <a:buFont typeface="Wingdings" pitchFamily="2" charset="2"/>
        <a:buChar char="©"/>
        <a:defRPr sz="3000">
          <a:solidFill>
            <a:schemeClr val="tx1"/>
          </a:solidFill>
          <a:latin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hyperlink" Target="https://youtu.be/7ond5eF7L-I" TargetMode="External"/><Relationship Id="rId3" Type="http://schemas.openxmlformats.org/officeDocument/2006/relationships/video" Target="https://www.youtube.com/embed/s9XZk9CLxK4?feature=oembed" TargetMode="External"/><Relationship Id="rId7" Type="http://schemas.openxmlformats.org/officeDocument/2006/relationships/image" Target="../media/image7.jpeg"/><Relationship Id="rId2" Type="http://schemas.openxmlformats.org/officeDocument/2006/relationships/video" Target="https://www.youtube.com/embed/7ond5eF7L-I?feature=oembed" TargetMode="External"/><Relationship Id="rId1" Type="http://schemas.openxmlformats.org/officeDocument/2006/relationships/video" Target="https://www.youtube.com/embed/pUCoERVN_kU?feature=oembed" TargetMode="Externa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hyperlink" Target="https://youtu.be/pUCoERVN_kU" TargetMode="External"/><Relationship Id="rId4" Type="http://schemas.openxmlformats.org/officeDocument/2006/relationships/slideLayout" Target="../slideLayouts/slideLayout24.xml"/><Relationship Id="rId9" Type="http://schemas.openxmlformats.org/officeDocument/2006/relationships/hyperlink" Target="https://youtu.be/s9XZk9CLxK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subTitle" idx="4294967295"/>
          </p:nvPr>
        </p:nvSpPr>
        <p:spPr>
          <a:xfrm>
            <a:off x="5410200" y="3124200"/>
            <a:ext cx="3505200" cy="1752600"/>
          </a:xfrm>
        </p:spPr>
        <p:txBody>
          <a:bodyPr/>
          <a:lstStyle/>
          <a:p>
            <a:pPr marL="0" indent="0" algn="ctr" eaLnBrk="1" hangingPunct="1">
              <a:spcBef>
                <a:spcPct val="0"/>
              </a:spcBef>
              <a:buFont typeface="Wingdings" pitchFamily="2" charset="2"/>
              <a:buNone/>
              <a:defRPr/>
            </a:pPr>
            <a:r>
              <a:rPr lang="en-US" sz="3600" dirty="0">
                <a:solidFill>
                  <a:schemeClr val="bg1"/>
                </a:solidFill>
                <a:effectLst>
                  <a:outerShdw blurRad="38100" dist="38100" dir="2700000" algn="tl">
                    <a:srgbClr val="000000">
                      <a:alpha val="43137"/>
                    </a:srgbClr>
                  </a:outerShdw>
                </a:effectLst>
                <a:latin typeface="+mn-lt"/>
              </a:rPr>
              <a:t>Formal Reports</a:t>
            </a:r>
          </a:p>
        </p:txBody>
      </p:sp>
      <p:sp>
        <p:nvSpPr>
          <p:cNvPr id="2" name="Rectangle 1"/>
          <p:cNvSpPr/>
          <p:nvPr/>
        </p:nvSpPr>
        <p:spPr>
          <a:xfrm>
            <a:off x="5549774" y="437426"/>
            <a:ext cx="3594226" cy="1477328"/>
          </a:xfrm>
          <a:prstGeom prst="rect">
            <a:avLst/>
          </a:prstGeom>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Course Teacher: Muhammad Ali Khan </a:t>
            </a:r>
          </a:p>
          <a:p>
            <a:r>
              <a:rPr lang="en-US" b="1" dirty="0">
                <a:solidFill>
                  <a:schemeClr val="bg1"/>
                </a:solidFill>
                <a:latin typeface="Times New Roman" panose="02020603050405020304" pitchFamily="18" charset="0"/>
                <a:cs typeface="Times New Roman" panose="02020603050405020304" pitchFamily="18" charset="0"/>
              </a:rPr>
              <a:t>Fall Semester 2021</a:t>
            </a:r>
          </a:p>
          <a:p>
            <a:r>
              <a:rPr lang="en-US" b="1" dirty="0">
                <a:solidFill>
                  <a:schemeClr val="bg1"/>
                </a:solidFill>
                <a:latin typeface="Times New Roman" panose="02020603050405020304" pitchFamily="18" charset="0"/>
                <a:cs typeface="Times New Roman" panose="02020603050405020304" pitchFamily="18" charset="0"/>
              </a:rPr>
              <a:t>Course title: Business Communication</a:t>
            </a:r>
          </a:p>
        </p:txBody>
      </p:sp>
      <p:graphicFrame>
        <p:nvGraphicFramePr>
          <p:cNvPr id="5" name="Table 4"/>
          <p:cNvGraphicFramePr>
            <a:graphicFrameLocks noGrp="1"/>
          </p:cNvGraphicFramePr>
          <p:nvPr/>
        </p:nvGraphicFramePr>
        <p:xfrm>
          <a:off x="1865313" y="6583363"/>
          <a:ext cx="2492375" cy="274637"/>
        </p:xfrm>
        <a:graphic>
          <a:graphicData uri="http://schemas.openxmlformats.org/drawingml/2006/table">
            <a:tbl>
              <a:tblPr/>
              <a:tblGrid>
                <a:gridCol w="2492375">
                  <a:extLst>
                    <a:ext uri="{9D8B030D-6E8A-4147-A177-3AD203B41FA5}">
                      <a16:colId xmlns:a16="http://schemas.microsoft.com/office/drawing/2014/main" val="20000"/>
                    </a:ext>
                  </a:extLst>
                </a:gridCol>
              </a:tblGrid>
              <a:tr h="274637">
                <a:tc>
                  <a:txBody>
                    <a:bodyPr/>
                    <a:lstStyle/>
                    <a:p>
                      <a:r>
                        <a:rPr lang="en-US" sz="1200" dirty="0">
                          <a:solidFill>
                            <a:schemeClr val="bg1"/>
                          </a:solidFill>
                        </a:rPr>
                        <a:t>Adapted</a:t>
                      </a:r>
                      <a:r>
                        <a:rPr lang="en-US" sz="1200" baseline="0" dirty="0">
                          <a:solidFill>
                            <a:schemeClr val="bg1"/>
                          </a:solidFill>
                        </a:rPr>
                        <a:t> by Sir Khan</a:t>
                      </a:r>
                      <a:endParaRPr lang="en-US" sz="1200" dirty="0">
                        <a:solidFill>
                          <a:schemeClr val="bg1"/>
                        </a:solidFill>
                      </a:endParaRPr>
                    </a:p>
                  </a:txBody>
                  <a:tcPr marL="91447" marR="91447" marT="45773" marB="45773">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fade">
                                      <p:cBhvr>
                                        <p:cTn id="7" dur="500"/>
                                        <p:tgtEl>
                                          <p:spTgt spid="32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Difference </a:t>
            </a:r>
          </a:p>
        </p:txBody>
      </p:sp>
      <p:sp>
        <p:nvSpPr>
          <p:cNvPr id="3" name="Text Placeholder 2"/>
          <p:cNvSpPr>
            <a:spLocks noGrp="1"/>
          </p:cNvSpPr>
          <p:nvPr>
            <p:ph type="body" idx="1"/>
          </p:nvPr>
        </p:nvSpPr>
        <p:spPr/>
        <p:txBody>
          <a:bodyPr/>
          <a:lstStyle/>
          <a:p>
            <a:r>
              <a:rPr lang="en-US" i="1" dirty="0"/>
              <a:t>(Too general)</a:t>
            </a:r>
            <a:endParaRPr lang="en-US" dirty="0"/>
          </a:p>
        </p:txBody>
      </p:sp>
      <p:sp>
        <p:nvSpPr>
          <p:cNvPr id="4" name="Content Placeholder 3"/>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r>
              <a:rPr lang="en-US" dirty="0"/>
              <a:t>This report considers three energy sources and recommends the best one.</a:t>
            </a:r>
            <a:r>
              <a:rPr lang="en-US" i="1" dirty="0"/>
              <a:t>  </a:t>
            </a:r>
          </a:p>
          <a:p>
            <a:endParaRPr lang="en-US" dirty="0"/>
          </a:p>
        </p:txBody>
      </p:sp>
      <p:sp>
        <p:nvSpPr>
          <p:cNvPr id="5" name="Text Placeholder 4"/>
          <p:cNvSpPr>
            <a:spLocks noGrp="1"/>
          </p:cNvSpPr>
          <p:nvPr>
            <p:ph type="body" sz="quarter" idx="3"/>
          </p:nvPr>
        </p:nvSpPr>
        <p:spPr>
          <a:xfrm>
            <a:off x="4760119" y="2427089"/>
            <a:ext cx="3887391" cy="617934"/>
          </a:xfrm>
        </p:spPr>
        <p:txBody>
          <a:bodyPr/>
          <a:lstStyle/>
          <a:p>
            <a:r>
              <a:rPr lang="en-US" i="1" dirty="0"/>
              <a:t>(Specific &amp; detailed)</a:t>
            </a:r>
            <a:endParaRPr lang="en-US" dirty="0"/>
          </a:p>
          <a:p>
            <a:endParaRPr lang="en-US" dirty="0"/>
          </a:p>
        </p:txBody>
      </p:sp>
      <p:sp>
        <p:nvSpPr>
          <p:cNvPr id="6" name="Content Placeholder 5"/>
          <p:cNvSpPr>
            <a:spLocks noGrp="1"/>
          </p:cNvSpPr>
          <p:nvPr>
            <p:ph sz="quarter" idx="4"/>
          </p:nvPr>
        </p:nvSpPr>
        <p:spPr>
          <a:xfrm>
            <a:off x="4629150" y="2688879"/>
            <a:ext cx="3887391" cy="3500784"/>
          </a:xfrm>
        </p:spPr>
        <p:style>
          <a:lnRef idx="2">
            <a:schemeClr val="dk1"/>
          </a:lnRef>
          <a:fillRef idx="1">
            <a:schemeClr val="lt1"/>
          </a:fillRef>
          <a:effectRef idx="0">
            <a:schemeClr val="dk1"/>
          </a:effectRef>
          <a:fontRef idx="minor">
            <a:schemeClr val="dk1"/>
          </a:fontRef>
        </p:style>
        <p:txBody>
          <a:bodyPr>
            <a:normAutofit fontScale="47500" lnSpcReduction="20000"/>
          </a:bodyPr>
          <a:lstStyle/>
          <a:p>
            <a:r>
              <a:rPr lang="en-US" dirty="0"/>
              <a:t>This report compares nuclear plants, fossil fuels, and solar generators, in order to determine which energy source will best meet the nation’s needs. The criteria for comparison were the economic, social, and environmental effects of each alternative. The study concludes that nuclear energy is the best of these options, because North America is not self-sufficient in fossil fuels, and solar power is currently too unreliable for industrial use. Although nuclear plants are potentially very dangerous, nuclear energy is still the best short-term solution.</a:t>
            </a:r>
            <a:r>
              <a:rPr lang="en-US" i="1" dirty="0"/>
              <a:t> </a:t>
            </a:r>
            <a:endParaRPr lang="en-US" dirty="0"/>
          </a:p>
        </p:txBody>
      </p:sp>
    </p:spTree>
    <p:extLst>
      <p:ext uri="{BB962C8B-B14F-4D97-AF65-F5344CB8AC3E}">
        <p14:creationId xmlns:p14="http://schemas.microsoft.com/office/powerpoint/2010/main" val="299162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p:txBody>
          <a:bodyPr/>
          <a:lstStyle/>
          <a:p>
            <a:r>
              <a:rPr lang="en-US" sz="2400" dirty="0"/>
              <a:t>Whereas the abstract summarizes the whole report, the introduction of a technical report identifies the subject, the purpose (or objective), and the plan of development of the report. The </a:t>
            </a:r>
            <a:r>
              <a:rPr lang="en-US" sz="2400" b="1" dirty="0">
                <a:solidFill>
                  <a:srgbClr val="7030A0"/>
                </a:solidFill>
              </a:rPr>
              <a:t>subject</a:t>
            </a:r>
            <a:r>
              <a:rPr lang="en-US" sz="2400" dirty="0"/>
              <a:t> is the </a:t>
            </a:r>
            <a:r>
              <a:rPr lang="en-US" sz="2400" b="1" dirty="0">
                <a:solidFill>
                  <a:srgbClr val="7030A0"/>
                </a:solidFill>
              </a:rPr>
              <a:t>“what”</a:t>
            </a:r>
            <a:r>
              <a:rPr lang="en-US" sz="2400" dirty="0"/>
              <a:t>,</a:t>
            </a:r>
            <a:r>
              <a:rPr lang="en-US" sz="2400" b="1" dirty="0">
                <a:solidFill>
                  <a:srgbClr val="7030A0"/>
                </a:solidFill>
              </a:rPr>
              <a:t> </a:t>
            </a:r>
            <a:r>
              <a:rPr lang="en-US" sz="2400" dirty="0"/>
              <a:t>the </a:t>
            </a:r>
            <a:r>
              <a:rPr lang="en-US" sz="2400" b="1" dirty="0">
                <a:solidFill>
                  <a:srgbClr val="7030A0"/>
                </a:solidFill>
              </a:rPr>
              <a:t>purpose</a:t>
            </a:r>
            <a:r>
              <a:rPr lang="en-US" sz="2400" dirty="0"/>
              <a:t> is the </a:t>
            </a:r>
            <a:r>
              <a:rPr lang="en-US" sz="2400" b="1" dirty="0">
                <a:solidFill>
                  <a:srgbClr val="7030A0"/>
                </a:solidFill>
              </a:rPr>
              <a:t>“why”</a:t>
            </a:r>
            <a:r>
              <a:rPr lang="en-US" sz="2400" b="1" dirty="0"/>
              <a:t>,</a:t>
            </a:r>
            <a:r>
              <a:rPr lang="en-US" sz="2400" b="1" dirty="0">
                <a:solidFill>
                  <a:srgbClr val="7030A0"/>
                </a:solidFill>
              </a:rPr>
              <a:t> </a:t>
            </a:r>
            <a:r>
              <a:rPr lang="en-US" sz="2400" dirty="0"/>
              <a:t>and the </a:t>
            </a:r>
            <a:r>
              <a:rPr lang="en-US" sz="2400" b="1" dirty="0">
                <a:solidFill>
                  <a:srgbClr val="7030A0"/>
                </a:solidFill>
              </a:rPr>
              <a:t>plan</a:t>
            </a:r>
            <a:r>
              <a:rPr lang="en-US" sz="2400" dirty="0"/>
              <a:t> is the </a:t>
            </a:r>
            <a:r>
              <a:rPr lang="en-US" sz="2400" b="1" dirty="0">
                <a:solidFill>
                  <a:srgbClr val="7030A0"/>
                </a:solidFill>
              </a:rPr>
              <a:t>“how”</a:t>
            </a:r>
            <a:r>
              <a:rPr lang="en-US" sz="2400" b="1" dirty="0"/>
              <a:t>.</a:t>
            </a:r>
            <a:r>
              <a:rPr lang="en-US" sz="2400" b="1" dirty="0">
                <a:solidFill>
                  <a:srgbClr val="7030A0"/>
                </a:solidFill>
              </a:rPr>
              <a:t> </a:t>
            </a:r>
            <a:r>
              <a:rPr lang="en-US" sz="2400" dirty="0"/>
              <a:t>Together these inform the reader with the problem you are setting out to solve.</a:t>
            </a:r>
          </a:p>
        </p:txBody>
      </p:sp>
    </p:spTree>
    <p:extLst>
      <p:ext uri="{BB962C8B-B14F-4D97-AF65-F5344CB8AC3E}">
        <p14:creationId xmlns:p14="http://schemas.microsoft.com/office/powerpoint/2010/main" val="29399813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33" y="190500"/>
            <a:ext cx="8872567" cy="1143000"/>
          </a:xfrm>
        </p:spPr>
        <p:txBody>
          <a:bodyPr/>
          <a:lstStyle/>
          <a:p>
            <a:r>
              <a:rPr lang="en-US" dirty="0"/>
              <a:t>Background/Literature Review</a:t>
            </a:r>
          </a:p>
        </p:txBody>
      </p:sp>
      <p:sp>
        <p:nvSpPr>
          <p:cNvPr id="3" name="Content Placeholder 2"/>
          <p:cNvSpPr>
            <a:spLocks noGrp="1"/>
          </p:cNvSpPr>
          <p:nvPr>
            <p:ph idx="1"/>
          </p:nvPr>
        </p:nvSpPr>
        <p:spPr/>
        <p:txBody>
          <a:bodyPr/>
          <a:lstStyle/>
          <a:p>
            <a:r>
              <a:rPr lang="en-US" sz="2800" dirty="0"/>
              <a:t>If the introduction requires a large amount of supporting information, such as a </a:t>
            </a:r>
            <a:r>
              <a:rPr lang="en-US" sz="2800" b="1" dirty="0">
                <a:solidFill>
                  <a:srgbClr val="7030A0"/>
                </a:solidFill>
              </a:rPr>
              <a:t>review of literature</a:t>
            </a:r>
            <a:r>
              <a:rPr lang="en-US" sz="2800" dirty="0"/>
              <a:t> or a description of a process, then the background material should form its own section. This section may include a review of previous research, or formulas the reader needs to understand the problem. In an academic report, </a:t>
            </a:r>
            <a:r>
              <a:rPr lang="en-US" sz="2800" b="1" dirty="0">
                <a:solidFill>
                  <a:srgbClr val="7030A0"/>
                </a:solidFill>
              </a:rPr>
              <a:t>it is also the point where you can show your comprehension of the problem.</a:t>
            </a:r>
          </a:p>
        </p:txBody>
      </p:sp>
    </p:spTree>
    <p:extLst>
      <p:ext uri="{BB962C8B-B14F-4D97-AF65-F5344CB8AC3E}">
        <p14:creationId xmlns:p14="http://schemas.microsoft.com/office/powerpoint/2010/main" val="5597886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Methodology </a:t>
            </a:r>
            <a:br>
              <a:rPr lang="en-US" dirty="0"/>
            </a:br>
            <a:endParaRPr lang="en-US" dirty="0"/>
          </a:p>
        </p:txBody>
      </p:sp>
      <p:sp>
        <p:nvSpPr>
          <p:cNvPr id="3" name="Content Placeholder 2"/>
          <p:cNvSpPr>
            <a:spLocks noGrp="1"/>
          </p:cNvSpPr>
          <p:nvPr>
            <p:ph idx="1"/>
          </p:nvPr>
        </p:nvSpPr>
        <p:spPr/>
        <p:txBody>
          <a:bodyPr/>
          <a:lstStyle/>
          <a:p>
            <a:pPr algn="ctr"/>
            <a:endParaRPr lang="en-US" sz="2800" dirty="0"/>
          </a:p>
          <a:p>
            <a:pPr algn="ctr"/>
            <a:endParaRPr lang="en-US" sz="2800" dirty="0"/>
          </a:p>
          <a:p>
            <a:pPr algn="ctr"/>
            <a:r>
              <a:rPr lang="en-US" sz="3600" dirty="0"/>
              <a:t>In this </a:t>
            </a:r>
            <a:r>
              <a:rPr lang="en-US" sz="3600" b="1" dirty="0">
                <a:solidFill>
                  <a:srgbClr val="7030A0"/>
                </a:solidFill>
              </a:rPr>
              <a:t>broad area </a:t>
            </a:r>
            <a:r>
              <a:rPr lang="en-US" sz="3600" dirty="0"/>
              <a:t>of the report, you would outline the method applied in the research. </a:t>
            </a:r>
          </a:p>
        </p:txBody>
      </p:sp>
    </p:spTree>
    <p:extLst>
      <p:ext uri="{BB962C8B-B14F-4D97-AF65-F5344CB8AC3E}">
        <p14:creationId xmlns:p14="http://schemas.microsoft.com/office/powerpoint/2010/main" val="12178261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Result</a:t>
            </a:r>
          </a:p>
        </p:txBody>
      </p:sp>
      <p:sp>
        <p:nvSpPr>
          <p:cNvPr id="3" name="Content Placeholder 2"/>
          <p:cNvSpPr>
            <a:spLocks noGrp="1"/>
          </p:cNvSpPr>
          <p:nvPr>
            <p:ph idx="1"/>
          </p:nvPr>
        </p:nvSpPr>
        <p:spPr/>
        <p:txBody>
          <a:bodyPr/>
          <a:lstStyle/>
          <a:p>
            <a:r>
              <a:rPr lang="en-US" sz="2400" dirty="0"/>
              <a:t>The discussion section is the </a:t>
            </a:r>
            <a:r>
              <a:rPr lang="en-US" sz="2400" b="1" dirty="0">
                <a:solidFill>
                  <a:schemeClr val="accent2">
                    <a:lumMod val="75000"/>
                  </a:schemeClr>
                </a:solidFill>
              </a:rPr>
              <a:t>heart of the report </a:t>
            </a:r>
            <a:r>
              <a:rPr lang="en-US" sz="2400" dirty="0"/>
              <a:t>– and usually is the most important in terms of the mark you receive! This is where you present your analysis of the issues presented earlier in the report. This is where you </a:t>
            </a:r>
            <a:r>
              <a:rPr lang="en-US" sz="2400" b="1" dirty="0">
                <a:solidFill>
                  <a:srgbClr val="7030A0"/>
                </a:solidFill>
              </a:rPr>
              <a:t>interpret, explain and discuss </a:t>
            </a:r>
            <a:r>
              <a:rPr lang="en-US" sz="2400" dirty="0"/>
              <a:t>the issues you outlined. In an academic report this is often done by reference to relevant theories, models and practices. </a:t>
            </a:r>
          </a:p>
        </p:txBody>
      </p:sp>
      <p:sp>
        <p:nvSpPr>
          <p:cNvPr id="4" name="Rectangle 3"/>
          <p:cNvSpPr/>
          <p:nvPr/>
        </p:nvSpPr>
        <p:spPr>
          <a:xfrm>
            <a:off x="595313" y="4291072"/>
            <a:ext cx="8576111" cy="2062103"/>
          </a:xfrm>
          <a:prstGeom prst="rect">
            <a:avLst/>
          </a:prstGeom>
        </p:spPr>
        <p:txBody>
          <a:bodyPr wrap="square">
            <a:spAutoFit/>
          </a:bodyPr>
          <a:lstStyle/>
          <a:p>
            <a:pPr algn="ctr"/>
            <a:r>
              <a:rPr lang="en-US" sz="1600" i="1" u="sng" dirty="0">
                <a:latin typeface="Times New Roman" panose="02020603050405020304" pitchFamily="18" charset="0"/>
                <a:cs typeface="Times New Roman" panose="02020603050405020304" pitchFamily="18" charset="0"/>
              </a:rPr>
              <a:t>Its basic components are </a:t>
            </a:r>
          </a:p>
          <a:p>
            <a:pPr marL="385763" indent="-385763" algn="ctr">
              <a:buFont typeface="+mj-lt"/>
              <a:buAutoNum type="arabicPeriod"/>
            </a:pPr>
            <a:r>
              <a:rPr lang="en-US" sz="1600" i="1" dirty="0">
                <a:latin typeface="Times New Roman" panose="02020603050405020304" pitchFamily="18" charset="0"/>
                <a:cs typeface="Times New Roman" panose="02020603050405020304" pitchFamily="18" charset="0"/>
              </a:rPr>
              <a:t>findings (or results) </a:t>
            </a:r>
          </a:p>
          <a:p>
            <a:pPr marL="385763" indent="-385763" algn="ctr">
              <a:buFont typeface="+mj-lt"/>
              <a:buAutoNum type="arabicPeriod"/>
            </a:pPr>
            <a:r>
              <a:rPr lang="en-US" sz="1600" i="1" dirty="0">
                <a:latin typeface="Times New Roman" panose="02020603050405020304" pitchFamily="18" charset="0"/>
                <a:cs typeface="Times New Roman" panose="02020603050405020304" pitchFamily="18" charset="0"/>
              </a:rPr>
              <a:t>evaluation (or analysis) </a:t>
            </a:r>
          </a:p>
          <a:p>
            <a:pPr algn="ctr"/>
            <a:r>
              <a:rPr lang="en-US" sz="1600" i="1" dirty="0">
                <a:latin typeface="Times New Roman" panose="02020603050405020304" pitchFamily="18" charset="0"/>
                <a:cs typeface="Times New Roman" panose="02020603050405020304" pitchFamily="18" charset="0"/>
              </a:rPr>
              <a:t>Mostly in academic reports, the above mentioned components are highly focused.</a:t>
            </a:r>
          </a:p>
          <a:p>
            <a:pPr algn="ctr"/>
            <a:r>
              <a:rPr lang="en-US" sz="1600" i="1" dirty="0">
                <a:latin typeface="Times New Roman" panose="02020603050405020304" pitchFamily="18" charset="0"/>
                <a:cs typeface="Times New Roman" panose="02020603050405020304" pitchFamily="18" charset="0"/>
              </a:rPr>
              <a:t>Before you begin writing, ask the journalist’s questions: who? when? where? what? why? how? The last three in particular will help you focus analysis. Beyond asking these simple questions, you also need to make decisions such as: </a:t>
            </a:r>
            <a:r>
              <a:rPr lang="en-US" sz="1600" b="1" i="1" dirty="0">
                <a:solidFill>
                  <a:srgbClr val="7030A0"/>
                </a:solidFill>
                <a:latin typeface="Times New Roman" panose="02020603050405020304" pitchFamily="18" charset="0"/>
                <a:cs typeface="Times New Roman" panose="02020603050405020304" pitchFamily="18" charset="0"/>
              </a:rPr>
              <a:t>How do you interpret the data? What is the significance of your findings?</a:t>
            </a:r>
          </a:p>
        </p:txBody>
      </p:sp>
    </p:spTree>
    <p:extLst>
      <p:ext uri="{BB962C8B-B14F-4D97-AF65-F5344CB8AC3E}">
        <p14:creationId xmlns:p14="http://schemas.microsoft.com/office/powerpoint/2010/main" val="18850613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lstStyle/>
          <a:p>
            <a:r>
              <a:rPr lang="en-US" sz="2400" dirty="0"/>
              <a:t>What actions does the report call for? The recommendations should be clearly connected to the results of the rest of the report. You may need to make those connections explicit at this point–your reader should not have to guess at what you mean. </a:t>
            </a:r>
            <a:r>
              <a:rPr lang="en-US" sz="2400" b="1" dirty="0">
                <a:solidFill>
                  <a:srgbClr val="7030A0"/>
                </a:solidFill>
              </a:rPr>
              <a:t>This section may also include plans for how further research should proceed. </a:t>
            </a:r>
            <a:endParaRPr lang="en-US" sz="2400" dirty="0">
              <a:solidFill>
                <a:srgbClr val="FF0000"/>
              </a:solidFill>
            </a:endParaRPr>
          </a:p>
        </p:txBody>
      </p:sp>
    </p:spTree>
    <p:extLst>
      <p:ext uri="{BB962C8B-B14F-4D97-AF65-F5344CB8AC3E}">
        <p14:creationId xmlns:p14="http://schemas.microsoft.com/office/powerpoint/2010/main" val="31255736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sz="2800" dirty="0"/>
              <a:t>What knowledge comes out of the report? As you draw a conclusion, you need to explain it in terms of the preceding discussion. Some repetition of the most important ideas you presented there is expected, but you should avoid copying.</a:t>
            </a:r>
          </a:p>
        </p:txBody>
      </p:sp>
    </p:spTree>
    <p:extLst>
      <p:ext uri="{BB962C8B-B14F-4D97-AF65-F5344CB8AC3E}">
        <p14:creationId xmlns:p14="http://schemas.microsoft.com/office/powerpoint/2010/main" val="31452168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Citation &amp; Referencing </a:t>
            </a:r>
            <a:endParaRPr lang="en-US" dirty="0"/>
          </a:p>
        </p:txBody>
      </p:sp>
      <p:sp>
        <p:nvSpPr>
          <p:cNvPr id="3" name="Content Placeholder 2"/>
          <p:cNvSpPr>
            <a:spLocks noGrp="1"/>
          </p:cNvSpPr>
          <p:nvPr>
            <p:ph idx="1"/>
          </p:nvPr>
        </p:nvSpPr>
        <p:spPr/>
        <p:txBody>
          <a:bodyPr>
            <a:normAutofit/>
          </a:bodyPr>
          <a:lstStyle/>
          <a:p>
            <a:r>
              <a:rPr lang="en-US" sz="1800" dirty="0"/>
              <a:t>Using in-text citation in reports is the way to avoid accusations of </a:t>
            </a:r>
            <a:r>
              <a:rPr lang="en-US" sz="1800" b="1" dirty="0">
                <a:solidFill>
                  <a:srgbClr val="FF0000"/>
                </a:solidFill>
              </a:rPr>
              <a:t>plagiarism</a:t>
            </a:r>
            <a:r>
              <a:rPr lang="en-US" sz="1800" dirty="0"/>
              <a:t>. It helps tutors and other readers to locate sources you refer to so they can pursue for themselves the ideas or practices you mention.</a:t>
            </a:r>
          </a:p>
          <a:p>
            <a:r>
              <a:rPr lang="en-US" sz="1800" dirty="0"/>
              <a:t>For example: The School of Management requires students to use the </a:t>
            </a:r>
            <a:r>
              <a:rPr lang="en-US" sz="1800" b="1" dirty="0"/>
              <a:t>Harvard System. </a:t>
            </a:r>
            <a:r>
              <a:rPr lang="en-US" sz="1800" dirty="0"/>
              <a:t>This involves citing the </a:t>
            </a:r>
            <a:r>
              <a:rPr lang="en-US" sz="1800" b="1" dirty="0"/>
              <a:t>source, </a:t>
            </a:r>
            <a:r>
              <a:rPr lang="en-US" sz="1800" dirty="0"/>
              <a:t>e.g. the author, as you write.  </a:t>
            </a:r>
          </a:p>
          <a:p>
            <a:r>
              <a:rPr lang="en-US" sz="1800" b="1" dirty="0"/>
              <a:t>Citing</a:t>
            </a:r>
            <a:r>
              <a:rPr lang="en-US" sz="1800" dirty="0"/>
              <a:t> the </a:t>
            </a:r>
            <a:r>
              <a:rPr lang="en-US" sz="1800" b="1" dirty="0"/>
              <a:t>source </a:t>
            </a:r>
            <a:r>
              <a:rPr lang="en-US" sz="1800" dirty="0"/>
              <a:t>as you write involves giving a partial or shortened reference (last name of author(s) and year of publication) in the main section of your written assignment and then giving full details of the source in full at the end of the assignment in a </a:t>
            </a:r>
            <a:r>
              <a:rPr lang="en-US" sz="1800" b="1" dirty="0">
                <a:solidFill>
                  <a:srgbClr val="00B0F0"/>
                </a:solidFill>
              </a:rPr>
              <a:t>‘references’ </a:t>
            </a:r>
            <a:r>
              <a:rPr lang="en-US" sz="1800" dirty="0"/>
              <a:t>section. </a:t>
            </a:r>
          </a:p>
        </p:txBody>
      </p:sp>
    </p:spTree>
    <p:extLst>
      <p:ext uri="{BB962C8B-B14F-4D97-AF65-F5344CB8AC3E}">
        <p14:creationId xmlns:p14="http://schemas.microsoft.com/office/powerpoint/2010/main" val="34484033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56" y="1964035"/>
            <a:ext cx="7638731" cy="37379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35840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 Guide: Science &amp; Engineering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732" y="1939390"/>
            <a:ext cx="8279306" cy="3490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54106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_s161797"/>
          <p:cNvSpPr>
            <a:spLocks noChangeArrowheads="1" noTextEdit="1"/>
          </p:cNvSpPr>
          <p:nvPr/>
        </p:nvSpPr>
        <p:spPr bwMode="auto">
          <a:xfrm rot="3600000">
            <a:off x="4833937" y="1033463"/>
            <a:ext cx="2587625" cy="3524250"/>
          </a:xfrm>
          <a:custGeom>
            <a:avLst/>
            <a:gdLst>
              <a:gd name="T0" fmla="*/ 0 w 21600"/>
              <a:gd name="T1" fmla="*/ 0 h 21600"/>
              <a:gd name="T2" fmla="*/ 0 w 21600"/>
              <a:gd name="T3" fmla="*/ 0 h 21600"/>
              <a:gd name="T4" fmla="*/ 0 w 21600"/>
              <a:gd name="T5" fmla="*/ 0 h 21600"/>
              <a:gd name="T6" fmla="*/ 0 w 21600"/>
              <a:gd name="T7" fmla="*/ 0 h 21600"/>
              <a:gd name="T8" fmla="*/ 12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7 w 21600"/>
              <a:gd name="T19" fmla="*/ 3167 h 21600"/>
              <a:gd name="T20" fmla="*/ 18433 w 21600"/>
              <a:gd name="T21" fmla="*/ 18433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1427" y="3627"/>
                </a:moveTo>
                <a:cubicBezTo>
                  <a:pt x="11218" y="3609"/>
                  <a:pt x="11009" y="3600"/>
                  <a:pt x="10800" y="3600"/>
                </a:cubicBezTo>
                <a:cubicBezTo>
                  <a:pt x="9960" y="3599"/>
                  <a:pt x="9126" y="3746"/>
                  <a:pt x="8337" y="4034"/>
                </a:cubicBezTo>
                <a:lnTo>
                  <a:pt x="7106" y="651"/>
                </a:lnTo>
                <a:cubicBezTo>
                  <a:pt x="8290" y="220"/>
                  <a:pt x="9540" y="-1"/>
                  <a:pt x="10800" y="0"/>
                </a:cubicBezTo>
                <a:cubicBezTo>
                  <a:pt x="11114" y="0"/>
                  <a:pt x="11428" y="13"/>
                  <a:pt x="11741" y="41"/>
                </a:cubicBezTo>
                <a:lnTo>
                  <a:pt x="11976" y="-2649"/>
                </a:lnTo>
                <a:lnTo>
                  <a:pt x="16067" y="2226"/>
                </a:lnTo>
                <a:lnTo>
                  <a:pt x="11192" y="6317"/>
                </a:lnTo>
                <a:lnTo>
                  <a:pt x="11427" y="3627"/>
                </a:lnTo>
                <a:close/>
              </a:path>
            </a:pathLst>
          </a:custGeom>
          <a:solidFill>
            <a:srgbClr val="C16D15"/>
          </a:solidFill>
          <a:ln w="9525">
            <a:noFill/>
            <a:miter lim="800000"/>
            <a:headEnd/>
            <a:tailEnd/>
          </a:ln>
        </p:spPr>
        <p:txBody>
          <a:bodyPr lIns="0" tIns="0" rIns="0" bIns="0" anchor="ctr"/>
          <a:lstStyle/>
          <a:p>
            <a:endParaRPr lang="en-US"/>
          </a:p>
        </p:txBody>
      </p:sp>
      <p:sp>
        <p:nvSpPr>
          <p:cNvPr id="36870" name="_s161798"/>
          <p:cNvSpPr>
            <a:spLocks noChangeArrowheads="1" noTextEdit="1"/>
          </p:cNvSpPr>
          <p:nvPr/>
        </p:nvSpPr>
        <p:spPr bwMode="auto">
          <a:xfrm rot="7200000">
            <a:off x="4876800" y="2271713"/>
            <a:ext cx="2587625" cy="3524250"/>
          </a:xfrm>
          <a:custGeom>
            <a:avLst/>
            <a:gdLst>
              <a:gd name="T0" fmla="*/ 0 w 21600"/>
              <a:gd name="T1" fmla="*/ 0 h 21600"/>
              <a:gd name="T2" fmla="*/ 0 w 21600"/>
              <a:gd name="T3" fmla="*/ 0 h 21600"/>
              <a:gd name="T4" fmla="*/ 0 w 21600"/>
              <a:gd name="T5" fmla="*/ 0 h 21600"/>
              <a:gd name="T6" fmla="*/ 0 w 21600"/>
              <a:gd name="T7" fmla="*/ 0 h 21600"/>
              <a:gd name="T8" fmla="*/ 12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7 w 21600"/>
              <a:gd name="T19" fmla="*/ 3167 h 21600"/>
              <a:gd name="T20" fmla="*/ 18433 w 21600"/>
              <a:gd name="T21" fmla="*/ 18433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1427" y="3627"/>
                </a:moveTo>
                <a:cubicBezTo>
                  <a:pt x="11218" y="3609"/>
                  <a:pt x="11009" y="3600"/>
                  <a:pt x="10800" y="3600"/>
                </a:cubicBezTo>
                <a:cubicBezTo>
                  <a:pt x="9960" y="3599"/>
                  <a:pt x="9126" y="3746"/>
                  <a:pt x="8337" y="4034"/>
                </a:cubicBezTo>
                <a:lnTo>
                  <a:pt x="7106" y="651"/>
                </a:lnTo>
                <a:cubicBezTo>
                  <a:pt x="8290" y="220"/>
                  <a:pt x="9540" y="-1"/>
                  <a:pt x="10800" y="0"/>
                </a:cubicBezTo>
                <a:cubicBezTo>
                  <a:pt x="11114" y="0"/>
                  <a:pt x="11428" y="13"/>
                  <a:pt x="11741" y="41"/>
                </a:cubicBezTo>
                <a:lnTo>
                  <a:pt x="11976" y="-2649"/>
                </a:lnTo>
                <a:lnTo>
                  <a:pt x="16067" y="2226"/>
                </a:lnTo>
                <a:lnTo>
                  <a:pt x="11192" y="6317"/>
                </a:lnTo>
                <a:lnTo>
                  <a:pt x="11427" y="3627"/>
                </a:lnTo>
                <a:close/>
              </a:path>
            </a:pathLst>
          </a:custGeom>
          <a:solidFill>
            <a:srgbClr val="B87527"/>
          </a:solidFill>
          <a:ln w="9525">
            <a:noFill/>
            <a:miter lim="800000"/>
            <a:headEnd/>
            <a:tailEnd/>
          </a:ln>
        </p:spPr>
        <p:txBody>
          <a:bodyPr lIns="0" tIns="0" rIns="0" bIns="0" anchor="ctr"/>
          <a:lstStyle/>
          <a:p>
            <a:endParaRPr lang="en-US"/>
          </a:p>
        </p:txBody>
      </p:sp>
      <p:sp>
        <p:nvSpPr>
          <p:cNvPr id="36871" name="_s161799"/>
          <p:cNvSpPr>
            <a:spLocks noChangeArrowheads="1" noTextEdit="1"/>
          </p:cNvSpPr>
          <p:nvPr/>
        </p:nvSpPr>
        <p:spPr bwMode="auto">
          <a:xfrm rot="10800000">
            <a:off x="2795588" y="3395663"/>
            <a:ext cx="3524250" cy="2587625"/>
          </a:xfrm>
          <a:custGeom>
            <a:avLst/>
            <a:gdLst>
              <a:gd name="T0" fmla="*/ 0 w 21600"/>
              <a:gd name="T1" fmla="*/ 0 h 21600"/>
              <a:gd name="T2" fmla="*/ 0 w 21600"/>
              <a:gd name="T3" fmla="*/ 0 h 21600"/>
              <a:gd name="T4" fmla="*/ 0 w 21600"/>
              <a:gd name="T5" fmla="*/ 0 h 21600"/>
              <a:gd name="T6" fmla="*/ 0 w 21600"/>
              <a:gd name="T7" fmla="*/ 0 h 21600"/>
              <a:gd name="T8" fmla="*/ 163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7 w 21600"/>
              <a:gd name="T19" fmla="*/ 3167 h 21600"/>
              <a:gd name="T20" fmla="*/ 18433 w 21600"/>
              <a:gd name="T21" fmla="*/ 18433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1427" y="3627"/>
                </a:moveTo>
                <a:cubicBezTo>
                  <a:pt x="11218" y="3609"/>
                  <a:pt x="11009" y="3600"/>
                  <a:pt x="10800" y="3600"/>
                </a:cubicBezTo>
                <a:cubicBezTo>
                  <a:pt x="9960" y="3599"/>
                  <a:pt x="9126" y="3746"/>
                  <a:pt x="8337" y="4034"/>
                </a:cubicBezTo>
                <a:lnTo>
                  <a:pt x="7106" y="651"/>
                </a:lnTo>
                <a:cubicBezTo>
                  <a:pt x="8290" y="220"/>
                  <a:pt x="9540" y="-1"/>
                  <a:pt x="10800" y="0"/>
                </a:cubicBezTo>
                <a:cubicBezTo>
                  <a:pt x="11114" y="0"/>
                  <a:pt x="11428" y="13"/>
                  <a:pt x="11741" y="41"/>
                </a:cubicBezTo>
                <a:lnTo>
                  <a:pt x="11976" y="-2649"/>
                </a:lnTo>
                <a:lnTo>
                  <a:pt x="16067" y="2226"/>
                </a:lnTo>
                <a:lnTo>
                  <a:pt x="11192" y="6317"/>
                </a:lnTo>
                <a:lnTo>
                  <a:pt x="11427" y="3627"/>
                </a:lnTo>
                <a:close/>
              </a:path>
            </a:pathLst>
          </a:custGeom>
          <a:solidFill>
            <a:srgbClr val="985504"/>
          </a:solidFill>
          <a:ln w="9525">
            <a:noFill/>
            <a:miter lim="800000"/>
            <a:headEnd/>
            <a:tailEnd/>
          </a:ln>
        </p:spPr>
        <p:txBody>
          <a:bodyPr lIns="0" tIns="0" rIns="0" bIns="0" anchor="ctr"/>
          <a:lstStyle/>
          <a:p>
            <a:endParaRPr lang="en-US"/>
          </a:p>
        </p:txBody>
      </p:sp>
      <p:sp>
        <p:nvSpPr>
          <p:cNvPr id="36872" name="_s161800"/>
          <p:cNvSpPr>
            <a:spLocks noChangeArrowheads="1" noTextEdit="1"/>
          </p:cNvSpPr>
          <p:nvPr/>
        </p:nvSpPr>
        <p:spPr bwMode="auto">
          <a:xfrm rot="-7200000">
            <a:off x="1666875" y="2432051"/>
            <a:ext cx="2587625" cy="3524250"/>
          </a:xfrm>
          <a:custGeom>
            <a:avLst/>
            <a:gdLst>
              <a:gd name="T0" fmla="*/ 0 w 21600"/>
              <a:gd name="T1" fmla="*/ 0 h 21600"/>
              <a:gd name="T2" fmla="*/ 0 w 21600"/>
              <a:gd name="T3" fmla="*/ 0 h 21600"/>
              <a:gd name="T4" fmla="*/ 0 w 21600"/>
              <a:gd name="T5" fmla="*/ 0 h 21600"/>
              <a:gd name="T6" fmla="*/ 0 w 21600"/>
              <a:gd name="T7" fmla="*/ 0 h 21600"/>
              <a:gd name="T8" fmla="*/ 12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7 w 21600"/>
              <a:gd name="T19" fmla="*/ 3167 h 21600"/>
              <a:gd name="T20" fmla="*/ 18433 w 21600"/>
              <a:gd name="T21" fmla="*/ 18433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1427" y="3627"/>
                </a:moveTo>
                <a:cubicBezTo>
                  <a:pt x="11218" y="3609"/>
                  <a:pt x="11009" y="3600"/>
                  <a:pt x="10800" y="3600"/>
                </a:cubicBezTo>
                <a:cubicBezTo>
                  <a:pt x="9960" y="3599"/>
                  <a:pt x="9126" y="3746"/>
                  <a:pt x="8337" y="4034"/>
                </a:cubicBezTo>
                <a:lnTo>
                  <a:pt x="7106" y="651"/>
                </a:lnTo>
                <a:cubicBezTo>
                  <a:pt x="8290" y="220"/>
                  <a:pt x="9540" y="-1"/>
                  <a:pt x="10800" y="0"/>
                </a:cubicBezTo>
                <a:cubicBezTo>
                  <a:pt x="11114" y="0"/>
                  <a:pt x="11428" y="13"/>
                  <a:pt x="11741" y="41"/>
                </a:cubicBezTo>
                <a:lnTo>
                  <a:pt x="11976" y="-2649"/>
                </a:lnTo>
                <a:lnTo>
                  <a:pt x="16067" y="2226"/>
                </a:lnTo>
                <a:lnTo>
                  <a:pt x="11192" y="6317"/>
                </a:lnTo>
                <a:lnTo>
                  <a:pt x="11427" y="3627"/>
                </a:lnTo>
                <a:close/>
              </a:path>
            </a:pathLst>
          </a:custGeom>
          <a:solidFill>
            <a:srgbClr val="B15F48"/>
          </a:solidFill>
          <a:ln w="9525">
            <a:noFill/>
            <a:miter lim="800000"/>
            <a:headEnd/>
            <a:tailEnd/>
          </a:ln>
        </p:spPr>
        <p:txBody>
          <a:bodyPr lIns="0" tIns="0" rIns="0" bIns="0" anchor="ctr"/>
          <a:lstStyle/>
          <a:p>
            <a:endParaRPr lang="en-US"/>
          </a:p>
        </p:txBody>
      </p:sp>
      <p:sp>
        <p:nvSpPr>
          <p:cNvPr id="36873" name="_s161801"/>
          <p:cNvSpPr>
            <a:spLocks noChangeArrowheads="1" noTextEdit="1"/>
          </p:cNvSpPr>
          <p:nvPr/>
        </p:nvSpPr>
        <p:spPr bwMode="auto">
          <a:xfrm rot="-3600000">
            <a:off x="1593850" y="1120776"/>
            <a:ext cx="2587625" cy="3524250"/>
          </a:xfrm>
          <a:custGeom>
            <a:avLst/>
            <a:gdLst>
              <a:gd name="T0" fmla="*/ 0 w 21600"/>
              <a:gd name="T1" fmla="*/ 0 h 21600"/>
              <a:gd name="T2" fmla="*/ 0 w 21600"/>
              <a:gd name="T3" fmla="*/ 0 h 21600"/>
              <a:gd name="T4" fmla="*/ 0 w 21600"/>
              <a:gd name="T5" fmla="*/ 0 h 21600"/>
              <a:gd name="T6" fmla="*/ 0 w 21600"/>
              <a:gd name="T7" fmla="*/ 0 h 21600"/>
              <a:gd name="T8" fmla="*/ 12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7 w 21600"/>
              <a:gd name="T19" fmla="*/ 3167 h 21600"/>
              <a:gd name="T20" fmla="*/ 18433 w 21600"/>
              <a:gd name="T21" fmla="*/ 18433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1427" y="3627"/>
                </a:moveTo>
                <a:cubicBezTo>
                  <a:pt x="11218" y="3609"/>
                  <a:pt x="11009" y="3600"/>
                  <a:pt x="10800" y="3600"/>
                </a:cubicBezTo>
                <a:cubicBezTo>
                  <a:pt x="9960" y="3599"/>
                  <a:pt x="9126" y="3746"/>
                  <a:pt x="8337" y="4034"/>
                </a:cubicBezTo>
                <a:lnTo>
                  <a:pt x="7106" y="651"/>
                </a:lnTo>
                <a:cubicBezTo>
                  <a:pt x="8290" y="220"/>
                  <a:pt x="9540" y="-1"/>
                  <a:pt x="10800" y="0"/>
                </a:cubicBezTo>
                <a:cubicBezTo>
                  <a:pt x="11114" y="0"/>
                  <a:pt x="11428" y="13"/>
                  <a:pt x="11741" y="41"/>
                </a:cubicBezTo>
                <a:lnTo>
                  <a:pt x="11976" y="-2649"/>
                </a:lnTo>
                <a:lnTo>
                  <a:pt x="16067" y="2226"/>
                </a:lnTo>
                <a:lnTo>
                  <a:pt x="11192" y="6317"/>
                </a:lnTo>
                <a:lnTo>
                  <a:pt x="11427" y="3627"/>
                </a:lnTo>
                <a:close/>
              </a:path>
            </a:pathLst>
          </a:custGeom>
          <a:solidFill>
            <a:srgbClr val="963C26"/>
          </a:solidFill>
          <a:ln w="9525">
            <a:noFill/>
            <a:miter lim="800000"/>
            <a:headEnd/>
            <a:tailEnd/>
          </a:ln>
        </p:spPr>
        <p:txBody>
          <a:bodyPr lIns="0" tIns="0" rIns="0" bIns="0" anchor="ctr"/>
          <a:lstStyle/>
          <a:p>
            <a:endParaRPr lang="en-US"/>
          </a:p>
        </p:txBody>
      </p:sp>
      <p:sp>
        <p:nvSpPr>
          <p:cNvPr id="36874" name="_s161802"/>
          <p:cNvSpPr>
            <a:spLocks noChangeArrowheads="1"/>
          </p:cNvSpPr>
          <p:nvPr/>
        </p:nvSpPr>
        <p:spPr bwMode="auto">
          <a:xfrm>
            <a:off x="5456238" y="1038225"/>
            <a:ext cx="1311275" cy="963613"/>
          </a:xfrm>
          <a:prstGeom prst="rect">
            <a:avLst/>
          </a:prstGeom>
          <a:noFill/>
          <a:ln w="9525">
            <a:noFill/>
            <a:miter lim="800000"/>
            <a:headEnd/>
            <a:tailEnd/>
          </a:ln>
        </p:spPr>
        <p:txBody>
          <a:bodyPr wrap="none" lIns="0" tIns="0" rIns="0" bIns="0" anchor="ctr"/>
          <a:lstStyle/>
          <a:p>
            <a:pPr algn="ctr"/>
            <a:r>
              <a:rPr lang="en-US" sz="2800"/>
              <a:t>Research</a:t>
            </a:r>
          </a:p>
          <a:p>
            <a:pPr algn="ctr"/>
            <a:r>
              <a:rPr lang="en-US" sz="2800"/>
              <a:t>secondary</a:t>
            </a:r>
          </a:p>
          <a:p>
            <a:pPr algn="ctr"/>
            <a:r>
              <a:rPr lang="en-US" sz="2800"/>
              <a:t>data</a:t>
            </a:r>
          </a:p>
        </p:txBody>
      </p:sp>
      <p:sp>
        <p:nvSpPr>
          <p:cNvPr id="36875" name="_s161803"/>
          <p:cNvSpPr>
            <a:spLocks noChangeArrowheads="1"/>
          </p:cNvSpPr>
          <p:nvPr/>
        </p:nvSpPr>
        <p:spPr bwMode="auto">
          <a:xfrm>
            <a:off x="7007225" y="3011488"/>
            <a:ext cx="1312863" cy="963612"/>
          </a:xfrm>
          <a:prstGeom prst="rect">
            <a:avLst/>
          </a:prstGeom>
          <a:noFill/>
          <a:ln w="9525">
            <a:noFill/>
            <a:miter lim="800000"/>
            <a:headEnd/>
            <a:tailEnd/>
          </a:ln>
        </p:spPr>
        <p:txBody>
          <a:bodyPr wrap="none" lIns="0" tIns="0" rIns="0" bIns="0" anchor="ctr"/>
          <a:lstStyle/>
          <a:p>
            <a:pPr algn="ctr"/>
            <a:r>
              <a:rPr lang="en-US" sz="2800"/>
              <a:t>Generate</a:t>
            </a:r>
          </a:p>
          <a:p>
            <a:pPr algn="ctr"/>
            <a:r>
              <a:rPr lang="en-US" sz="2800"/>
              <a:t>primary</a:t>
            </a:r>
          </a:p>
          <a:p>
            <a:pPr algn="ctr"/>
            <a:r>
              <a:rPr lang="en-US" sz="2800"/>
              <a:t>data</a:t>
            </a:r>
          </a:p>
        </p:txBody>
      </p:sp>
      <p:sp>
        <p:nvSpPr>
          <p:cNvPr id="36876" name="_s161804"/>
          <p:cNvSpPr>
            <a:spLocks noChangeArrowheads="1"/>
          </p:cNvSpPr>
          <p:nvPr/>
        </p:nvSpPr>
        <p:spPr bwMode="auto">
          <a:xfrm>
            <a:off x="798513" y="3011488"/>
            <a:ext cx="1312862" cy="963612"/>
          </a:xfrm>
          <a:prstGeom prst="rect">
            <a:avLst/>
          </a:prstGeom>
          <a:noFill/>
          <a:ln w="9525">
            <a:noFill/>
            <a:miter lim="800000"/>
            <a:headEnd/>
            <a:tailEnd/>
          </a:ln>
        </p:spPr>
        <p:txBody>
          <a:bodyPr wrap="none" lIns="0" tIns="0" rIns="0" bIns="0" anchor="ctr"/>
          <a:lstStyle/>
          <a:p>
            <a:pPr algn="ctr"/>
            <a:r>
              <a:rPr lang="en-US" sz="2800"/>
              <a:t>Illustrate</a:t>
            </a:r>
          </a:p>
          <a:p>
            <a:pPr algn="ctr"/>
            <a:r>
              <a:rPr lang="en-US" sz="2800"/>
              <a:t>report</a:t>
            </a:r>
          </a:p>
          <a:p>
            <a:pPr algn="ctr"/>
            <a:r>
              <a:rPr lang="en-US" sz="2800"/>
              <a:t>data</a:t>
            </a:r>
          </a:p>
        </p:txBody>
      </p:sp>
      <p:sp>
        <p:nvSpPr>
          <p:cNvPr id="36877" name="_s161805"/>
          <p:cNvSpPr>
            <a:spLocks noChangeArrowheads="1"/>
          </p:cNvSpPr>
          <p:nvPr/>
        </p:nvSpPr>
        <p:spPr bwMode="auto">
          <a:xfrm>
            <a:off x="2393950" y="5073650"/>
            <a:ext cx="1312863" cy="963613"/>
          </a:xfrm>
          <a:prstGeom prst="rect">
            <a:avLst/>
          </a:prstGeom>
          <a:noFill/>
          <a:ln w="9525">
            <a:noFill/>
            <a:miter lim="800000"/>
            <a:headEnd/>
            <a:tailEnd/>
          </a:ln>
        </p:spPr>
        <p:txBody>
          <a:bodyPr wrap="none" lIns="0" tIns="0" rIns="0" bIns="0" anchor="ctr"/>
          <a:lstStyle/>
          <a:p>
            <a:pPr algn="ctr"/>
            <a:r>
              <a:rPr lang="en-US" sz="2800"/>
              <a:t>Organize</a:t>
            </a:r>
          </a:p>
          <a:p>
            <a:pPr algn="ctr"/>
            <a:r>
              <a:rPr lang="en-US" sz="2800"/>
              <a:t>report</a:t>
            </a:r>
          </a:p>
          <a:p>
            <a:pPr algn="ctr"/>
            <a:r>
              <a:rPr lang="en-US" sz="2800"/>
              <a:t>data</a:t>
            </a:r>
          </a:p>
        </p:txBody>
      </p:sp>
      <p:sp>
        <p:nvSpPr>
          <p:cNvPr id="36878" name="_s161806"/>
          <p:cNvSpPr>
            <a:spLocks noChangeArrowheads="1"/>
          </p:cNvSpPr>
          <p:nvPr/>
        </p:nvSpPr>
        <p:spPr bwMode="auto">
          <a:xfrm>
            <a:off x="5280025" y="5146675"/>
            <a:ext cx="1309688" cy="963613"/>
          </a:xfrm>
          <a:prstGeom prst="rect">
            <a:avLst/>
          </a:prstGeom>
          <a:noFill/>
          <a:ln w="9525">
            <a:noFill/>
            <a:miter lim="800000"/>
            <a:headEnd/>
            <a:tailEnd/>
          </a:ln>
        </p:spPr>
        <p:txBody>
          <a:bodyPr wrap="none" lIns="0" tIns="0" rIns="0" bIns="0" anchor="ctr"/>
          <a:lstStyle/>
          <a:p>
            <a:pPr algn="ctr"/>
            <a:r>
              <a:rPr lang="en-US" sz="2800"/>
              <a:t>Document</a:t>
            </a:r>
          </a:p>
          <a:p>
            <a:pPr algn="ctr"/>
            <a:r>
              <a:rPr lang="en-US" sz="2800"/>
              <a:t>data</a:t>
            </a:r>
          </a:p>
        </p:txBody>
      </p:sp>
      <p:sp>
        <p:nvSpPr>
          <p:cNvPr id="36879" name="_s161807"/>
          <p:cNvSpPr>
            <a:spLocks noChangeArrowheads="1"/>
          </p:cNvSpPr>
          <p:nvPr/>
        </p:nvSpPr>
        <p:spPr bwMode="auto">
          <a:xfrm>
            <a:off x="2351088" y="1036638"/>
            <a:ext cx="1311275" cy="963612"/>
          </a:xfrm>
          <a:prstGeom prst="rect">
            <a:avLst/>
          </a:prstGeom>
          <a:noFill/>
          <a:ln w="9525">
            <a:noFill/>
            <a:miter lim="800000"/>
            <a:headEnd/>
            <a:tailEnd/>
          </a:ln>
        </p:spPr>
        <p:txBody>
          <a:bodyPr wrap="none" lIns="0" tIns="0" rIns="0" bIns="0" anchor="ctr"/>
          <a:lstStyle/>
          <a:p>
            <a:pPr algn="ctr"/>
            <a:r>
              <a:rPr lang="en-US" sz="2800"/>
              <a:t>Present</a:t>
            </a:r>
          </a:p>
          <a:p>
            <a:pPr algn="ctr"/>
            <a:r>
              <a:rPr lang="en-US" sz="2800"/>
              <a:t>the final</a:t>
            </a:r>
          </a:p>
          <a:p>
            <a:pPr algn="ctr"/>
            <a:r>
              <a:rPr lang="en-US" sz="2800"/>
              <a:t>report</a:t>
            </a:r>
          </a:p>
        </p:txBody>
      </p:sp>
      <p:sp>
        <p:nvSpPr>
          <p:cNvPr id="113681" name="Text Box 17"/>
          <p:cNvSpPr txBox="1">
            <a:spLocks noChangeArrowheads="1"/>
          </p:cNvSpPr>
          <p:nvPr/>
        </p:nvSpPr>
        <p:spPr bwMode="auto">
          <a:xfrm>
            <a:off x="3149600" y="2932113"/>
            <a:ext cx="2917825" cy="1089025"/>
          </a:xfrm>
          <a:prstGeom prst="rect">
            <a:avLst/>
          </a:prstGeom>
          <a:noFill/>
          <a:ln w="12700">
            <a:noFill/>
            <a:miter lim="800000"/>
            <a:headEnd type="none" w="sm" len="sm"/>
            <a:tailEnd type="none" w="sm" len="sm"/>
          </a:ln>
        </p:spPr>
        <p:txBody>
          <a:bodyPr>
            <a:spAutoFit/>
          </a:bodyPr>
          <a:lstStyle/>
          <a:p>
            <a:pPr algn="ctr">
              <a:lnSpc>
                <a:spcPct val="90000"/>
              </a:lnSpc>
            </a:pPr>
            <a:r>
              <a:rPr lang="en-US" sz="3600" b="1">
                <a:solidFill>
                  <a:srgbClr val="990000"/>
                </a:solidFill>
              </a:rPr>
              <a:t>Formal </a:t>
            </a:r>
          </a:p>
          <a:p>
            <a:pPr algn="ctr">
              <a:lnSpc>
                <a:spcPct val="90000"/>
              </a:lnSpc>
            </a:pPr>
            <a:r>
              <a:rPr lang="en-US" sz="3600" b="1">
                <a:solidFill>
                  <a:srgbClr val="990000"/>
                </a:solidFill>
              </a:rPr>
              <a:t>Reports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3681"/>
                                        </p:tgtEl>
                                        <p:attrNameLst>
                                          <p:attrName>style.visibility</p:attrName>
                                        </p:attrNameLst>
                                      </p:cBhvr>
                                      <p:to>
                                        <p:strVal val="visible"/>
                                      </p:to>
                                    </p:set>
                                    <p:animEffect transition="in" filter="fade">
                                      <p:cBhvr>
                                        <p:cTn id="7" dur="500"/>
                                        <p:tgtEl>
                                          <p:spTgt spid="1136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6874">
                                            <p:txEl>
                                              <p:pRg st="0" end="0"/>
                                            </p:txEl>
                                          </p:spTgt>
                                        </p:tgtEl>
                                        <p:attrNameLst>
                                          <p:attrName>style.visibility</p:attrName>
                                        </p:attrNameLst>
                                      </p:cBhvr>
                                      <p:to>
                                        <p:strVal val="visible"/>
                                      </p:to>
                                    </p:set>
                                    <p:animEffect transition="in" filter="fade">
                                      <p:cBhvr>
                                        <p:cTn id="12" dur="500"/>
                                        <p:tgtEl>
                                          <p:spTgt spid="3687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6874">
                                            <p:txEl>
                                              <p:pRg st="1" end="1"/>
                                            </p:txEl>
                                          </p:spTgt>
                                        </p:tgtEl>
                                        <p:attrNameLst>
                                          <p:attrName>style.visibility</p:attrName>
                                        </p:attrNameLst>
                                      </p:cBhvr>
                                      <p:to>
                                        <p:strVal val="visible"/>
                                      </p:to>
                                    </p:set>
                                    <p:animEffect transition="in" filter="fade">
                                      <p:cBhvr>
                                        <p:cTn id="15" dur="500"/>
                                        <p:tgtEl>
                                          <p:spTgt spid="3687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6874">
                                            <p:txEl>
                                              <p:pRg st="2" end="2"/>
                                            </p:txEl>
                                          </p:spTgt>
                                        </p:tgtEl>
                                        <p:attrNameLst>
                                          <p:attrName>style.visibility</p:attrName>
                                        </p:attrNameLst>
                                      </p:cBhvr>
                                      <p:to>
                                        <p:strVal val="visible"/>
                                      </p:to>
                                    </p:set>
                                    <p:animEffect transition="in" filter="fade">
                                      <p:cBhvr>
                                        <p:cTn id="18" dur="500"/>
                                        <p:tgtEl>
                                          <p:spTgt spid="36874">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869"/>
                                        </p:tgtEl>
                                        <p:attrNameLst>
                                          <p:attrName>style.visibility</p:attrName>
                                        </p:attrNameLst>
                                      </p:cBhvr>
                                      <p:to>
                                        <p:strVal val="visible"/>
                                      </p:to>
                                    </p:set>
                                    <p:animEffect transition="in" filter="fade">
                                      <p:cBhvr>
                                        <p:cTn id="23" dur="500"/>
                                        <p:tgtEl>
                                          <p:spTgt spid="36869"/>
                                        </p:tgtEl>
                                      </p:cBhvr>
                                    </p:animEffect>
                                  </p:childTnLst>
                                </p:cTn>
                              </p:par>
                              <p:par>
                                <p:cTn id="24" presetID="10" presetClass="entr" presetSubtype="0" fill="hold" nodeType="withEffect">
                                  <p:stCondLst>
                                    <p:cond delay="0"/>
                                  </p:stCondLst>
                                  <p:childTnLst>
                                    <p:set>
                                      <p:cBhvr>
                                        <p:cTn id="25" dur="1" fill="hold">
                                          <p:stCondLst>
                                            <p:cond delay="0"/>
                                          </p:stCondLst>
                                        </p:cTn>
                                        <p:tgtEl>
                                          <p:spTgt spid="36875">
                                            <p:txEl>
                                              <p:pRg st="0" end="0"/>
                                            </p:txEl>
                                          </p:spTgt>
                                        </p:tgtEl>
                                        <p:attrNameLst>
                                          <p:attrName>style.visibility</p:attrName>
                                        </p:attrNameLst>
                                      </p:cBhvr>
                                      <p:to>
                                        <p:strVal val="visible"/>
                                      </p:to>
                                    </p:set>
                                    <p:animEffect transition="in" filter="fade">
                                      <p:cBhvr>
                                        <p:cTn id="26" dur="500"/>
                                        <p:tgtEl>
                                          <p:spTgt spid="3687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6875">
                                            <p:txEl>
                                              <p:pRg st="1" end="1"/>
                                            </p:txEl>
                                          </p:spTgt>
                                        </p:tgtEl>
                                        <p:attrNameLst>
                                          <p:attrName>style.visibility</p:attrName>
                                        </p:attrNameLst>
                                      </p:cBhvr>
                                      <p:to>
                                        <p:strVal val="visible"/>
                                      </p:to>
                                    </p:set>
                                    <p:animEffect transition="in" filter="fade">
                                      <p:cBhvr>
                                        <p:cTn id="29" dur="500"/>
                                        <p:tgtEl>
                                          <p:spTgt spid="36875">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6875">
                                            <p:txEl>
                                              <p:pRg st="2" end="2"/>
                                            </p:txEl>
                                          </p:spTgt>
                                        </p:tgtEl>
                                        <p:attrNameLst>
                                          <p:attrName>style.visibility</p:attrName>
                                        </p:attrNameLst>
                                      </p:cBhvr>
                                      <p:to>
                                        <p:strVal val="visible"/>
                                      </p:to>
                                    </p:set>
                                    <p:animEffect transition="in" filter="fade">
                                      <p:cBhvr>
                                        <p:cTn id="32" dur="500"/>
                                        <p:tgtEl>
                                          <p:spTgt spid="3687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870"/>
                                        </p:tgtEl>
                                        <p:attrNameLst>
                                          <p:attrName>style.visibility</p:attrName>
                                        </p:attrNameLst>
                                      </p:cBhvr>
                                      <p:to>
                                        <p:strVal val="visible"/>
                                      </p:to>
                                    </p:set>
                                    <p:animEffect transition="in" filter="fade">
                                      <p:cBhvr>
                                        <p:cTn id="37" dur="500"/>
                                        <p:tgtEl>
                                          <p:spTgt spid="368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878"/>
                                        </p:tgtEl>
                                        <p:attrNameLst>
                                          <p:attrName>style.visibility</p:attrName>
                                        </p:attrNameLst>
                                      </p:cBhvr>
                                      <p:to>
                                        <p:strVal val="visible"/>
                                      </p:to>
                                    </p:set>
                                    <p:animEffect transition="in" filter="fade">
                                      <p:cBhvr>
                                        <p:cTn id="40" dur="500"/>
                                        <p:tgtEl>
                                          <p:spTgt spid="3687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871"/>
                                        </p:tgtEl>
                                        <p:attrNameLst>
                                          <p:attrName>style.visibility</p:attrName>
                                        </p:attrNameLst>
                                      </p:cBhvr>
                                      <p:to>
                                        <p:strVal val="visible"/>
                                      </p:to>
                                    </p:set>
                                    <p:animEffect transition="in" filter="fade">
                                      <p:cBhvr>
                                        <p:cTn id="45" dur="500"/>
                                        <p:tgtEl>
                                          <p:spTgt spid="36871"/>
                                        </p:tgtEl>
                                      </p:cBhvr>
                                    </p:animEffect>
                                  </p:childTnLst>
                                </p:cTn>
                              </p:par>
                              <p:par>
                                <p:cTn id="46" presetID="10" presetClass="entr" presetSubtype="0" fill="hold" nodeType="withEffect">
                                  <p:stCondLst>
                                    <p:cond delay="0"/>
                                  </p:stCondLst>
                                  <p:childTnLst>
                                    <p:set>
                                      <p:cBhvr>
                                        <p:cTn id="47" dur="1" fill="hold">
                                          <p:stCondLst>
                                            <p:cond delay="0"/>
                                          </p:stCondLst>
                                        </p:cTn>
                                        <p:tgtEl>
                                          <p:spTgt spid="36877">
                                            <p:txEl>
                                              <p:pRg st="0" end="0"/>
                                            </p:txEl>
                                          </p:spTgt>
                                        </p:tgtEl>
                                        <p:attrNameLst>
                                          <p:attrName>style.visibility</p:attrName>
                                        </p:attrNameLst>
                                      </p:cBhvr>
                                      <p:to>
                                        <p:strVal val="visible"/>
                                      </p:to>
                                    </p:set>
                                    <p:animEffect transition="in" filter="fade">
                                      <p:cBhvr>
                                        <p:cTn id="48" dur="500"/>
                                        <p:tgtEl>
                                          <p:spTgt spid="36877">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6877">
                                            <p:txEl>
                                              <p:pRg st="1" end="1"/>
                                            </p:txEl>
                                          </p:spTgt>
                                        </p:tgtEl>
                                        <p:attrNameLst>
                                          <p:attrName>style.visibility</p:attrName>
                                        </p:attrNameLst>
                                      </p:cBhvr>
                                      <p:to>
                                        <p:strVal val="visible"/>
                                      </p:to>
                                    </p:set>
                                    <p:animEffect transition="in" filter="fade">
                                      <p:cBhvr>
                                        <p:cTn id="51" dur="500"/>
                                        <p:tgtEl>
                                          <p:spTgt spid="36877">
                                            <p:txEl>
                                              <p:pRg st="1" end="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6877">
                                            <p:txEl>
                                              <p:pRg st="2" end="2"/>
                                            </p:txEl>
                                          </p:spTgt>
                                        </p:tgtEl>
                                        <p:attrNameLst>
                                          <p:attrName>style.visibility</p:attrName>
                                        </p:attrNameLst>
                                      </p:cBhvr>
                                      <p:to>
                                        <p:strVal val="visible"/>
                                      </p:to>
                                    </p:set>
                                    <p:animEffect transition="in" filter="fade">
                                      <p:cBhvr>
                                        <p:cTn id="54" dur="500"/>
                                        <p:tgtEl>
                                          <p:spTgt spid="36877">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6872"/>
                                        </p:tgtEl>
                                        <p:attrNameLst>
                                          <p:attrName>style.visibility</p:attrName>
                                        </p:attrNameLst>
                                      </p:cBhvr>
                                      <p:to>
                                        <p:strVal val="visible"/>
                                      </p:to>
                                    </p:set>
                                    <p:animEffect transition="in" filter="fade">
                                      <p:cBhvr>
                                        <p:cTn id="59" dur="500"/>
                                        <p:tgtEl>
                                          <p:spTgt spid="36872"/>
                                        </p:tgtEl>
                                      </p:cBhvr>
                                    </p:animEffect>
                                  </p:childTnLst>
                                </p:cTn>
                              </p:par>
                              <p:par>
                                <p:cTn id="60" presetID="10" presetClass="entr" presetSubtype="0" fill="hold" nodeType="withEffect">
                                  <p:stCondLst>
                                    <p:cond delay="0"/>
                                  </p:stCondLst>
                                  <p:childTnLst>
                                    <p:set>
                                      <p:cBhvr>
                                        <p:cTn id="61" dur="1" fill="hold">
                                          <p:stCondLst>
                                            <p:cond delay="0"/>
                                          </p:stCondLst>
                                        </p:cTn>
                                        <p:tgtEl>
                                          <p:spTgt spid="36876">
                                            <p:txEl>
                                              <p:pRg st="0" end="0"/>
                                            </p:txEl>
                                          </p:spTgt>
                                        </p:tgtEl>
                                        <p:attrNameLst>
                                          <p:attrName>style.visibility</p:attrName>
                                        </p:attrNameLst>
                                      </p:cBhvr>
                                      <p:to>
                                        <p:strVal val="visible"/>
                                      </p:to>
                                    </p:set>
                                    <p:animEffect transition="in" filter="fade">
                                      <p:cBhvr>
                                        <p:cTn id="62" dur="500"/>
                                        <p:tgtEl>
                                          <p:spTgt spid="36876">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6876">
                                            <p:txEl>
                                              <p:pRg st="1" end="1"/>
                                            </p:txEl>
                                          </p:spTgt>
                                        </p:tgtEl>
                                        <p:attrNameLst>
                                          <p:attrName>style.visibility</p:attrName>
                                        </p:attrNameLst>
                                      </p:cBhvr>
                                      <p:to>
                                        <p:strVal val="visible"/>
                                      </p:to>
                                    </p:set>
                                    <p:animEffect transition="in" filter="fade">
                                      <p:cBhvr>
                                        <p:cTn id="65" dur="500"/>
                                        <p:tgtEl>
                                          <p:spTgt spid="36876">
                                            <p:txEl>
                                              <p:pRg st="1" end="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6876">
                                            <p:txEl>
                                              <p:pRg st="2" end="2"/>
                                            </p:txEl>
                                          </p:spTgt>
                                        </p:tgtEl>
                                        <p:attrNameLst>
                                          <p:attrName>style.visibility</p:attrName>
                                        </p:attrNameLst>
                                      </p:cBhvr>
                                      <p:to>
                                        <p:strVal val="visible"/>
                                      </p:to>
                                    </p:set>
                                    <p:animEffect transition="in" filter="fade">
                                      <p:cBhvr>
                                        <p:cTn id="68" dur="500"/>
                                        <p:tgtEl>
                                          <p:spTgt spid="36876">
                                            <p:txEl>
                                              <p:pRg st="2" end="2"/>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6873"/>
                                        </p:tgtEl>
                                        <p:attrNameLst>
                                          <p:attrName>style.visibility</p:attrName>
                                        </p:attrNameLst>
                                      </p:cBhvr>
                                      <p:to>
                                        <p:strVal val="visible"/>
                                      </p:to>
                                    </p:set>
                                    <p:animEffect transition="in" filter="fade">
                                      <p:cBhvr>
                                        <p:cTn id="73" dur="500"/>
                                        <p:tgtEl>
                                          <p:spTgt spid="3687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6879"/>
                                        </p:tgtEl>
                                        <p:attrNameLst>
                                          <p:attrName>style.visibility</p:attrName>
                                        </p:attrNameLst>
                                      </p:cBhvr>
                                      <p:to>
                                        <p:strVal val="visible"/>
                                      </p:to>
                                    </p:set>
                                    <p:animEffect transition="in" filter="fade">
                                      <p:cBhvr>
                                        <p:cTn id="76" dur="500"/>
                                        <p:tgtEl>
                                          <p:spTgt spid="36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0" grpId="0" animBg="1"/>
      <p:bldP spid="36871" grpId="0" animBg="1"/>
      <p:bldP spid="36872" grpId="0" animBg="1"/>
      <p:bldP spid="36873" grpId="0" animBg="1"/>
      <p:bldP spid="36878" grpId="0"/>
      <p:bldP spid="36879" grpId="0"/>
      <p:bldP spid="11368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800" dirty="0"/>
              <a:t>At the end of the assignment the references are given in alphabetical order, by last name of the author(s), </a:t>
            </a:r>
            <a:r>
              <a:rPr lang="en-US" sz="2800" b="1" dirty="0"/>
              <a:t>in full: </a:t>
            </a:r>
            <a:endParaRPr lang="en-US" sz="2800" dirty="0"/>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4" y="3286125"/>
            <a:ext cx="8229600" cy="2961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63032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Appendices may include, </a:t>
            </a:r>
            <a:r>
              <a:rPr lang="en-US" sz="2400" b="1" dirty="0">
                <a:solidFill>
                  <a:srgbClr val="7030A0"/>
                </a:solidFill>
              </a:rPr>
              <a:t>informed consent form, raw data, calculations, graphs, and other quantitative/qualitative materials/tools that were part of the research</a:t>
            </a:r>
            <a:r>
              <a:rPr lang="en-US" sz="2400" dirty="0"/>
              <a:t>. Refer to each appendix at the appropriate point (or points) in your report. In industry, a company profile and profile of the professionals involved in a project might also appear as appendices.</a:t>
            </a:r>
            <a:br>
              <a:rPr lang="en-US" sz="2400" dirty="0"/>
            </a:br>
            <a:endParaRPr lang="en-US" sz="2400" dirty="0"/>
          </a:p>
        </p:txBody>
      </p:sp>
      <p:sp>
        <p:nvSpPr>
          <p:cNvPr id="6" name="Title 1">
            <a:extLst>
              <a:ext uri="{FF2B5EF4-FFF2-40B4-BE49-F238E27FC236}">
                <a16:creationId xmlns:a16="http://schemas.microsoft.com/office/drawing/2014/main" id="{1E435539-9275-4875-ABCA-B57729D1F672}"/>
              </a:ext>
            </a:extLst>
          </p:cNvPr>
          <p:cNvSpPr txBox="1">
            <a:spLocks/>
          </p:cNvSpPr>
          <p:nvPr/>
        </p:nvSpPr>
        <p:spPr bwMode="auto">
          <a:xfrm>
            <a:off x="682625" y="322263"/>
            <a:ext cx="8229600" cy="114300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5pPr>
            <a:lvl6pPr marL="4572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6pPr>
            <a:lvl7pPr marL="9144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7pPr>
            <a:lvl8pPr marL="13716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8pPr>
            <a:lvl9pPr marL="1828800" algn="ctr" rtl="0" eaLnBrk="1" fontAlgn="base" hangingPunct="1">
              <a:spcBef>
                <a:spcPct val="0"/>
              </a:spcBef>
              <a:spcAft>
                <a:spcPct val="0"/>
              </a:spcAft>
              <a:defRPr sz="4400" b="1">
                <a:solidFill>
                  <a:schemeClr val="bg1"/>
                </a:solidFill>
                <a:effectLst>
                  <a:outerShdw blurRad="38100" dist="38100" dir="2700000" algn="tl">
                    <a:srgbClr val="C0C0C0"/>
                  </a:outerShdw>
                </a:effectLst>
                <a:latin typeface="Arial" charset="0"/>
                <a:cs typeface="Arial" charset="0"/>
              </a:defRPr>
            </a:lvl9pPr>
          </a:lstStyle>
          <a:p>
            <a:r>
              <a:rPr lang="en-US" kern="0"/>
              <a:t>Attachments/Appendix</a:t>
            </a:r>
            <a:endParaRPr lang="en-US" kern="0" dirty="0"/>
          </a:p>
        </p:txBody>
      </p:sp>
    </p:spTree>
    <p:extLst>
      <p:ext uri="{BB962C8B-B14F-4D97-AF65-F5344CB8AC3E}">
        <p14:creationId xmlns:p14="http://schemas.microsoft.com/office/powerpoint/2010/main" val="35562146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Informative Reports</a:t>
            </a:r>
          </a:p>
        </p:txBody>
      </p:sp>
      <p:sp>
        <p:nvSpPr>
          <p:cNvPr id="3" name="Content Placeholder 2"/>
          <p:cNvSpPr>
            <a:spLocks noGrp="1"/>
          </p:cNvSpPr>
          <p:nvPr>
            <p:ph idx="1"/>
          </p:nvPr>
        </p:nvSpPr>
        <p:spPr/>
        <p:txBody>
          <a:bodyPr>
            <a:noAutofit/>
          </a:bodyPr>
          <a:lstStyle/>
          <a:p>
            <a:r>
              <a:rPr lang="en-US" sz="2400" b="1" dirty="0">
                <a:solidFill>
                  <a:srgbClr val="7030A0"/>
                </a:solidFill>
              </a:rPr>
              <a:t>Reports that present data without analysis or recommendations are primarily informative.</a:t>
            </a:r>
            <a:r>
              <a:rPr lang="en-US" sz="2400" dirty="0"/>
              <a:t> Although writers collect and organize facts, they are not expected to analyze the facts for readers. </a:t>
            </a:r>
          </a:p>
          <a:p>
            <a:r>
              <a:rPr lang="en-US" sz="2400" b="1" dirty="0"/>
              <a:t>A trip report describing an employee’s visit to a conference</a:t>
            </a:r>
            <a:r>
              <a:rPr lang="en-US" sz="2400" dirty="0"/>
              <a:t>, for example, simply presents information. Other reports that present information without analysis involve </a:t>
            </a:r>
            <a:r>
              <a:rPr lang="en-US" sz="2400" b="1" dirty="0"/>
              <a:t>routine operations</a:t>
            </a:r>
            <a:r>
              <a:rPr lang="en-US" sz="2400" dirty="0"/>
              <a:t>, </a:t>
            </a:r>
            <a:r>
              <a:rPr lang="en-US" sz="2400" b="1" dirty="0"/>
              <a:t>compliance with regulations</a:t>
            </a:r>
            <a:r>
              <a:rPr lang="en-US" sz="2400" dirty="0"/>
              <a:t>, and </a:t>
            </a:r>
            <a:r>
              <a:rPr lang="en-US" sz="2400" b="1" dirty="0"/>
              <a:t>company policies and procedures</a:t>
            </a:r>
            <a:r>
              <a:rPr lang="en-US" sz="2400" dirty="0"/>
              <a:t>.</a:t>
            </a:r>
          </a:p>
        </p:txBody>
      </p:sp>
    </p:spTree>
    <p:extLst>
      <p:ext uri="{BB962C8B-B14F-4D97-AF65-F5344CB8AC3E}">
        <p14:creationId xmlns:p14="http://schemas.microsoft.com/office/powerpoint/2010/main" val="35507272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sz="2400" dirty="0"/>
              <a:t>Writers of informative reports provide information without drawing conclusions or making recommendations. Some information reports are highly standardized, such as </a:t>
            </a:r>
            <a:r>
              <a:rPr lang="en-US" sz="2400" b="1" dirty="0">
                <a:solidFill>
                  <a:srgbClr val="7030A0"/>
                </a:solidFill>
              </a:rPr>
              <a:t>hospital admittance reports, monthly sales reports, or government regulatory reports.</a:t>
            </a:r>
          </a:p>
        </p:txBody>
      </p:sp>
    </p:spTree>
    <p:extLst>
      <p:ext uri="{BB962C8B-B14F-4D97-AF65-F5344CB8AC3E}">
        <p14:creationId xmlns:p14="http://schemas.microsoft.com/office/powerpoint/2010/main" val="110725958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Report</a:t>
            </a:r>
          </a:p>
        </p:txBody>
      </p:sp>
      <p:sp>
        <p:nvSpPr>
          <p:cNvPr id="3" name="Content Placeholder 2"/>
          <p:cNvSpPr>
            <a:spLocks noGrp="1"/>
          </p:cNvSpPr>
          <p:nvPr>
            <p:ph idx="1"/>
          </p:nvPr>
        </p:nvSpPr>
        <p:spPr>
          <a:xfrm>
            <a:off x="628650" y="2226469"/>
            <a:ext cx="7886700" cy="3263504"/>
          </a:xfrm>
        </p:spPr>
        <p:txBody>
          <a:bodyPr>
            <a:normAutofit fontScale="70000" lnSpcReduction="20000"/>
          </a:bodyPr>
          <a:lstStyle/>
          <a:p>
            <a:r>
              <a:rPr lang="en-US" dirty="0"/>
              <a:t>Reports that provide data, analyses, and conclusions are analytical. They also provide </a:t>
            </a:r>
            <a:r>
              <a:rPr lang="en-US" b="1" dirty="0">
                <a:solidFill>
                  <a:srgbClr val="00B0F0"/>
                </a:solidFill>
              </a:rPr>
              <a:t>recommendations</a:t>
            </a:r>
            <a:r>
              <a:rPr lang="en-US" dirty="0"/>
              <a:t>. Analytical reports may intend to persuade readers to act or to change their beliefs. </a:t>
            </a:r>
          </a:p>
          <a:p>
            <a:r>
              <a:rPr lang="en-US" b="1" dirty="0"/>
              <a:t>For example,</a:t>
            </a:r>
            <a:r>
              <a:rPr lang="en-US" dirty="0"/>
              <a:t> you are writing a </a:t>
            </a:r>
            <a:r>
              <a:rPr lang="en-US" b="1" dirty="0"/>
              <a:t>feasibility</a:t>
            </a:r>
            <a:r>
              <a:rPr lang="en-US" dirty="0"/>
              <a:t> report that compares several potential locations for a </a:t>
            </a:r>
            <a:r>
              <a:rPr lang="en-US" b="1" dirty="0">
                <a:solidFill>
                  <a:srgbClr val="00B0F0"/>
                </a:solidFill>
              </a:rPr>
              <a:t>skateboard arena</a:t>
            </a:r>
            <a:r>
              <a:rPr lang="en-US" dirty="0"/>
              <a:t> in your institute. After analyzing and discussing alternatives, you might recommend one site, thus attempting to persuade readers to accept this choice.</a:t>
            </a:r>
          </a:p>
        </p:txBody>
      </p:sp>
    </p:spTree>
    <p:extLst>
      <p:ext uri="{BB962C8B-B14F-4D97-AF65-F5344CB8AC3E}">
        <p14:creationId xmlns:p14="http://schemas.microsoft.com/office/powerpoint/2010/main" val="14789392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idx="1"/>
          </p:nvPr>
        </p:nvSpPr>
        <p:spPr/>
        <p:txBody>
          <a:bodyPr/>
          <a:lstStyle/>
          <a:p>
            <a:r>
              <a:rPr lang="en-US" sz="2800" i="1" dirty="0"/>
              <a:t>Write a short report on any of the following topics; provide: Introduction, Market Need/ Statement of the problem, Research  Question, Software Design, Significance, limitations, Conclusion.</a:t>
            </a:r>
          </a:p>
          <a:p>
            <a:r>
              <a:rPr lang="en-US" sz="2800" dirty="0"/>
              <a:t>Web-based application for automatic timetable generation</a:t>
            </a:r>
          </a:p>
          <a:p>
            <a:r>
              <a:rPr lang="en-US" sz="2800" dirty="0"/>
              <a:t>Library management system in C++</a:t>
            </a:r>
            <a:endParaRPr lang="en-US" sz="2800" b="1" dirty="0"/>
          </a:p>
          <a:p>
            <a:r>
              <a:rPr lang="en-US" sz="2800" dirty="0"/>
              <a:t>Online recruitment system</a:t>
            </a:r>
            <a:endParaRPr lang="en-US" sz="2800" b="1" dirty="0"/>
          </a:p>
          <a:p>
            <a:endParaRPr lang="en-US" sz="2800" dirty="0"/>
          </a:p>
        </p:txBody>
      </p:sp>
      <p:sp>
        <p:nvSpPr>
          <p:cNvPr id="4" name="Footer Placeholder 4">
            <a:extLst>
              <a:ext uri="{FF2B5EF4-FFF2-40B4-BE49-F238E27FC236}">
                <a16:creationId xmlns:a16="http://schemas.microsoft.com/office/drawing/2014/main" id="{234C2E7B-5191-4E8F-BE51-0DD9733CEFEF}"/>
              </a:ext>
            </a:extLst>
          </p:cNvPr>
          <p:cNvSpPr txBox="1">
            <a:spLocks/>
          </p:cNvSpPr>
          <p:nvPr/>
        </p:nvSpPr>
        <p:spPr>
          <a:xfrm>
            <a:off x="2790824" y="113030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Compiled by Sir Muhammad Ali Khan</a:t>
            </a:r>
          </a:p>
        </p:txBody>
      </p:sp>
    </p:spTree>
    <p:extLst>
      <p:ext uri="{BB962C8B-B14F-4D97-AF65-F5344CB8AC3E}">
        <p14:creationId xmlns:p14="http://schemas.microsoft.com/office/powerpoint/2010/main" val="298185653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subTitle" idx="1"/>
          </p:nvPr>
        </p:nvSpPr>
        <p:spPr>
          <a:xfrm>
            <a:off x="4309449" y="3178521"/>
            <a:ext cx="5785164" cy="1752600"/>
          </a:xfrm>
        </p:spPr>
        <p:txBody>
          <a:bodyPr/>
          <a:lstStyle/>
          <a:p>
            <a:pPr eaLnBrk="1" hangingPunct="1">
              <a:defRPr/>
            </a:pPr>
            <a:r>
              <a:rPr lang="en-US" sz="5400" dirty="0">
                <a:latin typeface="+mn-lt"/>
              </a:rPr>
              <a:t>CONCLUDE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fade">
                                      <p:cBhvr>
                                        <p:cTn id="7" dur="500"/>
                                        <p:tgtEl>
                                          <p:spTgt spid="32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pPr eaLnBrk="1" hangingPunct="1">
              <a:defRPr/>
            </a:pPr>
            <a:r>
              <a:rPr lang="en-US" dirty="0"/>
              <a:t>Researching Secondary Data</a:t>
            </a:r>
          </a:p>
        </p:txBody>
      </p:sp>
      <p:pic>
        <p:nvPicPr>
          <p:cNvPr id="18435" name="Picture 2" descr="C:\Documents and Settings\dloewy\Local Settings\Temporary Internet Files\Content.IE5\O72EKN8Q\MPj04394290000[1].jpg"/>
          <p:cNvPicPr>
            <a:picLocks noChangeAspect="1" noChangeArrowheads="1"/>
          </p:cNvPicPr>
          <p:nvPr/>
        </p:nvPicPr>
        <p:blipFill>
          <a:blip r:embed="rId2"/>
          <a:srcRect/>
          <a:stretch>
            <a:fillRect/>
          </a:stretch>
        </p:blipFill>
        <p:spPr bwMode="auto">
          <a:xfrm>
            <a:off x="465138" y="3092450"/>
            <a:ext cx="3816350" cy="3279775"/>
          </a:xfrm>
          <a:prstGeom prst="rect">
            <a:avLst/>
          </a:prstGeom>
          <a:noFill/>
          <a:ln w="9525">
            <a:noFill/>
            <a:miter lim="800000"/>
            <a:headEnd/>
            <a:tailEnd/>
          </a:ln>
        </p:spPr>
      </p:pic>
      <p:sp>
        <p:nvSpPr>
          <p:cNvPr id="7" name="TextBox 6"/>
          <p:cNvSpPr txBox="1">
            <a:spLocks noChangeArrowheads="1"/>
          </p:cNvSpPr>
          <p:nvPr/>
        </p:nvSpPr>
        <p:spPr bwMode="auto">
          <a:xfrm>
            <a:off x="434975" y="3078163"/>
            <a:ext cx="3846513" cy="3294062"/>
          </a:xfrm>
          <a:prstGeom prst="rect">
            <a:avLst/>
          </a:prstGeom>
          <a:solidFill>
            <a:schemeClr val="bg1">
              <a:alpha val="74901"/>
            </a:schemeClr>
          </a:solidFill>
          <a:ln w="9525">
            <a:noFill/>
            <a:miter lim="800000"/>
            <a:headEnd/>
            <a:tailEnd/>
          </a:ln>
        </p:spPr>
        <p:txBody>
          <a:bodyPr/>
          <a:lstStyle/>
          <a:p>
            <a:endParaRPr lang="en-US"/>
          </a:p>
        </p:txBody>
      </p:sp>
      <p:sp>
        <p:nvSpPr>
          <p:cNvPr id="9225" name="Rectangle 9"/>
          <p:cNvSpPr>
            <a:spLocks noChangeArrowheads="1"/>
          </p:cNvSpPr>
          <p:nvPr/>
        </p:nvSpPr>
        <p:spPr bwMode="auto">
          <a:xfrm>
            <a:off x="661988" y="1463675"/>
            <a:ext cx="3557587" cy="4525963"/>
          </a:xfrm>
          <a:prstGeom prst="rect">
            <a:avLst/>
          </a:prstGeom>
          <a:noFill/>
          <a:ln w="9525" algn="ctr">
            <a:noFill/>
            <a:miter lim="800000"/>
            <a:headEnd/>
            <a:tailEnd/>
          </a:ln>
        </p:spPr>
        <p:txBody>
          <a:bodyPr/>
          <a:lstStyle/>
          <a:p>
            <a:pPr marL="342900" indent="-342900">
              <a:spcBef>
                <a:spcPct val="20000"/>
              </a:spcBef>
              <a:buClr>
                <a:srgbClr val="AC512F"/>
              </a:buClr>
              <a:buFont typeface="Wingdings" pitchFamily="2" charset="2"/>
              <a:buNone/>
            </a:pPr>
            <a:r>
              <a:rPr lang="en-US" sz="2800" b="1"/>
              <a:t>Print Resources</a:t>
            </a:r>
          </a:p>
          <a:p>
            <a:pPr marL="342900" indent="-342900">
              <a:spcBef>
                <a:spcPct val="20000"/>
              </a:spcBef>
              <a:buClr>
                <a:srgbClr val="AC512F"/>
              </a:buClr>
              <a:buFont typeface="Wingdings" pitchFamily="2" charset="2"/>
              <a:buNone/>
            </a:pPr>
            <a:endParaRPr lang="en-US" sz="800" b="1"/>
          </a:p>
          <a:p>
            <a:pPr marL="342900" indent="-342900">
              <a:spcBef>
                <a:spcPct val="20000"/>
              </a:spcBef>
              <a:buClr>
                <a:srgbClr val="3B6D9E"/>
              </a:buClr>
              <a:buFont typeface="Wingdings" pitchFamily="2" charset="2"/>
              <a:buChar char="§"/>
            </a:pPr>
            <a:r>
              <a:rPr lang="en-US" sz="2800"/>
              <a:t>Books</a:t>
            </a:r>
          </a:p>
          <a:p>
            <a:pPr marL="342900" indent="-342900">
              <a:spcBef>
                <a:spcPct val="20000"/>
              </a:spcBef>
              <a:buClr>
                <a:srgbClr val="3B6D9E"/>
              </a:buClr>
              <a:buFont typeface="Wingdings" pitchFamily="2" charset="2"/>
              <a:buChar char="§"/>
            </a:pPr>
            <a:r>
              <a:rPr lang="en-US" sz="2800"/>
              <a:t>Periodicals</a:t>
            </a:r>
          </a:p>
          <a:p>
            <a:pPr marL="342900" indent="-342900">
              <a:spcBef>
                <a:spcPct val="20000"/>
              </a:spcBef>
              <a:buClr>
                <a:srgbClr val="3B6D9E"/>
              </a:buClr>
              <a:buFont typeface="Wingdings" pitchFamily="2" charset="2"/>
              <a:buChar char="§"/>
            </a:pPr>
            <a:r>
              <a:rPr lang="en-US" sz="2800"/>
              <a:t>Bibliographic indexes such as </a:t>
            </a:r>
            <a:r>
              <a:rPr lang="en-US" sz="2800" i="1"/>
              <a:t>Reader’s Guide</a:t>
            </a:r>
            <a:endParaRPr lang="en-US" sz="2800"/>
          </a:p>
        </p:txBody>
      </p:sp>
      <p:sp>
        <p:nvSpPr>
          <p:cNvPr id="9223" name="Rectangle 7"/>
          <p:cNvSpPr>
            <a:spLocks noGrp="1" noChangeArrowheads="1"/>
          </p:cNvSpPr>
          <p:nvPr>
            <p:ph type="body" idx="4294967295"/>
          </p:nvPr>
        </p:nvSpPr>
        <p:spPr>
          <a:xfrm>
            <a:off x="4456113" y="1433513"/>
            <a:ext cx="4687887" cy="4902200"/>
          </a:xfrm>
        </p:spPr>
        <p:txBody>
          <a:bodyPr/>
          <a:lstStyle/>
          <a:p>
            <a:pPr eaLnBrk="1" hangingPunct="1">
              <a:buFont typeface="Wingdings" pitchFamily="2" charset="2"/>
              <a:buNone/>
            </a:pPr>
            <a:r>
              <a:rPr lang="en-US" sz="2800" b="1" dirty="0"/>
              <a:t>Electronic Databases</a:t>
            </a:r>
            <a:endParaRPr lang="en-US" sz="800" b="1" dirty="0"/>
          </a:p>
          <a:p>
            <a:pPr eaLnBrk="1" hangingPunct="1">
              <a:buFont typeface="Wingdings" pitchFamily="2" charset="2"/>
              <a:buNone/>
            </a:pPr>
            <a:endParaRPr lang="en-US" sz="800" b="1" dirty="0"/>
          </a:p>
          <a:p>
            <a:pPr eaLnBrk="1" hangingPunct="1"/>
            <a:r>
              <a:rPr lang="en-US" sz="2800" dirty="0"/>
              <a:t>Collections of magazine, </a:t>
            </a:r>
          </a:p>
          <a:p>
            <a:pPr eaLnBrk="1" hangingPunct="1"/>
            <a:r>
              <a:rPr lang="en-US" sz="2800" dirty="0"/>
              <a:t>newspaper, </a:t>
            </a:r>
          </a:p>
          <a:p>
            <a:pPr eaLnBrk="1" hangingPunct="1"/>
            <a:r>
              <a:rPr lang="en-US" sz="2800" dirty="0"/>
              <a:t>journal articles </a:t>
            </a:r>
          </a:p>
          <a:p>
            <a:pPr eaLnBrk="1" hangingPunct="1"/>
            <a:r>
              <a:rPr lang="en-US" sz="2800" dirty="0"/>
              <a:t>Thesis/Reports</a:t>
            </a:r>
          </a:p>
        </p:txBody>
      </p:sp>
      <p:sp>
        <p:nvSpPr>
          <p:cNvPr id="8" name="Footer Placeholder 4">
            <a:extLst>
              <a:ext uri="{FF2B5EF4-FFF2-40B4-BE49-F238E27FC236}">
                <a16:creationId xmlns:a16="http://schemas.microsoft.com/office/drawing/2014/main" id="{FAF77D24-A8B6-4D40-BBEB-4BAE9493CA87}"/>
              </a:ext>
            </a:extLst>
          </p:cNvPr>
          <p:cNvSpPr txBox="1">
            <a:spLocks/>
          </p:cNvSpPr>
          <p:nvPr/>
        </p:nvSpPr>
        <p:spPr>
          <a:xfrm>
            <a:off x="2790824" y="113030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Compiled by Sir Muhammad Ali Khan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225">
                                            <p:txEl>
                                              <p:pRg st="0" end="0"/>
                                            </p:txEl>
                                          </p:spTgt>
                                        </p:tgtEl>
                                        <p:attrNameLst>
                                          <p:attrName>style.visibility</p:attrName>
                                        </p:attrNameLst>
                                      </p:cBhvr>
                                      <p:to>
                                        <p:strVal val="visible"/>
                                      </p:to>
                                    </p:set>
                                    <p:animEffect transition="in" filter="wipe(left)">
                                      <p:cBhvr>
                                        <p:cTn id="7" dur="500"/>
                                        <p:tgtEl>
                                          <p:spTgt spid="92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5">
                                            <p:txEl>
                                              <p:pRg st="2" end="2"/>
                                            </p:txEl>
                                          </p:spTgt>
                                        </p:tgtEl>
                                        <p:attrNameLst>
                                          <p:attrName>style.visibility</p:attrName>
                                        </p:attrNameLst>
                                      </p:cBhvr>
                                      <p:to>
                                        <p:strVal val="visible"/>
                                      </p:to>
                                    </p:set>
                                    <p:animEffect transition="in" filter="wipe(left)">
                                      <p:cBhvr>
                                        <p:cTn id="12" dur="500"/>
                                        <p:tgtEl>
                                          <p:spTgt spid="922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5">
                                            <p:txEl>
                                              <p:pRg st="3" end="3"/>
                                            </p:txEl>
                                          </p:spTgt>
                                        </p:tgtEl>
                                        <p:attrNameLst>
                                          <p:attrName>style.visibility</p:attrName>
                                        </p:attrNameLst>
                                      </p:cBhvr>
                                      <p:to>
                                        <p:strVal val="visible"/>
                                      </p:to>
                                    </p:set>
                                    <p:animEffect transition="in" filter="wipe(left)">
                                      <p:cBhvr>
                                        <p:cTn id="17" dur="500"/>
                                        <p:tgtEl>
                                          <p:spTgt spid="922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5">
                                            <p:txEl>
                                              <p:pRg st="4" end="4"/>
                                            </p:txEl>
                                          </p:spTgt>
                                        </p:tgtEl>
                                        <p:attrNameLst>
                                          <p:attrName>style.visibility</p:attrName>
                                        </p:attrNameLst>
                                      </p:cBhvr>
                                      <p:to>
                                        <p:strVal val="visible"/>
                                      </p:to>
                                    </p:set>
                                    <p:animEffect transition="in" filter="wipe(left)">
                                      <p:cBhvr>
                                        <p:cTn id="22" dur="500"/>
                                        <p:tgtEl>
                                          <p:spTgt spid="922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223">
                                            <p:txEl>
                                              <p:pRg st="0" end="0"/>
                                            </p:txEl>
                                          </p:spTgt>
                                        </p:tgtEl>
                                        <p:attrNameLst>
                                          <p:attrName>style.visibility</p:attrName>
                                        </p:attrNameLst>
                                      </p:cBhvr>
                                      <p:to>
                                        <p:strVal val="visible"/>
                                      </p:to>
                                    </p:set>
                                    <p:animEffect transition="in" filter="wipe(left)">
                                      <p:cBhvr>
                                        <p:cTn id="30" dur="500"/>
                                        <p:tgtEl>
                                          <p:spTgt spid="9223">
                                            <p:txEl>
                                              <p:pRg st="0" end="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223">
                                            <p:txEl>
                                              <p:pRg st="2" end="2"/>
                                            </p:txEl>
                                          </p:spTgt>
                                        </p:tgtEl>
                                        <p:attrNameLst>
                                          <p:attrName>style.visibility</p:attrName>
                                        </p:attrNameLst>
                                      </p:cBhvr>
                                      <p:to>
                                        <p:strVal val="visible"/>
                                      </p:to>
                                    </p:set>
                                    <p:animEffect transition="in" filter="wipe(left)">
                                      <p:cBhvr>
                                        <p:cTn id="33" dur="500"/>
                                        <p:tgtEl>
                                          <p:spTgt spid="9223">
                                            <p:txEl>
                                              <p:pRg st="2" end="2"/>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223">
                                            <p:txEl>
                                              <p:pRg st="3" end="3"/>
                                            </p:txEl>
                                          </p:spTgt>
                                        </p:tgtEl>
                                        <p:attrNameLst>
                                          <p:attrName>style.visibility</p:attrName>
                                        </p:attrNameLst>
                                      </p:cBhvr>
                                      <p:to>
                                        <p:strVal val="visible"/>
                                      </p:to>
                                    </p:set>
                                    <p:animEffect transition="in" filter="wipe(left)">
                                      <p:cBhvr>
                                        <p:cTn id="36" dur="500"/>
                                        <p:tgtEl>
                                          <p:spTgt spid="9223">
                                            <p:txEl>
                                              <p:pRg st="3" end="3"/>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223">
                                            <p:txEl>
                                              <p:pRg st="4" end="4"/>
                                            </p:txEl>
                                          </p:spTgt>
                                        </p:tgtEl>
                                        <p:attrNameLst>
                                          <p:attrName>style.visibility</p:attrName>
                                        </p:attrNameLst>
                                      </p:cBhvr>
                                      <p:to>
                                        <p:strVal val="visible"/>
                                      </p:to>
                                    </p:set>
                                    <p:animEffect transition="in" filter="wipe(left)">
                                      <p:cBhvr>
                                        <p:cTn id="39" dur="500"/>
                                        <p:tgtEl>
                                          <p:spTgt spid="922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223">
                                            <p:txEl>
                                              <p:pRg st="5" end="5"/>
                                            </p:txEl>
                                          </p:spTgt>
                                        </p:tgtEl>
                                        <p:attrNameLst>
                                          <p:attrName>style.visibility</p:attrName>
                                        </p:attrNameLst>
                                      </p:cBhvr>
                                      <p:to>
                                        <p:strVal val="visible"/>
                                      </p:to>
                                    </p:set>
                                    <p:animEffect transition="in" filter="wipe(left)">
                                      <p:cBhvr>
                                        <p:cTn id="44" dur="500"/>
                                        <p:tgtEl>
                                          <p:spTgt spid="92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225" grpId="0" build="p" autoUpdateAnimBg="0"/>
      <p:bldP spid="9223"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Databases</a:t>
            </a:r>
            <a:br>
              <a:rPr lang="en-US" sz="800"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57608"/>
            <a:ext cx="8686799" cy="4843604"/>
          </a:xfrm>
          <a:prstGeom prst="rect">
            <a:avLst/>
          </a:prstGeom>
        </p:spPr>
      </p:pic>
    </p:spTree>
    <p:extLst>
      <p:ext uri="{BB962C8B-B14F-4D97-AF65-F5344CB8AC3E}">
        <p14:creationId xmlns:p14="http://schemas.microsoft.com/office/powerpoint/2010/main" val="288655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eaLnBrk="1" hangingPunct="1">
              <a:lnSpc>
                <a:spcPct val="90000"/>
              </a:lnSpc>
              <a:defRPr/>
            </a:pPr>
            <a:r>
              <a:rPr lang="en-US" sz="4000" dirty="0"/>
              <a:t>Web Search Tips </a:t>
            </a:r>
            <a:br>
              <a:rPr lang="en-US" sz="4000" dirty="0"/>
            </a:br>
            <a:r>
              <a:rPr lang="en-US" sz="4000" dirty="0"/>
              <a:t>and Techniques</a:t>
            </a:r>
          </a:p>
        </p:txBody>
      </p:sp>
      <p:sp>
        <p:nvSpPr>
          <p:cNvPr id="11269" name="Rectangle 5"/>
          <p:cNvSpPr>
            <a:spLocks noGrp="1" noChangeArrowheads="1"/>
          </p:cNvSpPr>
          <p:nvPr>
            <p:ph idx="4294967295"/>
          </p:nvPr>
        </p:nvSpPr>
        <p:spPr>
          <a:xfrm>
            <a:off x="668338" y="1628775"/>
            <a:ext cx="4078287" cy="4597400"/>
          </a:xfrm>
        </p:spPr>
        <p:txBody>
          <a:bodyPr/>
          <a:lstStyle/>
          <a:p>
            <a:pPr eaLnBrk="1" hangingPunct="1">
              <a:lnSpc>
                <a:spcPct val="90000"/>
              </a:lnSpc>
              <a:buClr>
                <a:srgbClr val="990000"/>
              </a:buClr>
            </a:pPr>
            <a:r>
              <a:rPr lang="en-US" sz="2800" dirty="0"/>
              <a:t>Use two or three search tools.</a:t>
            </a:r>
          </a:p>
          <a:p>
            <a:pPr eaLnBrk="1" hangingPunct="1">
              <a:lnSpc>
                <a:spcPct val="90000"/>
              </a:lnSpc>
              <a:buClr>
                <a:srgbClr val="990000"/>
              </a:buClr>
            </a:pPr>
            <a:r>
              <a:rPr lang="en-US" sz="2800" dirty="0"/>
              <a:t>Know your search tool. </a:t>
            </a:r>
          </a:p>
          <a:p>
            <a:pPr eaLnBrk="1" hangingPunct="1">
              <a:lnSpc>
                <a:spcPct val="90000"/>
              </a:lnSpc>
              <a:buClr>
                <a:srgbClr val="990000"/>
              </a:buClr>
            </a:pPr>
            <a:r>
              <a:rPr lang="en-US" sz="2800" dirty="0"/>
              <a:t>Understand case sensitivity in </a:t>
            </a:r>
            <a:r>
              <a:rPr lang="en-US" sz="2800" b="1" dirty="0">
                <a:solidFill>
                  <a:srgbClr val="00B0F0"/>
                </a:solidFill>
              </a:rPr>
              <a:t>keyword </a:t>
            </a:r>
            <a:r>
              <a:rPr lang="en-US" sz="2800" dirty="0"/>
              <a:t>searches.</a:t>
            </a:r>
          </a:p>
          <a:p>
            <a:pPr eaLnBrk="1" hangingPunct="1">
              <a:lnSpc>
                <a:spcPct val="90000"/>
              </a:lnSpc>
              <a:buClr>
                <a:srgbClr val="990000"/>
              </a:buClr>
            </a:pPr>
            <a:r>
              <a:rPr lang="en-US" sz="2800" dirty="0"/>
              <a:t>Use nouns as search words and as many as eight words in a query.</a:t>
            </a:r>
          </a:p>
        </p:txBody>
      </p:sp>
      <p:sp>
        <p:nvSpPr>
          <p:cNvPr id="11270" name="Rectangle 6"/>
          <p:cNvSpPr>
            <a:spLocks noChangeArrowheads="1"/>
          </p:cNvSpPr>
          <p:nvPr/>
        </p:nvSpPr>
        <p:spPr bwMode="auto">
          <a:xfrm>
            <a:off x="4767023" y="1693862"/>
            <a:ext cx="4106862" cy="4532313"/>
          </a:xfrm>
          <a:prstGeom prst="rect">
            <a:avLst/>
          </a:prstGeom>
          <a:noFill/>
          <a:ln w="9525" algn="ctr">
            <a:noFill/>
            <a:miter lim="800000"/>
            <a:headEnd/>
            <a:tailEnd/>
          </a:ln>
        </p:spPr>
        <p:txBody>
          <a:bodyPr/>
          <a:lstStyle/>
          <a:p>
            <a:pPr marL="342900" indent="-342900">
              <a:lnSpc>
                <a:spcPct val="90000"/>
              </a:lnSpc>
              <a:spcBef>
                <a:spcPct val="20000"/>
              </a:spcBef>
              <a:buClr>
                <a:srgbClr val="990000"/>
              </a:buClr>
              <a:buFont typeface="Wingdings" pitchFamily="2" charset="2"/>
              <a:buChar char="§"/>
            </a:pPr>
            <a:r>
              <a:rPr lang="en-US" sz="2800" dirty="0"/>
              <a:t>Use quotation marks.</a:t>
            </a:r>
          </a:p>
          <a:p>
            <a:pPr marL="342900" indent="-342900">
              <a:lnSpc>
                <a:spcPct val="90000"/>
              </a:lnSpc>
              <a:spcBef>
                <a:spcPct val="20000"/>
              </a:spcBef>
              <a:buClr>
                <a:srgbClr val="990000"/>
              </a:buClr>
              <a:buFont typeface="Wingdings" pitchFamily="2" charset="2"/>
              <a:buChar char="§"/>
            </a:pPr>
            <a:r>
              <a:rPr lang="en-US" sz="2800" dirty="0"/>
              <a:t>Omit articles and prepositions.</a:t>
            </a:r>
          </a:p>
          <a:p>
            <a:pPr marL="342900" indent="-342900">
              <a:lnSpc>
                <a:spcPct val="90000"/>
              </a:lnSpc>
              <a:spcBef>
                <a:spcPct val="20000"/>
              </a:spcBef>
              <a:buClr>
                <a:srgbClr val="990000"/>
              </a:buClr>
              <a:buFont typeface="Wingdings" pitchFamily="2" charset="2"/>
              <a:buChar char="§"/>
            </a:pPr>
            <a:r>
              <a:rPr lang="en-US" sz="2800" dirty="0"/>
              <a:t>Proofread your search words.</a:t>
            </a:r>
          </a:p>
          <a:p>
            <a:pPr marL="342900" indent="-342900">
              <a:lnSpc>
                <a:spcPct val="90000"/>
              </a:lnSpc>
              <a:spcBef>
                <a:spcPct val="20000"/>
              </a:spcBef>
              <a:buClr>
                <a:srgbClr val="990000"/>
              </a:buClr>
              <a:buFont typeface="Wingdings" pitchFamily="2" charset="2"/>
              <a:buChar char="§"/>
            </a:pPr>
            <a:r>
              <a:rPr lang="en-US" sz="2800" dirty="0"/>
              <a:t>Save the best.</a:t>
            </a:r>
          </a:p>
          <a:p>
            <a:pPr marL="342900" indent="-342900">
              <a:lnSpc>
                <a:spcPct val="90000"/>
              </a:lnSpc>
              <a:spcBef>
                <a:spcPct val="20000"/>
              </a:spcBef>
              <a:buClr>
                <a:srgbClr val="990000"/>
              </a:buClr>
              <a:buFont typeface="Wingdings" pitchFamily="2" charset="2"/>
              <a:buChar char="§"/>
            </a:pPr>
            <a:r>
              <a:rPr lang="en-US" sz="2800" dirty="0"/>
              <a:t>Keep trying.</a:t>
            </a:r>
          </a:p>
          <a:p>
            <a:pPr marL="342900" indent="-342900">
              <a:lnSpc>
                <a:spcPct val="90000"/>
              </a:lnSpc>
              <a:spcBef>
                <a:spcPct val="20000"/>
              </a:spcBef>
              <a:buClr>
                <a:srgbClr val="990000"/>
              </a:buClr>
              <a:buFont typeface="Wingdings" pitchFamily="2" charset="2"/>
              <a:buChar char="§"/>
            </a:pPr>
            <a:r>
              <a:rPr lang="en-US" sz="2800" dirty="0"/>
              <a:t>Consider searching blogs, wikis, and social networks.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wipe(left)">
                                      <p:cBhvr>
                                        <p:cTn id="7" dur="500"/>
                                        <p:tgtEl>
                                          <p:spTgt spid="112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wipe(left)">
                                      <p:cBhvr>
                                        <p:cTn id="12" dur="500"/>
                                        <p:tgtEl>
                                          <p:spTgt spid="112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wipe(left)">
                                      <p:cBhvr>
                                        <p:cTn id="17" dur="500"/>
                                        <p:tgtEl>
                                          <p:spTgt spid="112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9">
                                            <p:txEl>
                                              <p:pRg st="3" end="3"/>
                                            </p:txEl>
                                          </p:spTgt>
                                        </p:tgtEl>
                                        <p:attrNameLst>
                                          <p:attrName>style.visibility</p:attrName>
                                        </p:attrNameLst>
                                      </p:cBhvr>
                                      <p:to>
                                        <p:strVal val="visible"/>
                                      </p:to>
                                    </p:set>
                                    <p:animEffect transition="in" filter="wipe(left)">
                                      <p:cBhvr>
                                        <p:cTn id="22" dur="500"/>
                                        <p:tgtEl>
                                          <p:spTgt spid="1126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70">
                                            <p:txEl>
                                              <p:pRg st="0" end="0"/>
                                            </p:txEl>
                                          </p:spTgt>
                                        </p:tgtEl>
                                        <p:attrNameLst>
                                          <p:attrName>style.visibility</p:attrName>
                                        </p:attrNameLst>
                                      </p:cBhvr>
                                      <p:to>
                                        <p:strVal val="visible"/>
                                      </p:to>
                                    </p:set>
                                    <p:animEffect transition="in" filter="wipe(left)">
                                      <p:cBhvr>
                                        <p:cTn id="27" dur="500"/>
                                        <p:tgtEl>
                                          <p:spTgt spid="1127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70">
                                            <p:txEl>
                                              <p:pRg st="1" end="1"/>
                                            </p:txEl>
                                          </p:spTgt>
                                        </p:tgtEl>
                                        <p:attrNameLst>
                                          <p:attrName>style.visibility</p:attrName>
                                        </p:attrNameLst>
                                      </p:cBhvr>
                                      <p:to>
                                        <p:strVal val="visible"/>
                                      </p:to>
                                    </p:set>
                                    <p:animEffect transition="in" filter="wipe(left)">
                                      <p:cBhvr>
                                        <p:cTn id="32" dur="500"/>
                                        <p:tgtEl>
                                          <p:spTgt spid="1127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70">
                                            <p:txEl>
                                              <p:pRg st="2" end="2"/>
                                            </p:txEl>
                                          </p:spTgt>
                                        </p:tgtEl>
                                        <p:attrNameLst>
                                          <p:attrName>style.visibility</p:attrName>
                                        </p:attrNameLst>
                                      </p:cBhvr>
                                      <p:to>
                                        <p:strVal val="visible"/>
                                      </p:to>
                                    </p:set>
                                    <p:animEffect transition="in" filter="wipe(left)">
                                      <p:cBhvr>
                                        <p:cTn id="37" dur="500"/>
                                        <p:tgtEl>
                                          <p:spTgt spid="11270">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270">
                                            <p:txEl>
                                              <p:pRg st="3" end="3"/>
                                            </p:txEl>
                                          </p:spTgt>
                                        </p:tgtEl>
                                        <p:attrNameLst>
                                          <p:attrName>style.visibility</p:attrName>
                                        </p:attrNameLst>
                                      </p:cBhvr>
                                      <p:to>
                                        <p:strVal val="visible"/>
                                      </p:to>
                                    </p:set>
                                    <p:animEffect transition="in" filter="wipe(left)">
                                      <p:cBhvr>
                                        <p:cTn id="42" dur="500"/>
                                        <p:tgtEl>
                                          <p:spTgt spid="11270">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270">
                                            <p:txEl>
                                              <p:pRg st="4" end="4"/>
                                            </p:txEl>
                                          </p:spTgt>
                                        </p:tgtEl>
                                        <p:attrNameLst>
                                          <p:attrName>style.visibility</p:attrName>
                                        </p:attrNameLst>
                                      </p:cBhvr>
                                      <p:to>
                                        <p:strVal val="visible"/>
                                      </p:to>
                                    </p:set>
                                    <p:animEffect transition="in" filter="wipe(left)">
                                      <p:cBhvr>
                                        <p:cTn id="47" dur="500"/>
                                        <p:tgtEl>
                                          <p:spTgt spid="11270">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270">
                                            <p:txEl>
                                              <p:pRg st="5" end="5"/>
                                            </p:txEl>
                                          </p:spTgt>
                                        </p:tgtEl>
                                        <p:attrNameLst>
                                          <p:attrName>style.visibility</p:attrName>
                                        </p:attrNameLst>
                                      </p:cBhvr>
                                      <p:to>
                                        <p:strVal val="visible"/>
                                      </p:to>
                                    </p:set>
                                    <p:animEffect transition="in" filter="wipe(left)">
                                      <p:cBhvr>
                                        <p:cTn id="52" dur="500"/>
                                        <p:tgtEl>
                                          <p:spTgt spid="112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autoUpdateAnimBg="0"/>
      <p:bldP spid="1127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1" y="223854"/>
            <a:ext cx="9143999" cy="641020"/>
          </a:xfrm>
        </p:spPr>
        <p:txBody>
          <a:bodyPr/>
          <a:lstStyle/>
          <a:p>
            <a:pPr eaLnBrk="1" hangingPunct="1">
              <a:lnSpc>
                <a:spcPct val="90000"/>
              </a:lnSpc>
              <a:defRPr/>
            </a:pPr>
            <a:r>
              <a:rPr lang="en-US" sz="4000" dirty="0"/>
              <a:t>Web Search Tips and Techniques</a:t>
            </a:r>
            <a:br>
              <a:rPr lang="en-US" sz="4000" dirty="0"/>
            </a:br>
            <a:r>
              <a:rPr lang="en-US" sz="4000" dirty="0"/>
              <a:t>						</a:t>
            </a:r>
            <a:r>
              <a:rPr lang="en-US" sz="2000" dirty="0"/>
              <a:t>YouTube Thumbnail</a:t>
            </a:r>
            <a:endParaRPr lang="en-US" sz="4000" dirty="0"/>
          </a:p>
        </p:txBody>
      </p:sp>
      <p:pic>
        <p:nvPicPr>
          <p:cNvPr id="3" name="Online Media 2" title="Google Scholar Top 10  Tips for Students - Search Like a Pro!">
            <a:hlinkClick r:id="" action="ppaction://media"/>
            <a:extLst>
              <a:ext uri="{FF2B5EF4-FFF2-40B4-BE49-F238E27FC236}">
                <a16:creationId xmlns:a16="http://schemas.microsoft.com/office/drawing/2014/main" id="{159A46A8-8033-4A41-A70F-0A4E017635A7}"/>
              </a:ext>
            </a:extLst>
          </p:cNvPr>
          <p:cNvPicPr>
            <a:picLocks noRot="1" noChangeAspect="1"/>
          </p:cNvPicPr>
          <p:nvPr>
            <a:videoFile r:link="rId1"/>
          </p:nvPr>
        </p:nvPicPr>
        <p:blipFill>
          <a:blip r:embed="rId5"/>
          <a:stretch>
            <a:fillRect/>
          </a:stretch>
        </p:blipFill>
        <p:spPr>
          <a:xfrm>
            <a:off x="466785" y="544364"/>
            <a:ext cx="4864339" cy="2748352"/>
          </a:xfrm>
          <a:prstGeom prst="rect">
            <a:avLst/>
          </a:prstGeom>
        </p:spPr>
      </p:pic>
      <p:pic>
        <p:nvPicPr>
          <p:cNvPr id="6" name="Online Media 3" title="12 Cool Google Search Tricks You Should Be Using!">
            <a:hlinkClick r:id="" action="ppaction://media"/>
            <a:extLst>
              <a:ext uri="{FF2B5EF4-FFF2-40B4-BE49-F238E27FC236}">
                <a16:creationId xmlns:a16="http://schemas.microsoft.com/office/drawing/2014/main" id="{BFF8798D-96C6-478D-9259-D01BE6E3DA65}"/>
              </a:ext>
            </a:extLst>
          </p:cNvPr>
          <p:cNvPicPr>
            <a:picLocks noRot="1" noChangeAspect="1"/>
          </p:cNvPicPr>
          <p:nvPr>
            <a:videoFile r:link="rId2"/>
          </p:nvPr>
        </p:nvPicPr>
        <p:blipFill>
          <a:blip r:embed="rId6"/>
          <a:stretch>
            <a:fillRect/>
          </a:stretch>
        </p:blipFill>
        <p:spPr>
          <a:xfrm>
            <a:off x="4763678" y="3292716"/>
            <a:ext cx="4380322" cy="2474882"/>
          </a:xfrm>
          <a:prstGeom prst="rect">
            <a:avLst/>
          </a:prstGeom>
        </p:spPr>
      </p:pic>
      <p:pic>
        <p:nvPicPr>
          <p:cNvPr id="2" name="Online Media 1" title="Essential Google Search Tricks for Research">
            <a:hlinkClick r:id="" action="ppaction://media"/>
            <a:extLst>
              <a:ext uri="{FF2B5EF4-FFF2-40B4-BE49-F238E27FC236}">
                <a16:creationId xmlns:a16="http://schemas.microsoft.com/office/drawing/2014/main" id="{7D72C11C-2E8B-4DFC-B936-88218D620B0A}"/>
              </a:ext>
            </a:extLst>
          </p:cNvPr>
          <p:cNvPicPr>
            <a:picLocks noRot="1" noChangeAspect="1"/>
          </p:cNvPicPr>
          <p:nvPr>
            <a:videoFile r:link="rId3"/>
          </p:nvPr>
        </p:nvPicPr>
        <p:blipFill>
          <a:blip r:embed="rId7"/>
          <a:stretch>
            <a:fillRect/>
          </a:stretch>
        </p:blipFill>
        <p:spPr>
          <a:xfrm>
            <a:off x="466785" y="3885891"/>
            <a:ext cx="4296893" cy="2427745"/>
          </a:xfrm>
          <a:prstGeom prst="rect">
            <a:avLst/>
          </a:prstGeom>
        </p:spPr>
      </p:pic>
      <p:sp>
        <p:nvSpPr>
          <p:cNvPr id="4" name="TextBox 3">
            <a:extLst>
              <a:ext uri="{FF2B5EF4-FFF2-40B4-BE49-F238E27FC236}">
                <a16:creationId xmlns:a16="http://schemas.microsoft.com/office/drawing/2014/main" id="{238368D0-855B-48C6-B521-6E47EE6CF688}"/>
              </a:ext>
            </a:extLst>
          </p:cNvPr>
          <p:cNvSpPr txBox="1"/>
          <p:nvPr/>
        </p:nvSpPr>
        <p:spPr>
          <a:xfrm>
            <a:off x="5391510" y="1823348"/>
            <a:ext cx="4451230" cy="923330"/>
          </a:xfrm>
          <a:prstGeom prst="rect">
            <a:avLst/>
          </a:prstGeom>
          <a:noFill/>
        </p:spPr>
        <p:txBody>
          <a:bodyPr wrap="square" rtlCol="0">
            <a:spAutoFit/>
          </a:bodyPr>
          <a:lstStyle/>
          <a:p>
            <a:r>
              <a:rPr lang="en-US" dirty="0">
                <a:hlinkClick r:id="rId8">
                  <a:extLst>
                    <a:ext uri="{A12FA001-AC4F-418D-AE19-62706E023703}">
                      <ahyp:hlinkClr xmlns:ahyp="http://schemas.microsoft.com/office/drawing/2018/hyperlinkcolor" val="tx"/>
                    </a:ext>
                  </a:extLst>
                </a:hlinkClick>
              </a:rPr>
              <a:t>https://youtu.be/7ond5eF7L-I</a:t>
            </a:r>
            <a:endParaRPr lang="en-US" dirty="0"/>
          </a:p>
          <a:p>
            <a:r>
              <a:rPr lang="en-US" dirty="0">
                <a:hlinkClick r:id="rId9">
                  <a:extLst>
                    <a:ext uri="{A12FA001-AC4F-418D-AE19-62706E023703}">
                      <ahyp:hlinkClr xmlns:ahyp="http://schemas.microsoft.com/office/drawing/2018/hyperlinkcolor" val="tx"/>
                    </a:ext>
                  </a:extLst>
                </a:hlinkClick>
              </a:rPr>
              <a:t>https://youtu.be/s9XZk9CLxK4</a:t>
            </a:r>
            <a:endParaRPr lang="en-US" dirty="0"/>
          </a:p>
          <a:p>
            <a:r>
              <a:rPr lang="en-US" dirty="0">
                <a:hlinkClick r:id="rId10">
                  <a:extLst>
                    <a:ext uri="{A12FA001-AC4F-418D-AE19-62706E023703}">
                      <ahyp:hlinkClr xmlns:ahyp="http://schemas.microsoft.com/office/drawing/2018/hyperlinkcolor" val="tx"/>
                    </a:ext>
                  </a:extLst>
                </a:hlinkClick>
              </a:rPr>
              <a:t>https://youtu.be/pUCoERVN_kU</a:t>
            </a:r>
            <a:endParaRPr lang="en-US" dirty="0"/>
          </a:p>
        </p:txBody>
      </p:sp>
    </p:spTree>
    <p:extLst>
      <p:ext uri="{BB962C8B-B14F-4D97-AF65-F5344CB8AC3E}">
        <p14:creationId xmlns:p14="http://schemas.microsoft.com/office/powerpoint/2010/main" val="1204081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3"/>
                </p:tgtEl>
              </p:cMediaNode>
            </p:video>
            <p:seq concurrent="1" nextAc="seek">
              <p:cTn id="16" restart="whenNotActive" fill="hold" evtFilter="cancelBubble" nodeType="interactiveSeq">
                <p:stCondLst>
                  <p:cond evt="onClick" delay="0">
                    <p:tgtEl>
                      <p:spTgt spid="3"/>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3"/>
                                        </p:tgtEl>
                                      </p:cBhvr>
                                    </p:cmd>
                                  </p:childTnLst>
                                </p:cTn>
                              </p:par>
                            </p:childTnLst>
                          </p:cTn>
                        </p:par>
                      </p:childTnLst>
                    </p:cTn>
                  </p:par>
                </p:childTnLst>
              </p:cTn>
              <p:nextCondLst>
                <p:cond evt="onClick" delay="0">
                  <p:tgtEl>
                    <p:spTgt spid="3"/>
                  </p:tgtEl>
                </p:cond>
              </p:nextCondLst>
            </p:seq>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2" presetClass="mediacall" presetSubtype="0" fill="hold" nodeType="clickEffect">
                                  <p:stCondLst>
                                    <p:cond delay="0"/>
                                  </p:stCondLst>
                                  <p:childTnLst>
                                    <p:cmd type="call" cmd="togglePause">
                                      <p:cBhvr>
                                        <p:cTn id="25" dur="1" fill="hold"/>
                                        <p:tgtEl>
                                          <p:spTgt spid="6"/>
                                        </p:tgtEl>
                                      </p:cBhvr>
                                    </p:cmd>
                                  </p:childTnLst>
                                </p:cTn>
                              </p:par>
                            </p:childTnLst>
                          </p:cTn>
                        </p:par>
                      </p:childTnLst>
                    </p:cTn>
                  </p:par>
                </p:childTnLst>
              </p:cTn>
              <p:nextCondLst>
                <p:cond evt="onClick" delay="0">
                  <p:tgtEl>
                    <p:spTgt spid="6"/>
                  </p:tgtEl>
                </p:cond>
              </p:nextCondLst>
            </p:seq>
            <p:video>
              <p:cMediaNode vol="80000">
                <p:cTn id="26" fill="hold" display="0">
                  <p:stCondLst>
                    <p:cond delay="indefinite"/>
                  </p:stCondLst>
                </p:cTn>
                <p:tgtEl>
                  <p:spTgt spid="6"/>
                </p:tgtEl>
              </p:cMediaNode>
            </p:video>
            <p:video>
              <p:cMediaNode vol="80000">
                <p:cTn id="27" fill="hold" display="0">
                  <p:stCondLst>
                    <p:cond delay="indefinite"/>
                  </p:stCondLst>
                </p:cTn>
                <p:tgtEl>
                  <p:spTgt spid="2"/>
                </p:tgtEl>
              </p:cMediaNode>
            </p:video>
            <p:seq concurrent="1" nextAc="seek">
              <p:cTn id="28" restart="whenNotActive" fill="hold" evtFilter="cancelBubble" nodeType="interactiveSeq">
                <p:stCondLst>
                  <p:cond evt="onClick" delay="0">
                    <p:tgtEl>
                      <p:spTgt spid="2"/>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t>
            </a:r>
          </a:p>
        </p:txBody>
      </p:sp>
      <p:sp>
        <p:nvSpPr>
          <p:cNvPr id="3" name="Content Placeholder 2"/>
          <p:cNvSpPr>
            <a:spLocks noGrp="1"/>
          </p:cNvSpPr>
          <p:nvPr>
            <p:ph idx="1"/>
          </p:nvPr>
        </p:nvSpPr>
        <p:spPr>
          <a:xfrm>
            <a:off x="530225" y="1825043"/>
            <a:ext cx="8229600" cy="4525962"/>
          </a:xfrm>
        </p:spPr>
        <p:txBody>
          <a:bodyPr>
            <a:noAutofit/>
          </a:bodyPr>
          <a:lstStyle/>
          <a:p>
            <a:pPr marL="385763" indent="-385763" fontAlgn="t">
              <a:buFont typeface="+mj-lt"/>
              <a:buAutoNum type="arabicPeriod"/>
            </a:pPr>
            <a:r>
              <a:rPr lang="en-US" sz="2400" dirty="0"/>
              <a:t>Title Page</a:t>
            </a:r>
          </a:p>
          <a:p>
            <a:pPr marL="385763" indent="-385763" fontAlgn="t">
              <a:buFont typeface="+mj-lt"/>
              <a:buAutoNum type="arabicPeriod"/>
            </a:pPr>
            <a:r>
              <a:rPr lang="en-US" sz="2400" dirty="0"/>
              <a:t>Abstract or Summary</a:t>
            </a:r>
          </a:p>
          <a:p>
            <a:pPr marL="385763" indent="-385763" fontAlgn="t">
              <a:buFont typeface="+mj-lt"/>
              <a:buAutoNum type="arabicPeriod"/>
            </a:pPr>
            <a:r>
              <a:rPr lang="en-US" sz="2400" dirty="0"/>
              <a:t>Introduction</a:t>
            </a:r>
          </a:p>
          <a:p>
            <a:pPr marL="385763" indent="-385763" fontAlgn="t">
              <a:buFont typeface="+mj-lt"/>
              <a:buAutoNum type="arabicPeriod"/>
            </a:pPr>
            <a:r>
              <a:rPr lang="en-US" sz="2400" dirty="0"/>
              <a:t>Background/Literature Review</a:t>
            </a:r>
          </a:p>
          <a:p>
            <a:pPr marL="385763" indent="-385763" fontAlgn="t">
              <a:buFont typeface="+mj-lt"/>
              <a:buAutoNum type="arabicPeriod"/>
            </a:pPr>
            <a:r>
              <a:rPr lang="en-US" sz="2400" dirty="0"/>
              <a:t>Methodology</a:t>
            </a:r>
          </a:p>
          <a:p>
            <a:pPr marL="385763" indent="-385763" fontAlgn="t">
              <a:buFont typeface="+mj-lt"/>
              <a:buAutoNum type="arabicPeriod"/>
            </a:pPr>
            <a:r>
              <a:rPr lang="en-US" sz="2400" dirty="0"/>
              <a:t>Results</a:t>
            </a:r>
          </a:p>
          <a:p>
            <a:pPr marL="385763" indent="-385763" fontAlgn="t">
              <a:buFont typeface="+mj-lt"/>
              <a:buAutoNum type="arabicPeriod"/>
            </a:pPr>
            <a:r>
              <a:rPr lang="en-US" sz="2400" dirty="0"/>
              <a:t>Recommendations</a:t>
            </a:r>
          </a:p>
          <a:p>
            <a:pPr marL="385763" indent="-385763" fontAlgn="t">
              <a:buFont typeface="+mj-lt"/>
              <a:buAutoNum type="arabicPeriod"/>
            </a:pPr>
            <a:r>
              <a:rPr lang="en-US" sz="2400" dirty="0"/>
              <a:t>Conclusion</a:t>
            </a:r>
          </a:p>
          <a:p>
            <a:pPr marL="385763" indent="-385763" fontAlgn="t">
              <a:buFont typeface="+mj-lt"/>
              <a:buAutoNum type="arabicPeriod"/>
            </a:pPr>
            <a:r>
              <a:rPr lang="en-US" sz="2400" dirty="0"/>
              <a:t>References</a:t>
            </a:r>
          </a:p>
          <a:p>
            <a:pPr marL="385763" indent="-385763" fontAlgn="t">
              <a:buFont typeface="+mj-lt"/>
              <a:buAutoNum type="arabicPeriod"/>
            </a:pPr>
            <a:r>
              <a:rPr lang="en-US" sz="2400" dirty="0"/>
              <a:t>Attachments</a:t>
            </a:r>
          </a:p>
          <a:p>
            <a:pPr marL="385763" indent="-385763" fontAlgn="t">
              <a:buFont typeface="+mj-lt"/>
              <a:buAutoNum type="arabicPeriod"/>
            </a:pPr>
            <a:endParaRPr lang="en-US" sz="2400" dirty="0"/>
          </a:p>
          <a:p>
            <a:endParaRPr lang="en-US" sz="2400" dirty="0"/>
          </a:p>
        </p:txBody>
      </p:sp>
      <p:sp>
        <p:nvSpPr>
          <p:cNvPr id="4" name="Footer Placeholder 4">
            <a:extLst>
              <a:ext uri="{FF2B5EF4-FFF2-40B4-BE49-F238E27FC236}">
                <a16:creationId xmlns:a16="http://schemas.microsoft.com/office/drawing/2014/main" id="{7515B846-2FC6-4A0B-B4CF-F6100FF8B914}"/>
              </a:ext>
            </a:extLst>
          </p:cNvPr>
          <p:cNvSpPr txBox="1">
            <a:spLocks/>
          </p:cNvSpPr>
          <p:nvPr/>
        </p:nvSpPr>
        <p:spPr>
          <a:xfrm>
            <a:off x="2790824" y="1149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Compiled by Sir Muhammad Ali Khan</a:t>
            </a:r>
          </a:p>
        </p:txBody>
      </p:sp>
    </p:spTree>
    <p:extLst>
      <p:ext uri="{BB962C8B-B14F-4D97-AF65-F5344CB8AC3E}">
        <p14:creationId xmlns:p14="http://schemas.microsoft.com/office/powerpoint/2010/main" val="33819936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Page</a:t>
            </a:r>
          </a:p>
        </p:txBody>
      </p:sp>
      <p:sp>
        <p:nvSpPr>
          <p:cNvPr id="3" name="Content Placeholder 2"/>
          <p:cNvSpPr>
            <a:spLocks noGrp="1"/>
          </p:cNvSpPr>
          <p:nvPr>
            <p:ph idx="1"/>
          </p:nvPr>
        </p:nvSpPr>
        <p:spPr/>
        <p:txBody>
          <a:bodyPr/>
          <a:lstStyle/>
          <a:p>
            <a:r>
              <a:rPr lang="en-US" sz="2400" dirty="0"/>
              <a:t>The essential information here is your name, the title of the project, and the date. Be aware of any other information your instructor requires. The title of a report can be a statement of the subject. An effective title is informative but reasonably short. Ornamental or misleading titles may annoy readers.</a:t>
            </a:r>
          </a:p>
        </p:txBody>
      </p:sp>
      <p:sp>
        <p:nvSpPr>
          <p:cNvPr id="4" name="Footer Placeholder 4">
            <a:extLst>
              <a:ext uri="{FF2B5EF4-FFF2-40B4-BE49-F238E27FC236}">
                <a16:creationId xmlns:a16="http://schemas.microsoft.com/office/drawing/2014/main" id="{8E8EB419-5D33-4B4C-9329-84B1AA3C6C12}"/>
              </a:ext>
            </a:extLst>
          </p:cNvPr>
          <p:cNvSpPr txBox="1">
            <a:spLocks/>
          </p:cNvSpPr>
          <p:nvPr/>
        </p:nvSpPr>
        <p:spPr>
          <a:xfrm>
            <a:off x="2790824" y="113030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Compiled by Sir Muhammad Ali Khan</a:t>
            </a:r>
          </a:p>
        </p:txBody>
      </p:sp>
    </p:spTree>
    <p:extLst>
      <p:ext uri="{BB962C8B-B14F-4D97-AF65-F5344CB8AC3E}">
        <p14:creationId xmlns:p14="http://schemas.microsoft.com/office/powerpoint/2010/main" val="32275438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or Summary</a:t>
            </a:r>
          </a:p>
        </p:txBody>
      </p:sp>
      <p:sp>
        <p:nvSpPr>
          <p:cNvPr id="3" name="Content Placeholder 2"/>
          <p:cNvSpPr>
            <a:spLocks noGrp="1"/>
          </p:cNvSpPr>
          <p:nvPr>
            <p:ph idx="1"/>
          </p:nvPr>
        </p:nvSpPr>
        <p:spPr/>
        <p:txBody>
          <a:bodyPr>
            <a:normAutofit fontScale="62500" lnSpcReduction="20000"/>
          </a:bodyPr>
          <a:lstStyle/>
          <a:p>
            <a:r>
              <a:rPr lang="en-US" dirty="0"/>
              <a:t>This section states the report in miniature. It summarizes the whole report in one, concise paragraph of about </a:t>
            </a:r>
            <a:r>
              <a:rPr lang="en-US" b="1" dirty="0">
                <a:solidFill>
                  <a:srgbClr val="7030A0"/>
                </a:solidFill>
              </a:rPr>
              <a:t>100-200 words</a:t>
            </a:r>
            <a:r>
              <a:rPr lang="en-US" dirty="0"/>
              <a:t>. It might be useful to think in terms of writing one sentence to summarize each of the traditional report divisions: objective, method, discussion, conclusions. Emphasize the objective (which states the problem) and the analysis of the results (including recommendations). Avoid the temptation to copy a whole paragraph from elsewhere in your report and make it do double duty. </a:t>
            </a:r>
          </a:p>
          <a:p>
            <a:r>
              <a:rPr lang="en-US" b="1" u="sng" dirty="0">
                <a:solidFill>
                  <a:srgbClr val="00B0F0"/>
                </a:solidFill>
              </a:rPr>
              <a:t>Since the abstract condenses and emphasizes the most important elements of the whole report, you cannot write it until after you have completed the report. </a:t>
            </a:r>
          </a:p>
          <a:p>
            <a:r>
              <a:rPr lang="en-US" dirty="0"/>
              <a:t>Remember, the abstract should be a </a:t>
            </a:r>
            <a:r>
              <a:rPr lang="en-US" b="1" dirty="0">
                <a:solidFill>
                  <a:srgbClr val="00B0F0"/>
                </a:solidFill>
              </a:rPr>
              <a:t>precise and specific</a:t>
            </a:r>
            <a:r>
              <a:rPr lang="en-US" dirty="0">
                <a:solidFill>
                  <a:srgbClr val="00B0F0"/>
                </a:solidFill>
              </a:rPr>
              <a:t> </a:t>
            </a:r>
            <a:r>
              <a:rPr lang="en-US" dirty="0"/>
              <a:t>summary of the report/research.</a:t>
            </a:r>
            <a:endParaRPr lang="en-US" b="1" dirty="0">
              <a:solidFill>
                <a:srgbClr val="7030A0"/>
              </a:solidFill>
            </a:endParaRPr>
          </a:p>
        </p:txBody>
      </p:sp>
      <p:sp>
        <p:nvSpPr>
          <p:cNvPr id="4" name="Footer Placeholder 4">
            <a:extLst>
              <a:ext uri="{FF2B5EF4-FFF2-40B4-BE49-F238E27FC236}">
                <a16:creationId xmlns:a16="http://schemas.microsoft.com/office/drawing/2014/main" id="{7A070462-2461-4587-823A-3B519FDD7E01}"/>
              </a:ext>
            </a:extLst>
          </p:cNvPr>
          <p:cNvSpPr txBox="1">
            <a:spLocks/>
          </p:cNvSpPr>
          <p:nvPr/>
        </p:nvSpPr>
        <p:spPr>
          <a:xfrm>
            <a:off x="2790824" y="113030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Compiled by Sir Muhammad Ali Khan</a:t>
            </a:r>
          </a:p>
        </p:txBody>
      </p:sp>
    </p:spTree>
    <p:extLst>
      <p:ext uri="{BB962C8B-B14F-4D97-AF65-F5344CB8AC3E}">
        <p14:creationId xmlns:p14="http://schemas.microsoft.com/office/powerpoint/2010/main" val="3048799092"/>
      </p:ext>
    </p:extLst>
  </p:cSld>
  <p:clrMapOvr>
    <a:masterClrMapping/>
  </p:clrMapOvr>
  <p:transition>
    <p:fade/>
  </p:transition>
</p:sld>
</file>

<file path=ppt/theme/theme1.xml><?xml version="1.0" encoding="utf-8"?>
<a:theme xmlns:a="http://schemas.openxmlformats.org/drawingml/2006/main" name="Theme EBC Test">
  <a:themeElements>
    <a:clrScheme name="Guffey SOV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6C8A2"/>
      </a:hlink>
      <a:folHlink>
        <a:srgbClr val="A3A775"/>
      </a:folHlink>
    </a:clrScheme>
    <a:fontScheme name="Guffey SOV">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uffey SO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uffey SO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uffey SO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uffey SO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uffey SO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uffey SO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uffey SO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uffey SO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uffey SO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uffey SO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uffey SO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uffey SO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uffey SOV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6C8A2"/>
        </a:hlink>
        <a:folHlink>
          <a:srgbClr val="A3A77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Guffey MIV">
  <a:themeElements>
    <a:clrScheme name="Guffey MI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uffey MIV">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uffey MI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uffey MI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uffey MI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uffey MI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uffey MI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uffey MI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uffey MI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uffey MI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uffey MI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uffey MI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uffey MI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uffey MI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Theme EBC Test">
  <a:themeElements>
    <a:clrScheme name="Guffey SOV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6C8A2"/>
      </a:hlink>
      <a:folHlink>
        <a:srgbClr val="A3A775"/>
      </a:folHlink>
    </a:clrScheme>
    <a:fontScheme name="Guffey SOV">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uffey SO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uffey SO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uffey SO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uffey SO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uffey SO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uffey SO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uffey SO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uffey SO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uffey SO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uffey SO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uffey SO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uffey SO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uffey SOV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6C8A2"/>
        </a:hlink>
        <a:folHlink>
          <a:srgbClr val="A3A77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Guffey IOV">
  <a:themeElements>
    <a:clrScheme name="Guffey IOV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6C8A2"/>
      </a:hlink>
      <a:folHlink>
        <a:srgbClr val="A3A775"/>
      </a:folHlink>
    </a:clrScheme>
    <a:fontScheme name="Guffey IOV">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uffey IO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uffey IO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uffey IO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uffey IO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uffey IO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uffey IO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uffey IO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uffey IO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uffey IO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uffey IO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uffey IO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uffey IO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uffey IOV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6C8A2"/>
        </a:hlink>
        <a:folHlink>
          <a:srgbClr val="A3A77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Guffey 2 IOV">
  <a:themeElements>
    <a:clrScheme name="Guffey 2 IO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uffey 2 IOV">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uffey 2 IO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uffey 2 IO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uffey 2 IO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uffey 2 IO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uffey 2 IO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uffey 2 IO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uffey 2 IO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uffey 2 IO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uffey 2 IO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uffey 2 IO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uffey 2 IO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uffey 2 IO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uffey 2 IOV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6C8A2"/>
        </a:hlink>
        <a:folHlink>
          <a:srgbClr val="A3A77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Guffey IOV">
  <a:themeElements>
    <a:clrScheme name="Guffey IOV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6C8A2"/>
      </a:hlink>
      <a:folHlink>
        <a:srgbClr val="A3A775"/>
      </a:folHlink>
    </a:clrScheme>
    <a:fontScheme name="8_Guffey IOV">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uffey IO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uffey IO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uffey IO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uffey IO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uffey IO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uffey IO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uffey IO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uffey IO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uffey IO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uffey IO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uffey IO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uffey IO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uffey IOV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6C8A2"/>
        </a:hlink>
        <a:folHlink>
          <a:srgbClr val="A3A77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Guffey SOV</Template>
  <TotalTime>5013</TotalTime>
  <Words>1457</Words>
  <Application>Microsoft Office PowerPoint</Application>
  <PresentationFormat>On-screen Show (4:3)</PresentationFormat>
  <Paragraphs>125</Paragraphs>
  <Slides>26</Slides>
  <Notes>1</Notes>
  <HiddenSlides>0</HiddenSlides>
  <MMClips>3</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26</vt:i4>
      </vt:variant>
    </vt:vector>
  </HeadingPairs>
  <TitlesOfParts>
    <vt:vector size="37" baseType="lpstr">
      <vt:lpstr>Arial</vt:lpstr>
      <vt:lpstr>Wingdings</vt:lpstr>
      <vt:lpstr>Times New Roman</vt:lpstr>
      <vt:lpstr>Tahoma</vt:lpstr>
      <vt:lpstr>Theme EBC Test</vt:lpstr>
      <vt:lpstr>1_Guffey MIV</vt:lpstr>
      <vt:lpstr>2_Custom Design</vt:lpstr>
      <vt:lpstr>1_Theme EBC Test</vt:lpstr>
      <vt:lpstr>2_Guffey IOV</vt:lpstr>
      <vt:lpstr>1_Guffey 2 IOV</vt:lpstr>
      <vt:lpstr>8_Guffey IOV</vt:lpstr>
      <vt:lpstr>PowerPoint Presentation</vt:lpstr>
      <vt:lpstr>PowerPoint Presentation</vt:lpstr>
      <vt:lpstr>Researching Secondary Data</vt:lpstr>
      <vt:lpstr>Electronic Databases </vt:lpstr>
      <vt:lpstr>Web Search Tips  and Techniques</vt:lpstr>
      <vt:lpstr>Web Search Tips and Techniques       YouTube Thumbnail</vt:lpstr>
      <vt:lpstr>Format </vt:lpstr>
      <vt:lpstr>Title Page</vt:lpstr>
      <vt:lpstr>Abstract or Summary</vt:lpstr>
      <vt:lpstr>Difference </vt:lpstr>
      <vt:lpstr> Introduction</vt:lpstr>
      <vt:lpstr>Background/Literature Review</vt:lpstr>
      <vt:lpstr> Methodology  </vt:lpstr>
      <vt:lpstr> Result</vt:lpstr>
      <vt:lpstr>Recommendations</vt:lpstr>
      <vt:lpstr>Conclusion</vt:lpstr>
      <vt:lpstr>Citation &amp; Referencing </vt:lpstr>
      <vt:lpstr>Citations</vt:lpstr>
      <vt:lpstr>Citation Guide: Science &amp; Engineering</vt:lpstr>
      <vt:lpstr>References</vt:lpstr>
      <vt:lpstr>PowerPoint Presentation</vt:lpstr>
      <vt:lpstr>Informative Reports</vt:lpstr>
      <vt:lpstr>Cont…..</vt:lpstr>
      <vt:lpstr>Analytical Report</vt:lpstr>
      <vt:lpstr>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Mary Ellen Guffey, Essentials of Business Communication</dc:title>
  <dc:subject>Chapter 10</dc:subject>
  <dc:creator>Dr. Dana Loewy, California State University, Fullerton</dc:creator>
  <cp:lastModifiedBy>ali khan</cp:lastModifiedBy>
  <cp:revision>215</cp:revision>
  <dcterms:created xsi:type="dcterms:W3CDTF">2000-02-15T23:00:39Z</dcterms:created>
  <dcterms:modified xsi:type="dcterms:W3CDTF">2021-12-20T06:32:31Z</dcterms:modified>
</cp:coreProperties>
</file>