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3" r:id="rId5"/>
    <p:sldId id="271" r:id="rId6"/>
    <p:sldId id="277" r:id="rId7"/>
    <p:sldId id="275" r:id="rId8"/>
    <p:sldId id="272" r:id="rId9"/>
    <p:sldId id="273" r:id="rId10"/>
    <p:sldId id="259" r:id="rId11"/>
    <p:sldId id="274" r:id="rId12"/>
    <p:sldId id="260" r:id="rId13"/>
    <p:sldId id="261" r:id="rId14"/>
    <p:sldId id="267" r:id="rId15"/>
    <p:sldId id="262" r:id="rId16"/>
    <p:sldId id="264"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an Collins" initials="MC" lastIdx="9" clrIdx="0">
    <p:extLst>
      <p:ext uri="{19B8F6BF-5375-455C-9EA6-DF929625EA0E}">
        <p15:presenceInfo xmlns:p15="http://schemas.microsoft.com/office/powerpoint/2012/main" userId="08da4d0d5e7438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8E1"/>
    <a:srgbClr val="CBCBCB"/>
    <a:srgbClr val="D08B03"/>
    <a:srgbClr val="20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93" autoAdjust="0"/>
  </p:normalViewPr>
  <p:slideViewPr>
    <p:cSldViewPr>
      <p:cViewPr varScale="1">
        <p:scale>
          <a:sx n="35" d="100"/>
          <a:sy n="35" d="100"/>
        </p:scale>
        <p:origin x="141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3EAC0C39-B443-4371-95BA-0DAA24715D28}" type="datetimeFigureOut">
              <a:rPr lang="en-US" smtClean="0"/>
              <a:t>11/10/2021</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BA690B9-22AA-4ACC-8FA6-C653263F7839}" type="slidenum">
              <a:rPr lang="en-US" smtClean="0"/>
              <a:t>‹#›</a:t>
            </a:fld>
            <a:endParaRPr lang="en-US"/>
          </a:p>
        </p:txBody>
      </p:sp>
    </p:spTree>
    <p:extLst>
      <p:ext uri="{BB962C8B-B14F-4D97-AF65-F5344CB8AC3E}">
        <p14:creationId xmlns:p14="http://schemas.microsoft.com/office/powerpoint/2010/main" val="251210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sychologytoday.com/us/blog/close-encounters/201812/why-do-we-people-who-are-similar-u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opinions on cover letters. Some reviewers feel they are a critical component of the application, some reviewers only read them if the resume has caught their attention, and there are some reviewers who do not read them. Some reviewers prefer attention grabbing opening paragraphs and prefer a standard, straight-forward introduction. It’s important for students to see cover letters as an important part of the application process because you simply don’t know the preferences of the employer. For some, the cover letter can make or break a candidate’s chances. </a:t>
            </a:r>
          </a:p>
        </p:txBody>
      </p:sp>
      <p:sp>
        <p:nvSpPr>
          <p:cNvPr id="4" name="Slide Number Placeholder 3"/>
          <p:cNvSpPr>
            <a:spLocks noGrp="1"/>
          </p:cNvSpPr>
          <p:nvPr>
            <p:ph type="sldNum" sz="quarter" idx="10"/>
          </p:nvPr>
        </p:nvSpPr>
        <p:spPr/>
        <p:txBody>
          <a:bodyPr/>
          <a:lstStyle/>
          <a:p>
            <a:fld id="{9BA690B9-22AA-4ACC-8FA6-C653263F7839}" type="slidenum">
              <a:rPr lang="en-US" smtClean="0"/>
              <a:t>1</a:t>
            </a:fld>
            <a:endParaRPr lang="en-US"/>
          </a:p>
        </p:txBody>
      </p:sp>
    </p:spTree>
    <p:extLst>
      <p:ext uri="{BB962C8B-B14F-4D97-AF65-F5344CB8AC3E}">
        <p14:creationId xmlns:p14="http://schemas.microsoft.com/office/powerpoint/2010/main" val="93000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students can choose to use this style header for their contact information OR they could use the same header as their resume.</a:t>
            </a:r>
          </a:p>
          <a:p>
            <a:endParaRPr lang="en-US" dirty="0"/>
          </a:p>
          <a:p>
            <a:r>
              <a:rPr lang="en-US" dirty="0"/>
              <a:t>Students are encouraged to find a name to address the letter to if at all possible. They can look at the company staff paged, use LinkedIn, google, etc. Doing this research is a great way to demonstrate their willingness to do a little extra when needed. If they can’t find a name, they can leave it blank and simply use the name of the organization and the mailing address (more on this in the video on slide 13).</a:t>
            </a:r>
          </a:p>
        </p:txBody>
      </p:sp>
      <p:sp>
        <p:nvSpPr>
          <p:cNvPr id="4" name="Slide Number Placeholder 3"/>
          <p:cNvSpPr>
            <a:spLocks noGrp="1"/>
          </p:cNvSpPr>
          <p:nvPr>
            <p:ph type="sldNum" sz="quarter" idx="10"/>
          </p:nvPr>
        </p:nvSpPr>
        <p:spPr/>
        <p:txBody>
          <a:bodyPr/>
          <a:lstStyle/>
          <a:p>
            <a:fld id="{9BA690B9-22AA-4ACC-8FA6-C653263F7839}" type="slidenum">
              <a:rPr lang="en-US" smtClean="0"/>
              <a:t>12</a:t>
            </a:fld>
            <a:endParaRPr lang="en-US"/>
          </a:p>
        </p:txBody>
      </p:sp>
    </p:spTree>
    <p:extLst>
      <p:ext uri="{BB962C8B-B14F-4D97-AF65-F5344CB8AC3E}">
        <p14:creationId xmlns:p14="http://schemas.microsoft.com/office/powerpoint/2010/main" val="3703015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Opening – always state the name of the position, organization, and where they found the job/internship/fellowship. If they have a connection, they should name it in this paragraph (my former supervisor, Keiara Osborne, who now works with this organization or one of your accountants, Tucker McFarland or my professor, Dr. Lily Rodriguez, sent me this opening…and encouraged me to apply). The hook is a brief sentence or two about their interest in the organization and a little about their background to catch the employers attention. </a:t>
            </a:r>
          </a:p>
          <a:p>
            <a:endParaRPr lang="en-US" dirty="0"/>
          </a:p>
          <a:p>
            <a:r>
              <a:rPr lang="en-US" dirty="0"/>
              <a:t>Academic introduction – Not every opportunity students apply to are directly connected to their major. This information is only necessary if students want to highlight this information in connection to the position. </a:t>
            </a:r>
          </a:p>
          <a:p>
            <a:endParaRPr lang="en-US" dirty="0"/>
          </a:p>
          <a:p>
            <a:r>
              <a:rPr lang="en-US" dirty="0"/>
              <a:t>Conclusion – Students can offer to follow up with the employer by stating something like, “I will follow up in one week to ensure you’ve received my materials.” or (more assertive) “I will follow up in one week to inquire about scheduling an interview.” This is optional and should NOT be used if the posting says “no phone calls/emails.” If a student includes this in this letter, they must be sure to follow up on the noted date. </a:t>
            </a:r>
          </a:p>
        </p:txBody>
      </p:sp>
      <p:sp>
        <p:nvSpPr>
          <p:cNvPr id="4" name="Slide Number Placeholder 3"/>
          <p:cNvSpPr>
            <a:spLocks noGrp="1"/>
          </p:cNvSpPr>
          <p:nvPr>
            <p:ph type="sldNum" sz="quarter" idx="10"/>
          </p:nvPr>
        </p:nvSpPr>
        <p:spPr/>
        <p:txBody>
          <a:bodyPr/>
          <a:lstStyle/>
          <a:p>
            <a:fld id="{9BA690B9-22AA-4ACC-8FA6-C653263F7839}" type="slidenum">
              <a:rPr lang="en-US" smtClean="0"/>
              <a:t>13</a:t>
            </a:fld>
            <a:endParaRPr lang="en-US"/>
          </a:p>
        </p:txBody>
      </p:sp>
    </p:spTree>
    <p:extLst>
      <p:ext uri="{BB962C8B-B14F-4D97-AF65-F5344CB8AC3E}">
        <p14:creationId xmlns:p14="http://schemas.microsoft.com/office/powerpoint/2010/main" val="1783169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include 2-4 blank lines between their salutation and their name types. Including a digital signature (either creating a signature and pasting it in the blank space or printing the letter, signing, and scanning it is optional. </a:t>
            </a:r>
          </a:p>
          <a:p>
            <a:endParaRPr lang="en-US" dirty="0"/>
          </a:p>
          <a:p>
            <a:r>
              <a:rPr lang="en-US" dirty="0"/>
              <a:t>Common salutations include: Sincerely, Thank you, and Best Regards</a:t>
            </a:r>
          </a:p>
        </p:txBody>
      </p:sp>
      <p:sp>
        <p:nvSpPr>
          <p:cNvPr id="4" name="Slide Number Placeholder 3"/>
          <p:cNvSpPr>
            <a:spLocks noGrp="1"/>
          </p:cNvSpPr>
          <p:nvPr>
            <p:ph type="sldNum" sz="quarter" idx="10"/>
          </p:nvPr>
        </p:nvSpPr>
        <p:spPr/>
        <p:txBody>
          <a:bodyPr/>
          <a:lstStyle/>
          <a:p>
            <a:fld id="{9BA690B9-22AA-4ACC-8FA6-C653263F7839}" type="slidenum">
              <a:rPr lang="en-US" smtClean="0"/>
              <a:t>14</a:t>
            </a:fld>
            <a:endParaRPr lang="en-US"/>
          </a:p>
        </p:txBody>
      </p:sp>
    </p:spTree>
    <p:extLst>
      <p:ext uri="{BB962C8B-B14F-4D97-AF65-F5344CB8AC3E}">
        <p14:creationId xmlns:p14="http://schemas.microsoft.com/office/powerpoint/2010/main" val="3008498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Customizing usually means having one solid cover letter that they edit a few sentences to target it to a particular organization, occasionally customizing means writing a fresh one from scratch. </a:t>
            </a:r>
          </a:p>
        </p:txBody>
      </p:sp>
      <p:sp>
        <p:nvSpPr>
          <p:cNvPr id="4" name="Slide Number Placeholder 3"/>
          <p:cNvSpPr>
            <a:spLocks noGrp="1"/>
          </p:cNvSpPr>
          <p:nvPr>
            <p:ph type="sldNum" sz="quarter" idx="10"/>
          </p:nvPr>
        </p:nvSpPr>
        <p:spPr/>
        <p:txBody>
          <a:bodyPr/>
          <a:lstStyle/>
          <a:p>
            <a:fld id="{9BA690B9-22AA-4ACC-8FA6-C653263F7839}" type="slidenum">
              <a:rPr lang="en-US" smtClean="0"/>
              <a:t>15</a:t>
            </a:fld>
            <a:endParaRPr lang="en-US"/>
          </a:p>
        </p:txBody>
      </p:sp>
    </p:spTree>
    <p:extLst>
      <p:ext uri="{BB962C8B-B14F-4D97-AF65-F5344CB8AC3E}">
        <p14:creationId xmlns:p14="http://schemas.microsoft.com/office/powerpoint/2010/main" val="1241484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how to send cover letters: save the document as First initial, Last name, and Cover Letter (</a:t>
            </a:r>
            <a:r>
              <a:rPr lang="en-US" dirty="0" err="1"/>
              <a:t>JSmith</a:t>
            </a:r>
            <a:r>
              <a:rPr lang="en-US" dirty="0"/>
              <a:t> Cover Letter) and save as a pdf. They can upload it in an applicant system or as an attachment to an email. In the body of the email, they can say the position they are applying to and a short hook sentence then, “Please find my cover letter and resume attached.”</a:t>
            </a:r>
            <a:br>
              <a:rPr lang="en-US" dirty="0"/>
            </a:br>
            <a:r>
              <a:rPr lang="en-US" dirty="0"/>
              <a:t/>
            </a:r>
            <a:br>
              <a:rPr lang="en-US" dirty="0"/>
            </a:br>
            <a:r>
              <a:rPr lang="en-US" dirty="0"/>
              <a:t>We recommend that students always submit a cover letter, even if not formally requested. </a:t>
            </a:r>
          </a:p>
        </p:txBody>
      </p:sp>
      <p:sp>
        <p:nvSpPr>
          <p:cNvPr id="4" name="Slide Number Placeholder 3"/>
          <p:cNvSpPr>
            <a:spLocks noGrp="1"/>
          </p:cNvSpPr>
          <p:nvPr>
            <p:ph type="sldNum" sz="quarter" idx="10"/>
          </p:nvPr>
        </p:nvSpPr>
        <p:spPr/>
        <p:txBody>
          <a:bodyPr/>
          <a:lstStyle/>
          <a:p>
            <a:fld id="{9BA690B9-22AA-4ACC-8FA6-C653263F7839}" type="slidenum">
              <a:rPr lang="en-US" smtClean="0"/>
              <a:t>16</a:t>
            </a:fld>
            <a:endParaRPr lang="en-US"/>
          </a:p>
        </p:txBody>
      </p:sp>
    </p:spTree>
    <p:extLst>
      <p:ext uri="{BB962C8B-B14F-4D97-AF65-F5344CB8AC3E}">
        <p14:creationId xmlns:p14="http://schemas.microsoft.com/office/powerpoint/2010/main" val="424461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mailed in paper resumes, the cover letters introduced the candidate and shared the position for which they were applying. Though we can do this in a subject line nowadays or maybe we are uploading our resume into an application system, cover letters are an excellent way to add depth to our application while also demonstrating our written communication skills. They also show a bit of personality and values in the writing style, word selection, and topics a candidate chooses to discuss. </a:t>
            </a:r>
          </a:p>
        </p:txBody>
      </p:sp>
      <p:sp>
        <p:nvSpPr>
          <p:cNvPr id="4" name="Slide Number Placeholder 3"/>
          <p:cNvSpPr>
            <a:spLocks noGrp="1"/>
          </p:cNvSpPr>
          <p:nvPr>
            <p:ph type="sldNum" sz="quarter" idx="10"/>
          </p:nvPr>
        </p:nvSpPr>
        <p:spPr/>
        <p:txBody>
          <a:bodyPr/>
          <a:lstStyle/>
          <a:p>
            <a:fld id="{9BA690B9-22AA-4ACC-8FA6-C653263F7839}" type="slidenum">
              <a:rPr lang="en-US" smtClean="0"/>
              <a:t>3</a:t>
            </a:fld>
            <a:endParaRPr lang="en-US"/>
          </a:p>
        </p:txBody>
      </p:sp>
    </p:spTree>
    <p:extLst>
      <p:ext uri="{BB962C8B-B14F-4D97-AF65-F5344CB8AC3E}">
        <p14:creationId xmlns:p14="http://schemas.microsoft.com/office/powerpoint/2010/main" val="418124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 reviewer will read the resume first and then come back to the resume and cover letter if they are interested. They can hold more weight in certain fields and positions, especially ones where written communication is important. Cover letters shouldn’t be a list of everything on their resume but instead it is used to TELL THEIR STORY. Students might talk about how they became interested in this field: growing up vising national parks and that sparked their interest in forestry, perhaps they had a family member struggling with addiction and that led to their passion for social work, or maybe they grew up tinkering with computers and have turned it into a career field. Also, maybe they knew they wanted to study philosophy and a guest speaker sparked an interest in medical ethics which led to a summer internship in the field or their engineering curriculum included classes on rapid tooling and prototyping with hands on projects. They might go into detail on a specific experience such as tutoring a third grader in reading and the challenges and successes they faced, or a time they lead a group project for a class as a way to demonstrate their leadership style. These stories bring out their work characteristics, values, and personality, which is what makes them stand out as an individual. </a:t>
            </a:r>
          </a:p>
        </p:txBody>
      </p:sp>
      <p:sp>
        <p:nvSpPr>
          <p:cNvPr id="4" name="Slide Number Placeholder 3"/>
          <p:cNvSpPr>
            <a:spLocks noGrp="1"/>
          </p:cNvSpPr>
          <p:nvPr>
            <p:ph type="sldNum" sz="quarter" idx="10"/>
          </p:nvPr>
        </p:nvSpPr>
        <p:spPr/>
        <p:txBody>
          <a:bodyPr/>
          <a:lstStyle/>
          <a:p>
            <a:fld id="{9BA690B9-22AA-4ACC-8FA6-C653263F7839}" type="slidenum">
              <a:rPr lang="en-US" smtClean="0"/>
              <a:t>4</a:t>
            </a:fld>
            <a:endParaRPr lang="en-US"/>
          </a:p>
        </p:txBody>
      </p:sp>
    </p:spTree>
    <p:extLst>
      <p:ext uri="{BB962C8B-B14F-4D97-AF65-F5344CB8AC3E}">
        <p14:creationId xmlns:p14="http://schemas.microsoft.com/office/powerpoint/2010/main" val="313170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telling stories about themselves, students MUST include why they want to work for this particular organization. Sometimes students are applying for dream organizations (just talk with any student applying to the Disney program or NASA!) but sometimes the equation is pretty simple – the student wants to work in finance and this company has a position that aligns with their qualifications. Not every job is the dream and not every person has a desire to feel passionate about their job and workplace, that’s okay. However, they still want to include at least a sentence that demonstrates that this letter was tailored to this letter was targeted for that particular organization and that the students has done a little research to learn about their organization. </a:t>
            </a:r>
          </a:p>
        </p:txBody>
      </p:sp>
      <p:sp>
        <p:nvSpPr>
          <p:cNvPr id="4" name="Slide Number Placeholder 3"/>
          <p:cNvSpPr>
            <a:spLocks noGrp="1"/>
          </p:cNvSpPr>
          <p:nvPr>
            <p:ph type="sldNum" sz="quarter" idx="10"/>
          </p:nvPr>
        </p:nvSpPr>
        <p:spPr/>
        <p:txBody>
          <a:bodyPr/>
          <a:lstStyle/>
          <a:p>
            <a:fld id="{9BA690B9-22AA-4ACC-8FA6-C653263F7839}" type="slidenum">
              <a:rPr lang="en-US" smtClean="0"/>
              <a:t>5</a:t>
            </a:fld>
            <a:endParaRPr lang="en-US"/>
          </a:p>
        </p:txBody>
      </p:sp>
    </p:spTree>
    <p:extLst>
      <p:ext uri="{BB962C8B-B14F-4D97-AF65-F5344CB8AC3E}">
        <p14:creationId xmlns:p14="http://schemas.microsoft.com/office/powerpoint/2010/main" val="137304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 reviewer will read the resume first and then come back to the resume and cover letter if they are interested. They can hold more weight in certain fields and positions, especially ones where written communication is important. Cover letters shouldn’t be a list of everything on their resume but instead it is used to TELL THEIR STORY. Students might talk about how they became interested in this field: growing up vising national parks and that sparked their interest in forestry, perhaps they had a family member struggling with addiction and that led to their passion for social work, or maybe they grew up tinkering with computers and have turned it into a career field. Also, maybe they knew they wanted to study philosophy and a guest speaker sparked an interest in medical ethics which led to a summer internship in the field or their engineering curriculum included classes on rapid tooling and prototyping with hands on projects. They might go into detail on a specific experience such as tutoring a third grader in reading and the challenges and successes they faced, or a time they lead a group project for a class as a way to demonstrate their leadership style. These stories bring out their work characteristics, values, and personality, which is what makes them stand out as an individual. </a:t>
            </a:r>
          </a:p>
        </p:txBody>
      </p:sp>
      <p:sp>
        <p:nvSpPr>
          <p:cNvPr id="4" name="Slide Number Placeholder 3"/>
          <p:cNvSpPr>
            <a:spLocks noGrp="1"/>
          </p:cNvSpPr>
          <p:nvPr>
            <p:ph type="sldNum" sz="quarter" idx="10"/>
          </p:nvPr>
        </p:nvSpPr>
        <p:spPr/>
        <p:txBody>
          <a:bodyPr/>
          <a:lstStyle/>
          <a:p>
            <a:fld id="{9BA690B9-22AA-4ACC-8FA6-C653263F7839}" type="slidenum">
              <a:rPr lang="en-US" smtClean="0"/>
              <a:t>6</a:t>
            </a:fld>
            <a:endParaRPr lang="en-US"/>
          </a:p>
        </p:txBody>
      </p:sp>
    </p:spTree>
    <p:extLst>
      <p:ext uri="{BB962C8B-B14F-4D97-AF65-F5344CB8AC3E}">
        <p14:creationId xmlns:p14="http://schemas.microsoft.com/office/powerpoint/2010/main" val="194216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Ask students to think about why they chose Western Carolina University or why they chose their major. Next ask them to think about how they knew they’d be a good fit for WCU or their major?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Have students share their responses popcorn style, in small groups, or in a discussion board. </a:t>
            </a:r>
          </a:p>
          <a:p>
            <a:endParaRPr lang="en-US" dirty="0"/>
          </a:p>
        </p:txBody>
      </p:sp>
      <p:sp>
        <p:nvSpPr>
          <p:cNvPr id="4" name="Slide Number Placeholder 3"/>
          <p:cNvSpPr>
            <a:spLocks noGrp="1"/>
          </p:cNvSpPr>
          <p:nvPr>
            <p:ph type="sldNum" sz="quarter" idx="10"/>
          </p:nvPr>
        </p:nvSpPr>
        <p:spPr/>
        <p:txBody>
          <a:bodyPr/>
          <a:lstStyle/>
          <a:p>
            <a:fld id="{9BA690B9-22AA-4ACC-8FA6-C653263F7839}" type="slidenum">
              <a:rPr lang="en-US" smtClean="0"/>
              <a:t>7</a:t>
            </a:fld>
            <a:endParaRPr lang="en-US"/>
          </a:p>
        </p:txBody>
      </p:sp>
    </p:spTree>
    <p:extLst>
      <p:ext uri="{BB962C8B-B14F-4D97-AF65-F5344CB8AC3E}">
        <p14:creationId xmlns:p14="http://schemas.microsoft.com/office/powerpoint/2010/main" val="47045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https://www.psychologytoday.com/us/blog/close-encounters/201812/why-do-we-people-who-are-similar-us</a:t>
            </a:r>
            <a:endParaRPr lang="en-US" dirty="0"/>
          </a:p>
          <a:p>
            <a:endParaRPr lang="en-US" dirty="0"/>
          </a:p>
          <a:p>
            <a:r>
              <a:rPr lang="en-US" dirty="0"/>
              <a:t>As people and as potential employers, we tend to have a preference for people who are similar to us, at least upon first meeting. As candidates for a job or internships, cover letters and resumes are often the first meeting. Students need to demonstrate that they have things in common with the organization – skills, values, mission, interests. </a:t>
            </a:r>
          </a:p>
          <a:p>
            <a:endParaRPr lang="en-US" dirty="0"/>
          </a:p>
          <a:p>
            <a:r>
              <a:rPr lang="en-US" dirty="0"/>
              <a:t>Reflect back on where their reasons for choosing WCU or their major reflect these ideas – or ask them to look for examples of this. </a:t>
            </a:r>
          </a:p>
          <a:p>
            <a:endParaRPr lang="en-US" dirty="0"/>
          </a:p>
          <a:p>
            <a:r>
              <a:rPr lang="en-US" dirty="0"/>
              <a:t>Ask students if they were reading application essays potential new Catamounts, would they prefer the essay to be all about the candidate, all about WCU, or a blend?</a:t>
            </a:r>
          </a:p>
        </p:txBody>
      </p:sp>
      <p:sp>
        <p:nvSpPr>
          <p:cNvPr id="4" name="Slide Number Placeholder 3"/>
          <p:cNvSpPr>
            <a:spLocks noGrp="1"/>
          </p:cNvSpPr>
          <p:nvPr>
            <p:ph type="sldNum" sz="quarter" idx="10"/>
          </p:nvPr>
        </p:nvSpPr>
        <p:spPr/>
        <p:txBody>
          <a:bodyPr/>
          <a:lstStyle/>
          <a:p>
            <a:fld id="{9BA690B9-22AA-4ACC-8FA6-C653263F7839}" type="slidenum">
              <a:rPr lang="en-US" smtClean="0"/>
              <a:t>8</a:t>
            </a:fld>
            <a:endParaRPr lang="en-US"/>
          </a:p>
        </p:txBody>
      </p:sp>
    </p:spTree>
    <p:extLst>
      <p:ext uri="{BB962C8B-B14F-4D97-AF65-F5344CB8AC3E}">
        <p14:creationId xmlns:p14="http://schemas.microsoft.com/office/powerpoint/2010/main" val="401841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a:t>Notice how the website is written, read the company’s mission statement and about page, and look for social media accounts or blog. Look for tone, key words, areas of emphasis, etc. Note the organization’s tone and see if they focus on being cutting-edge, innovated, competitive, community focused, philanthropic, nerdy, passionate, etc. Students could share a story to connect to this culture/value. </a:t>
            </a:r>
          </a:p>
          <a:p>
            <a:pPr marL="228600" indent="-228600">
              <a:buAutoNum type="alphaUcParenR"/>
            </a:pPr>
            <a:r>
              <a:rPr lang="en-US" dirty="0"/>
              <a:t>Students may have a personal experience with the company or this might be from research they’ve conducted and found that the organization has won awards or received recognition from their industry or clients/customers. </a:t>
            </a:r>
          </a:p>
          <a:p>
            <a:pPr marL="228600" indent="-228600">
              <a:buAutoNum type="alphaUcParenR"/>
            </a:pPr>
            <a:r>
              <a:rPr lang="en-US" dirty="0"/>
              <a:t>Instead of showing a connection to the culture, they might show a shared understanding of the importance of the work the organization does. For example, many people at WCU refer to Chancellor Belcher’s phrase “we are in the business of changing lives” and Chancellor Brown has continued to emphasize that as a regional, public university we are particularly poised to change lives in our communities. If applying to WCU, candidates could speak to the importance of higher education and it’s ability to change lives. </a:t>
            </a:r>
          </a:p>
          <a:p>
            <a:pPr marL="228600" indent="-228600">
              <a:buAutoNum type="alphaUcParen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Reflect back on where their reasons for choosing WCU or their major reflect these ideas – or ask them to look for examples of this. </a:t>
            </a:r>
          </a:p>
          <a:p>
            <a:pPr marL="0" indent="0">
              <a:buNone/>
            </a:pPr>
            <a:endParaRPr lang="en-US" dirty="0"/>
          </a:p>
        </p:txBody>
      </p:sp>
      <p:sp>
        <p:nvSpPr>
          <p:cNvPr id="4" name="Slide Number Placeholder 3"/>
          <p:cNvSpPr>
            <a:spLocks noGrp="1"/>
          </p:cNvSpPr>
          <p:nvPr>
            <p:ph type="sldNum" sz="quarter" idx="10"/>
          </p:nvPr>
        </p:nvSpPr>
        <p:spPr/>
        <p:txBody>
          <a:bodyPr/>
          <a:lstStyle/>
          <a:p>
            <a:fld id="{9BA690B9-22AA-4ACC-8FA6-C653263F7839}" type="slidenum">
              <a:rPr lang="en-US" smtClean="0"/>
              <a:t>9</a:t>
            </a:fld>
            <a:endParaRPr lang="en-US"/>
          </a:p>
        </p:txBody>
      </p:sp>
    </p:spTree>
    <p:extLst>
      <p:ext uri="{BB962C8B-B14F-4D97-AF65-F5344CB8AC3E}">
        <p14:creationId xmlns:p14="http://schemas.microsoft.com/office/powerpoint/2010/main" val="4742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of business formatting – many students have not used this previously so it’s good to show and walk through in detail.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This is a very traditional format. Styles can differ based on career field or company. When it doubt, we encourage students to be more formal and traditional in their presentation and only use something more creative if they know it is a good fit for the organization. If you are working with students in a particular academic discipline or industry, and know that a different style is preferred, please update this slide or point out the distinctions. For example, less traditional/formal organizations and creative companies often like to see a branded header that matches the resume. Some industries prefer a bullet pointed letter that makes a quick connection between skills and experiences sought and the candidates.</a:t>
            </a:r>
            <a:br>
              <a:rPr lang="en-US" dirty="0"/>
            </a:br>
            <a:r>
              <a:rPr lang="en-US" dirty="0"/>
              <a:t> </a:t>
            </a:r>
          </a:p>
        </p:txBody>
      </p:sp>
      <p:sp>
        <p:nvSpPr>
          <p:cNvPr id="4" name="Slide Number Placeholder 3"/>
          <p:cNvSpPr>
            <a:spLocks noGrp="1"/>
          </p:cNvSpPr>
          <p:nvPr>
            <p:ph type="sldNum" sz="quarter" idx="10"/>
          </p:nvPr>
        </p:nvSpPr>
        <p:spPr/>
        <p:txBody>
          <a:bodyPr/>
          <a:lstStyle/>
          <a:p>
            <a:fld id="{9BA690B9-22AA-4ACC-8FA6-C653263F7839}" type="slidenum">
              <a:rPr lang="en-US" smtClean="0"/>
              <a:t>11</a:t>
            </a:fld>
            <a:endParaRPr lang="en-US"/>
          </a:p>
        </p:txBody>
      </p:sp>
    </p:spTree>
    <p:extLst>
      <p:ext uri="{BB962C8B-B14F-4D97-AF65-F5344CB8AC3E}">
        <p14:creationId xmlns:p14="http://schemas.microsoft.com/office/powerpoint/2010/main" val="421369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03B3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0" i="0">
                <a:solidFill>
                  <a:srgbClr val="203B3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rgbClr val="203B3B"/>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203B3B"/>
                </a:solidFill>
                <a:latin typeface="Arial"/>
                <a:cs typeface="Arial"/>
              </a:defRPr>
            </a:lvl1pPr>
          </a:lstStyle>
          <a:p>
            <a:endParaRPr/>
          </a:p>
        </p:txBody>
      </p:sp>
      <p:sp>
        <p:nvSpPr>
          <p:cNvPr id="3" name="Holder 3"/>
          <p:cNvSpPr>
            <a:spLocks noGrp="1"/>
          </p:cNvSpPr>
          <p:nvPr>
            <p:ph sz="half" idx="2"/>
          </p:nvPr>
        </p:nvSpPr>
        <p:spPr>
          <a:xfrm>
            <a:off x="3476406" y="3326338"/>
            <a:ext cx="5096509" cy="5257165"/>
          </a:xfrm>
          <a:prstGeom prst="rect">
            <a:avLst/>
          </a:prstGeom>
        </p:spPr>
        <p:txBody>
          <a:bodyPr wrap="square" lIns="0" tIns="0" rIns="0" bIns="0">
            <a:spAutoFit/>
          </a:bodyPr>
          <a:lstStyle>
            <a:lvl1pPr>
              <a:defRPr sz="3600" b="0" i="0">
                <a:solidFill>
                  <a:srgbClr val="D08B03"/>
                </a:solidFill>
                <a:latin typeface="Arial"/>
                <a:cs typeface="Arial"/>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86750" y="0"/>
            <a:ext cx="10001250" cy="10287000"/>
          </a:xfrm>
          <a:custGeom>
            <a:avLst/>
            <a:gdLst/>
            <a:ahLst/>
            <a:cxnLst/>
            <a:rect l="l" t="t" r="r" b="b"/>
            <a:pathLst>
              <a:path w="10001250" h="10287000">
                <a:moveTo>
                  <a:pt x="0" y="10287000"/>
                </a:moveTo>
                <a:lnTo>
                  <a:pt x="10001249" y="10287000"/>
                </a:lnTo>
                <a:lnTo>
                  <a:pt x="10001249" y="0"/>
                </a:lnTo>
                <a:lnTo>
                  <a:pt x="0" y="0"/>
                </a:lnTo>
                <a:lnTo>
                  <a:pt x="0" y="10287000"/>
                </a:lnTo>
                <a:close/>
              </a:path>
            </a:pathLst>
          </a:custGeom>
          <a:solidFill>
            <a:srgbClr val="F5E8E1"/>
          </a:solidFill>
        </p:spPr>
        <p:txBody>
          <a:bodyPr wrap="square" lIns="0" tIns="0" rIns="0" bIns="0" rtlCol="0"/>
          <a:lstStyle/>
          <a:p>
            <a:endParaRPr/>
          </a:p>
        </p:txBody>
      </p:sp>
      <p:sp>
        <p:nvSpPr>
          <p:cNvPr id="17" name="bg object 17"/>
          <p:cNvSpPr/>
          <p:nvPr/>
        </p:nvSpPr>
        <p:spPr>
          <a:xfrm>
            <a:off x="0" y="0"/>
            <a:ext cx="8286750" cy="10287000"/>
          </a:xfrm>
          <a:custGeom>
            <a:avLst/>
            <a:gdLst/>
            <a:ahLst/>
            <a:cxnLst/>
            <a:rect l="l" t="t" r="r" b="b"/>
            <a:pathLst>
              <a:path w="8286750" h="10287000">
                <a:moveTo>
                  <a:pt x="0" y="10287000"/>
                </a:moveTo>
                <a:lnTo>
                  <a:pt x="0" y="0"/>
                </a:lnTo>
                <a:lnTo>
                  <a:pt x="8286750" y="0"/>
                </a:lnTo>
                <a:lnTo>
                  <a:pt x="8286750" y="10287000"/>
                </a:lnTo>
                <a:lnTo>
                  <a:pt x="0" y="10287000"/>
                </a:lnTo>
                <a:close/>
              </a:path>
            </a:pathLst>
          </a:custGeom>
          <a:solidFill>
            <a:srgbClr val="D08B03"/>
          </a:solidFill>
        </p:spPr>
        <p:txBody>
          <a:bodyPr wrap="square" lIns="0" tIns="0" rIns="0" bIns="0" rtlCol="0"/>
          <a:lstStyle/>
          <a:p>
            <a:endParaRPr/>
          </a:p>
        </p:txBody>
      </p:sp>
      <p:sp>
        <p:nvSpPr>
          <p:cNvPr id="18" name="bg object 18"/>
          <p:cNvSpPr/>
          <p:nvPr/>
        </p:nvSpPr>
        <p:spPr>
          <a:xfrm>
            <a:off x="1028700" y="1071719"/>
            <a:ext cx="9258300" cy="8229600"/>
          </a:xfrm>
          <a:custGeom>
            <a:avLst/>
            <a:gdLst/>
            <a:ahLst/>
            <a:cxnLst/>
            <a:rect l="l" t="t" r="r" b="b"/>
            <a:pathLst>
              <a:path w="9258300" h="8229600">
                <a:moveTo>
                  <a:pt x="9258300" y="8229600"/>
                </a:moveTo>
                <a:lnTo>
                  <a:pt x="0" y="8229600"/>
                </a:lnTo>
                <a:lnTo>
                  <a:pt x="0" y="0"/>
                </a:lnTo>
                <a:lnTo>
                  <a:pt x="9258300" y="0"/>
                </a:lnTo>
                <a:lnTo>
                  <a:pt x="9258300" y="8229600"/>
                </a:lnTo>
                <a:close/>
              </a:path>
            </a:pathLst>
          </a:custGeom>
          <a:solidFill>
            <a:srgbClr val="203B3B"/>
          </a:solidFill>
        </p:spPr>
        <p:txBody>
          <a:bodyPr wrap="square" lIns="0" tIns="0" rIns="0" bIns="0" rtlCol="0"/>
          <a:lstStyle/>
          <a:p>
            <a:endParaRPr/>
          </a:p>
        </p:txBody>
      </p:sp>
      <p:sp>
        <p:nvSpPr>
          <p:cNvPr id="19" name="bg object 19"/>
          <p:cNvSpPr/>
          <p:nvPr/>
        </p:nvSpPr>
        <p:spPr>
          <a:xfrm>
            <a:off x="2008839" y="1917344"/>
            <a:ext cx="7553309" cy="64483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0" i="0">
                <a:solidFill>
                  <a:srgbClr val="203B3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17" name="bg object 17"/>
          <p:cNvSpPr/>
          <p:nvPr/>
        </p:nvSpPr>
        <p:spPr>
          <a:xfrm>
            <a:off x="1028700" y="1028699"/>
            <a:ext cx="16230600" cy="8229600"/>
          </a:xfrm>
          <a:custGeom>
            <a:avLst/>
            <a:gdLst/>
            <a:ahLst/>
            <a:cxnLst/>
            <a:rect l="l" t="t" r="r" b="b"/>
            <a:pathLst>
              <a:path w="16230600" h="8229600">
                <a:moveTo>
                  <a:pt x="16230600" y="8229600"/>
                </a:moveTo>
                <a:lnTo>
                  <a:pt x="0" y="8229600"/>
                </a:lnTo>
                <a:lnTo>
                  <a:pt x="0" y="0"/>
                </a:lnTo>
                <a:lnTo>
                  <a:pt x="16230600" y="0"/>
                </a:lnTo>
                <a:lnTo>
                  <a:pt x="16230600" y="8229600"/>
                </a:lnTo>
                <a:close/>
              </a:path>
            </a:pathLst>
          </a:custGeom>
          <a:solidFill>
            <a:srgbClr val="D08B03"/>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38773" y="1745615"/>
            <a:ext cx="4010452" cy="1122680"/>
          </a:xfrm>
          <a:prstGeom prst="rect">
            <a:avLst/>
          </a:prstGeom>
        </p:spPr>
        <p:txBody>
          <a:bodyPr wrap="square" lIns="0" tIns="0" rIns="0" bIns="0">
            <a:spAutoFit/>
          </a:bodyPr>
          <a:lstStyle>
            <a:lvl1pPr>
              <a:defRPr sz="7200" b="0" i="0">
                <a:solidFill>
                  <a:srgbClr val="203B3B"/>
                </a:solidFill>
                <a:latin typeface="Arial"/>
                <a:cs typeface="Arial"/>
              </a:defRPr>
            </a:lvl1pPr>
          </a:lstStyle>
          <a:p>
            <a:endParaRPr/>
          </a:p>
        </p:txBody>
      </p:sp>
      <p:sp>
        <p:nvSpPr>
          <p:cNvPr id="3" name="Holder 3"/>
          <p:cNvSpPr>
            <a:spLocks noGrp="1"/>
          </p:cNvSpPr>
          <p:nvPr>
            <p:ph type="body" idx="1"/>
          </p:nvPr>
        </p:nvSpPr>
        <p:spPr>
          <a:xfrm>
            <a:off x="2934544" y="4394327"/>
            <a:ext cx="12419330" cy="3928745"/>
          </a:xfrm>
          <a:prstGeom prst="rect">
            <a:avLst/>
          </a:prstGeom>
        </p:spPr>
        <p:txBody>
          <a:bodyPr wrap="square" lIns="0" tIns="0" rIns="0" bIns="0">
            <a:spAutoFit/>
          </a:bodyPr>
          <a:lstStyle>
            <a:lvl1pPr>
              <a:defRPr sz="2800" b="1" i="0">
                <a:solidFill>
                  <a:srgbClr val="203B3B"/>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8650" y="609599"/>
            <a:ext cx="17030700" cy="9067800"/>
          </a:xfrm>
          <a:custGeom>
            <a:avLst/>
            <a:gdLst/>
            <a:ahLst/>
            <a:cxnLst/>
            <a:rect l="l" t="t" r="r" b="b"/>
            <a:pathLst>
              <a:path w="17030700" h="9067800">
                <a:moveTo>
                  <a:pt x="17030700" y="9067800"/>
                </a:moveTo>
                <a:lnTo>
                  <a:pt x="0" y="9067800"/>
                </a:lnTo>
                <a:lnTo>
                  <a:pt x="0" y="0"/>
                </a:lnTo>
                <a:lnTo>
                  <a:pt x="17030700" y="0"/>
                </a:lnTo>
                <a:lnTo>
                  <a:pt x="17030700" y="9067800"/>
                </a:lnTo>
                <a:close/>
              </a:path>
            </a:pathLst>
          </a:custGeom>
          <a:solidFill>
            <a:srgbClr val="F5E8E1"/>
          </a:solidFill>
        </p:spPr>
        <p:txBody>
          <a:bodyPr wrap="square" lIns="0" tIns="0" rIns="0" bIns="0" rtlCol="0"/>
          <a:lstStyle/>
          <a:p>
            <a:endParaRPr/>
          </a:p>
        </p:txBody>
      </p:sp>
      <p:sp>
        <p:nvSpPr>
          <p:cNvPr id="4" name="object 4"/>
          <p:cNvSpPr txBox="1">
            <a:spLocks noGrp="1"/>
          </p:cNvSpPr>
          <p:nvPr>
            <p:ph type="body" idx="1"/>
          </p:nvPr>
        </p:nvSpPr>
        <p:spPr>
          <a:xfrm>
            <a:off x="1824647" y="4473840"/>
            <a:ext cx="14210874" cy="3250249"/>
          </a:xfrm>
          <a:prstGeom prst="rect">
            <a:avLst/>
          </a:prstGeom>
        </p:spPr>
        <p:txBody>
          <a:bodyPr vert="horz" wrap="square" lIns="0" tIns="59055" rIns="0" bIns="0" rtlCol="0">
            <a:spAutoFit/>
          </a:bodyPr>
          <a:lstStyle/>
          <a:p>
            <a:pPr marL="12065" marR="5080" algn="ctr">
              <a:lnSpc>
                <a:spcPct val="74700"/>
              </a:lnSpc>
              <a:spcBef>
                <a:spcPts val="4170"/>
              </a:spcBef>
            </a:pPr>
            <a:r>
              <a:rPr sz="9600" b="0" dirty="0">
                <a:solidFill>
                  <a:srgbClr val="D08B03"/>
                </a:solidFill>
                <a:latin typeface="Book Antiqua" panose="02040602050305030304" pitchFamily="18" charset="0"/>
              </a:rPr>
              <a:t>WRITING THE PERFECT COVER LETTER</a:t>
            </a:r>
            <a:endParaRPr sz="9600" dirty="0">
              <a:latin typeface="Book Antiqua" panose="02040602050305030304" pitchFamily="18" charset="0"/>
            </a:endParaRPr>
          </a:p>
          <a:p>
            <a:pPr algn="ctr">
              <a:lnSpc>
                <a:spcPct val="100000"/>
              </a:lnSpc>
              <a:spcBef>
                <a:spcPts val="2750"/>
              </a:spcBef>
            </a:pPr>
            <a:r>
              <a:rPr lang="en-US" sz="4000" b="0" spc="50" dirty="0">
                <a:latin typeface="Franklin Gothic Medium" panose="020B0603020102020204" pitchFamily="34" charset="0"/>
              </a:rPr>
              <a:t>From the Center for Career and Professional Development</a:t>
            </a:r>
            <a:endParaRPr sz="4000" dirty="0">
              <a:latin typeface="Franklin Gothic Medium" panose="020B0603020102020204" pitchFamily="34" charset="0"/>
            </a:endParaRPr>
          </a:p>
        </p:txBody>
      </p:sp>
      <p:grpSp>
        <p:nvGrpSpPr>
          <p:cNvPr id="5" name="object 5"/>
          <p:cNvGrpSpPr/>
          <p:nvPr/>
        </p:nvGrpSpPr>
        <p:grpSpPr>
          <a:xfrm>
            <a:off x="8324850" y="1925256"/>
            <a:ext cx="1638300" cy="1638300"/>
            <a:chOff x="8324850" y="1925256"/>
            <a:chExt cx="1638300" cy="1638300"/>
          </a:xfrm>
        </p:grpSpPr>
        <p:sp>
          <p:nvSpPr>
            <p:cNvPr id="6" name="object 6"/>
            <p:cNvSpPr/>
            <p:nvPr/>
          </p:nvSpPr>
          <p:spPr>
            <a:xfrm>
              <a:off x="8324850" y="1925256"/>
              <a:ext cx="1638300" cy="1638300"/>
            </a:xfrm>
            <a:custGeom>
              <a:avLst/>
              <a:gdLst/>
              <a:ahLst/>
              <a:cxnLst/>
              <a:rect l="l" t="t" r="r" b="b"/>
              <a:pathLst>
                <a:path w="1638300" h="1638300">
                  <a:moveTo>
                    <a:pt x="819149" y="1638299"/>
                  </a:moveTo>
                  <a:lnTo>
                    <a:pt x="778955" y="1637313"/>
                  </a:lnTo>
                  <a:lnTo>
                    <a:pt x="738860" y="1634354"/>
                  </a:lnTo>
                  <a:lnTo>
                    <a:pt x="698954" y="1629433"/>
                  </a:lnTo>
                  <a:lnTo>
                    <a:pt x="659340" y="1622559"/>
                  </a:lnTo>
                  <a:lnTo>
                    <a:pt x="620112" y="1613751"/>
                  </a:lnTo>
                  <a:lnTo>
                    <a:pt x="581363" y="1603027"/>
                  </a:lnTo>
                  <a:lnTo>
                    <a:pt x="543188" y="1590415"/>
                  </a:lnTo>
                  <a:lnTo>
                    <a:pt x="505674" y="1575946"/>
                  </a:lnTo>
                  <a:lnTo>
                    <a:pt x="468917" y="1559651"/>
                  </a:lnTo>
                  <a:lnTo>
                    <a:pt x="433005" y="1541574"/>
                  </a:lnTo>
                  <a:lnTo>
                    <a:pt x="398021" y="1521757"/>
                  </a:lnTo>
                  <a:lnTo>
                    <a:pt x="364053" y="1500246"/>
                  </a:lnTo>
                  <a:lnTo>
                    <a:pt x="331182" y="1477097"/>
                  </a:lnTo>
                  <a:lnTo>
                    <a:pt x="299486" y="1452362"/>
                  </a:lnTo>
                  <a:lnTo>
                    <a:pt x="269042" y="1426100"/>
                  </a:lnTo>
                  <a:lnTo>
                    <a:pt x="239923" y="1398377"/>
                  </a:lnTo>
                  <a:lnTo>
                    <a:pt x="212199" y="1369258"/>
                  </a:lnTo>
                  <a:lnTo>
                    <a:pt x="185938" y="1338812"/>
                  </a:lnTo>
                  <a:lnTo>
                    <a:pt x="161202" y="1307117"/>
                  </a:lnTo>
                  <a:lnTo>
                    <a:pt x="138051" y="1274246"/>
                  </a:lnTo>
                  <a:lnTo>
                    <a:pt x="116541" y="1240278"/>
                  </a:lnTo>
                  <a:lnTo>
                    <a:pt x="96724" y="1205293"/>
                  </a:lnTo>
                  <a:lnTo>
                    <a:pt x="78647" y="1169382"/>
                  </a:lnTo>
                  <a:lnTo>
                    <a:pt x="62354" y="1132625"/>
                  </a:lnTo>
                  <a:lnTo>
                    <a:pt x="47884" y="1095111"/>
                  </a:lnTo>
                  <a:lnTo>
                    <a:pt x="35272" y="1056936"/>
                  </a:lnTo>
                  <a:lnTo>
                    <a:pt x="24548" y="1018187"/>
                  </a:lnTo>
                  <a:lnTo>
                    <a:pt x="15739" y="978959"/>
                  </a:lnTo>
                  <a:lnTo>
                    <a:pt x="8866" y="939345"/>
                  </a:lnTo>
                  <a:lnTo>
                    <a:pt x="3944" y="899439"/>
                  </a:lnTo>
                  <a:lnTo>
                    <a:pt x="986" y="859344"/>
                  </a:lnTo>
                  <a:lnTo>
                    <a:pt x="0" y="819149"/>
                  </a:lnTo>
                  <a:lnTo>
                    <a:pt x="61" y="809097"/>
                  </a:lnTo>
                  <a:lnTo>
                    <a:pt x="1541" y="768918"/>
                  </a:lnTo>
                  <a:lnTo>
                    <a:pt x="4991" y="728861"/>
                  </a:lnTo>
                  <a:lnTo>
                    <a:pt x="10402" y="689019"/>
                  </a:lnTo>
                  <a:lnTo>
                    <a:pt x="17761" y="649494"/>
                  </a:lnTo>
                  <a:lnTo>
                    <a:pt x="27051" y="610375"/>
                  </a:lnTo>
                  <a:lnTo>
                    <a:pt x="38249" y="571762"/>
                  </a:lnTo>
                  <a:lnTo>
                    <a:pt x="51328" y="533742"/>
                  </a:lnTo>
                  <a:lnTo>
                    <a:pt x="66258" y="496410"/>
                  </a:lnTo>
                  <a:lnTo>
                    <a:pt x="83001" y="459856"/>
                  </a:lnTo>
                  <a:lnTo>
                    <a:pt x="101517" y="424168"/>
                  </a:lnTo>
                  <a:lnTo>
                    <a:pt x="121762" y="389431"/>
                  </a:lnTo>
                  <a:lnTo>
                    <a:pt x="143688" y="355729"/>
                  </a:lnTo>
                  <a:lnTo>
                    <a:pt x="167240" y="323144"/>
                  </a:lnTo>
                  <a:lnTo>
                    <a:pt x="192363" y="291754"/>
                  </a:lnTo>
                  <a:lnTo>
                    <a:pt x="218996" y="261635"/>
                  </a:lnTo>
                  <a:lnTo>
                    <a:pt x="247075" y="232858"/>
                  </a:lnTo>
                  <a:lnTo>
                    <a:pt x="276532" y="205494"/>
                  </a:lnTo>
                  <a:lnTo>
                    <a:pt x="307296" y="179608"/>
                  </a:lnTo>
                  <a:lnTo>
                    <a:pt x="339293" y="155263"/>
                  </a:lnTo>
                  <a:lnTo>
                    <a:pt x="372446" y="132517"/>
                  </a:lnTo>
                  <a:lnTo>
                    <a:pt x="406676" y="111426"/>
                  </a:lnTo>
                  <a:lnTo>
                    <a:pt x="441900" y="92039"/>
                  </a:lnTo>
                  <a:lnTo>
                    <a:pt x="478032" y="74404"/>
                  </a:lnTo>
                  <a:lnTo>
                    <a:pt x="514985" y="58563"/>
                  </a:lnTo>
                  <a:lnTo>
                    <a:pt x="552673" y="44555"/>
                  </a:lnTo>
                  <a:lnTo>
                    <a:pt x="591001" y="32413"/>
                  </a:lnTo>
                  <a:lnTo>
                    <a:pt x="629879" y="22166"/>
                  </a:lnTo>
                  <a:lnTo>
                    <a:pt x="669212" y="13838"/>
                  </a:lnTo>
                  <a:lnTo>
                    <a:pt x="708909" y="7451"/>
                  </a:lnTo>
                  <a:lnTo>
                    <a:pt x="748869" y="3020"/>
                  </a:lnTo>
                  <a:lnTo>
                    <a:pt x="789000" y="555"/>
                  </a:lnTo>
                  <a:lnTo>
                    <a:pt x="819149" y="0"/>
                  </a:lnTo>
                  <a:lnTo>
                    <a:pt x="829202" y="61"/>
                  </a:lnTo>
                  <a:lnTo>
                    <a:pt x="869381" y="1541"/>
                  </a:lnTo>
                  <a:lnTo>
                    <a:pt x="909438" y="4991"/>
                  </a:lnTo>
                  <a:lnTo>
                    <a:pt x="949280" y="10402"/>
                  </a:lnTo>
                  <a:lnTo>
                    <a:pt x="988805" y="17761"/>
                  </a:lnTo>
                  <a:lnTo>
                    <a:pt x="1027924" y="27051"/>
                  </a:lnTo>
                  <a:lnTo>
                    <a:pt x="1066537" y="38249"/>
                  </a:lnTo>
                  <a:lnTo>
                    <a:pt x="1104557" y="51328"/>
                  </a:lnTo>
                  <a:lnTo>
                    <a:pt x="1141889" y="66258"/>
                  </a:lnTo>
                  <a:lnTo>
                    <a:pt x="1178442" y="83001"/>
                  </a:lnTo>
                  <a:lnTo>
                    <a:pt x="1214130" y="101517"/>
                  </a:lnTo>
                  <a:lnTo>
                    <a:pt x="1248868" y="121762"/>
                  </a:lnTo>
                  <a:lnTo>
                    <a:pt x="1282569" y="143688"/>
                  </a:lnTo>
                  <a:lnTo>
                    <a:pt x="1315155" y="167240"/>
                  </a:lnTo>
                  <a:lnTo>
                    <a:pt x="1346544" y="192363"/>
                  </a:lnTo>
                  <a:lnTo>
                    <a:pt x="1376664" y="218996"/>
                  </a:lnTo>
                  <a:lnTo>
                    <a:pt x="1405442" y="247075"/>
                  </a:lnTo>
                  <a:lnTo>
                    <a:pt x="1432805" y="276532"/>
                  </a:lnTo>
                  <a:lnTo>
                    <a:pt x="1458691" y="307296"/>
                  </a:lnTo>
                  <a:lnTo>
                    <a:pt x="1483036" y="339293"/>
                  </a:lnTo>
                  <a:lnTo>
                    <a:pt x="1505781" y="372446"/>
                  </a:lnTo>
                  <a:lnTo>
                    <a:pt x="1526872" y="406676"/>
                  </a:lnTo>
                  <a:lnTo>
                    <a:pt x="1546259" y="441900"/>
                  </a:lnTo>
                  <a:lnTo>
                    <a:pt x="1563895" y="478032"/>
                  </a:lnTo>
                  <a:lnTo>
                    <a:pt x="1579735" y="514985"/>
                  </a:lnTo>
                  <a:lnTo>
                    <a:pt x="1593743" y="552673"/>
                  </a:lnTo>
                  <a:lnTo>
                    <a:pt x="1605887" y="591001"/>
                  </a:lnTo>
                  <a:lnTo>
                    <a:pt x="1616134" y="629879"/>
                  </a:lnTo>
                  <a:lnTo>
                    <a:pt x="1624459" y="669212"/>
                  </a:lnTo>
                  <a:lnTo>
                    <a:pt x="1630847" y="708909"/>
                  </a:lnTo>
                  <a:lnTo>
                    <a:pt x="1635278" y="748869"/>
                  </a:lnTo>
                  <a:lnTo>
                    <a:pt x="1637745" y="789000"/>
                  </a:lnTo>
                  <a:lnTo>
                    <a:pt x="1638299" y="819149"/>
                  </a:lnTo>
                  <a:lnTo>
                    <a:pt x="1638238" y="829202"/>
                  </a:lnTo>
                  <a:lnTo>
                    <a:pt x="1636758" y="869381"/>
                  </a:lnTo>
                  <a:lnTo>
                    <a:pt x="1633308" y="909438"/>
                  </a:lnTo>
                  <a:lnTo>
                    <a:pt x="1627897" y="949280"/>
                  </a:lnTo>
                  <a:lnTo>
                    <a:pt x="1620537" y="988805"/>
                  </a:lnTo>
                  <a:lnTo>
                    <a:pt x="1611249" y="1027924"/>
                  </a:lnTo>
                  <a:lnTo>
                    <a:pt x="1600049" y="1066537"/>
                  </a:lnTo>
                  <a:lnTo>
                    <a:pt x="1586971" y="1104557"/>
                  </a:lnTo>
                  <a:lnTo>
                    <a:pt x="1572041" y="1141889"/>
                  </a:lnTo>
                  <a:lnTo>
                    <a:pt x="1555298" y="1178442"/>
                  </a:lnTo>
                  <a:lnTo>
                    <a:pt x="1536782" y="1214130"/>
                  </a:lnTo>
                  <a:lnTo>
                    <a:pt x="1516537" y="1248868"/>
                  </a:lnTo>
                  <a:lnTo>
                    <a:pt x="1494610" y="1282569"/>
                  </a:lnTo>
                  <a:lnTo>
                    <a:pt x="1471059" y="1315155"/>
                  </a:lnTo>
                  <a:lnTo>
                    <a:pt x="1445936" y="1346544"/>
                  </a:lnTo>
                  <a:lnTo>
                    <a:pt x="1419303" y="1376664"/>
                  </a:lnTo>
                  <a:lnTo>
                    <a:pt x="1391225" y="1405442"/>
                  </a:lnTo>
                  <a:lnTo>
                    <a:pt x="1361767" y="1432805"/>
                  </a:lnTo>
                  <a:lnTo>
                    <a:pt x="1331003" y="1458691"/>
                  </a:lnTo>
                  <a:lnTo>
                    <a:pt x="1299006" y="1483036"/>
                  </a:lnTo>
                  <a:lnTo>
                    <a:pt x="1265853" y="1505781"/>
                  </a:lnTo>
                  <a:lnTo>
                    <a:pt x="1231622" y="1526872"/>
                  </a:lnTo>
                  <a:lnTo>
                    <a:pt x="1196399" y="1546259"/>
                  </a:lnTo>
                  <a:lnTo>
                    <a:pt x="1160267" y="1563895"/>
                  </a:lnTo>
                  <a:lnTo>
                    <a:pt x="1123314" y="1579735"/>
                  </a:lnTo>
                  <a:lnTo>
                    <a:pt x="1085626" y="1593743"/>
                  </a:lnTo>
                  <a:lnTo>
                    <a:pt x="1047298" y="1605887"/>
                  </a:lnTo>
                  <a:lnTo>
                    <a:pt x="1008419" y="1616134"/>
                  </a:lnTo>
                  <a:lnTo>
                    <a:pt x="969087" y="1624459"/>
                  </a:lnTo>
                  <a:lnTo>
                    <a:pt x="929390" y="1630847"/>
                  </a:lnTo>
                  <a:lnTo>
                    <a:pt x="889430" y="1635278"/>
                  </a:lnTo>
                  <a:lnTo>
                    <a:pt x="849299" y="1637745"/>
                  </a:lnTo>
                  <a:lnTo>
                    <a:pt x="819149" y="1638299"/>
                  </a:lnTo>
                  <a:close/>
                </a:path>
              </a:pathLst>
            </a:custGeom>
            <a:solidFill>
              <a:srgbClr val="D08B03"/>
            </a:solidFill>
          </p:spPr>
          <p:txBody>
            <a:bodyPr wrap="square" lIns="0" tIns="0" rIns="0" bIns="0" rtlCol="0"/>
            <a:lstStyle/>
            <a:p>
              <a:endParaRPr/>
            </a:p>
          </p:txBody>
        </p:sp>
        <p:sp>
          <p:nvSpPr>
            <p:cNvPr id="7" name="object 7"/>
            <p:cNvSpPr/>
            <p:nvPr/>
          </p:nvSpPr>
          <p:spPr>
            <a:xfrm>
              <a:off x="8811931" y="2801612"/>
              <a:ext cx="236307" cy="23494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960620" y="2379505"/>
              <a:ext cx="509270" cy="509905"/>
            </a:xfrm>
            <a:custGeom>
              <a:avLst/>
              <a:gdLst/>
              <a:ahLst/>
              <a:cxnLst/>
              <a:rect l="l" t="t" r="r" b="b"/>
              <a:pathLst>
                <a:path w="509270" h="509905">
                  <a:moveTo>
                    <a:pt x="109436" y="509651"/>
                  </a:moveTo>
                  <a:lnTo>
                    <a:pt x="0" y="400239"/>
                  </a:lnTo>
                  <a:lnTo>
                    <a:pt x="306466" y="93772"/>
                  </a:lnTo>
                  <a:lnTo>
                    <a:pt x="284549" y="71855"/>
                  </a:lnTo>
                  <a:lnTo>
                    <a:pt x="106464" y="249990"/>
                  </a:lnTo>
                  <a:lnTo>
                    <a:pt x="102502" y="251525"/>
                  </a:lnTo>
                  <a:lnTo>
                    <a:pt x="94577" y="251525"/>
                  </a:lnTo>
                  <a:lnTo>
                    <a:pt x="90615" y="249990"/>
                  </a:lnTo>
                  <a:lnTo>
                    <a:pt x="81551" y="240926"/>
                  </a:lnTo>
                  <a:lnTo>
                    <a:pt x="81551" y="231119"/>
                  </a:lnTo>
                  <a:lnTo>
                    <a:pt x="276550" y="36070"/>
                  </a:lnTo>
                  <a:lnTo>
                    <a:pt x="280488" y="34460"/>
                  </a:lnTo>
                  <a:lnTo>
                    <a:pt x="288710" y="34460"/>
                  </a:lnTo>
                  <a:lnTo>
                    <a:pt x="292623" y="36094"/>
                  </a:lnTo>
                  <a:lnTo>
                    <a:pt x="328359" y="71830"/>
                  </a:lnTo>
                  <a:lnTo>
                    <a:pt x="369989" y="30225"/>
                  </a:lnTo>
                  <a:lnTo>
                    <a:pt x="399797" y="9273"/>
                  </a:lnTo>
                  <a:lnTo>
                    <a:pt x="432991" y="0"/>
                  </a:lnTo>
                  <a:lnTo>
                    <a:pt x="465014" y="2873"/>
                  </a:lnTo>
                  <a:lnTo>
                    <a:pt x="491312" y="18363"/>
                  </a:lnTo>
                  <a:lnTo>
                    <a:pt x="506914" y="44908"/>
                  </a:lnTo>
                  <a:lnTo>
                    <a:pt x="509044" y="76582"/>
                  </a:lnTo>
                  <a:lnTo>
                    <a:pt x="498619" y="109477"/>
                  </a:lnTo>
                  <a:lnTo>
                    <a:pt x="476552" y="139686"/>
                  </a:lnTo>
                  <a:lnTo>
                    <a:pt x="432099" y="181316"/>
                  </a:lnTo>
                  <a:lnTo>
                    <a:pt x="433401" y="186482"/>
                  </a:lnTo>
                  <a:lnTo>
                    <a:pt x="435811" y="192300"/>
                  </a:lnTo>
                  <a:lnTo>
                    <a:pt x="437083" y="198117"/>
                  </a:lnTo>
                  <a:lnTo>
                    <a:pt x="434972" y="203233"/>
                  </a:lnTo>
                  <a:lnTo>
                    <a:pt x="428905" y="209276"/>
                  </a:lnTo>
                  <a:lnTo>
                    <a:pt x="421970" y="209276"/>
                  </a:lnTo>
                  <a:lnTo>
                    <a:pt x="415928" y="203233"/>
                  </a:lnTo>
                  <a:lnTo>
                    <a:pt x="109436" y="509651"/>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49000" y="2781300"/>
            <a:ext cx="6223521" cy="3429785"/>
          </a:xfrm>
          <a:prstGeom prst="rect">
            <a:avLst/>
          </a:prstGeom>
        </p:spPr>
        <p:txBody>
          <a:bodyPr vert="horz" wrap="square" lIns="0" tIns="287655" rIns="0" bIns="0" rtlCol="0">
            <a:spAutoFit/>
          </a:bodyPr>
          <a:lstStyle/>
          <a:p>
            <a:pPr marL="657860" marR="5080" indent="-645795" algn="r">
              <a:spcBef>
                <a:spcPts val="2265"/>
              </a:spcBef>
            </a:pPr>
            <a:r>
              <a:rPr sz="6800" dirty="0">
                <a:solidFill>
                  <a:srgbClr val="D08B03"/>
                </a:solidFill>
                <a:latin typeface="Book Antiqua" panose="02040602050305030304" pitchFamily="18" charset="0"/>
              </a:rPr>
              <a:t>WHAT MAKES</a:t>
            </a:r>
            <a:r>
              <a:rPr lang="en-US" sz="6800" dirty="0">
                <a:solidFill>
                  <a:srgbClr val="D08B03"/>
                </a:solidFill>
                <a:latin typeface="Book Antiqua" panose="02040602050305030304" pitchFamily="18" charset="0"/>
              </a:rPr>
              <a:t> </a:t>
            </a:r>
            <a:r>
              <a:rPr sz="6800" dirty="0">
                <a:solidFill>
                  <a:srgbClr val="D08B03"/>
                </a:solidFill>
                <a:latin typeface="Book Antiqua" panose="02040602050305030304" pitchFamily="18" charset="0"/>
              </a:rPr>
              <a:t>UP A COVER</a:t>
            </a:r>
          </a:p>
          <a:p>
            <a:pPr marR="5080" algn="r"/>
            <a:r>
              <a:rPr sz="6800" dirty="0">
                <a:solidFill>
                  <a:srgbClr val="D08B03"/>
                </a:solidFill>
                <a:latin typeface="Book Antiqua" panose="02040602050305030304" pitchFamily="18" charset="0"/>
              </a:rPr>
              <a:t>LETTER?</a:t>
            </a:r>
          </a:p>
        </p:txBody>
      </p:sp>
      <p:sp>
        <p:nvSpPr>
          <p:cNvPr id="3" name="object 3"/>
          <p:cNvSpPr/>
          <p:nvPr/>
        </p:nvSpPr>
        <p:spPr>
          <a:xfrm>
            <a:off x="11222218" y="6142359"/>
            <a:ext cx="6038850" cy="76200"/>
          </a:xfrm>
          <a:custGeom>
            <a:avLst/>
            <a:gdLst/>
            <a:ahLst/>
            <a:cxnLst/>
            <a:rect l="l" t="t" r="r" b="b"/>
            <a:pathLst>
              <a:path w="6038850" h="76200">
                <a:moveTo>
                  <a:pt x="6038850" y="76200"/>
                </a:moveTo>
                <a:lnTo>
                  <a:pt x="0" y="76200"/>
                </a:lnTo>
                <a:lnTo>
                  <a:pt x="0" y="0"/>
                </a:lnTo>
                <a:lnTo>
                  <a:pt x="6038850" y="0"/>
                </a:lnTo>
                <a:lnTo>
                  <a:pt x="6038850" y="76200"/>
                </a:lnTo>
                <a:close/>
              </a:path>
            </a:pathLst>
          </a:custGeom>
          <a:solidFill>
            <a:srgbClr val="D08B03"/>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D13924-DC7C-4339-B194-8A4EFFBF2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161376" cy="10287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117" y="960120"/>
            <a:ext cx="7213763" cy="836672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92C71F2-7657-4A22-BE4C-647EEDE915B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6643116"/>
            <a:ext cx="41148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320542-13F8-4316-A842-297455C68331}"/>
              </a:ext>
            </a:extLst>
          </p:cNvPr>
          <p:cNvSpPr>
            <a:spLocks noGrp="1"/>
          </p:cNvSpPr>
          <p:nvPr>
            <p:ph type="title"/>
          </p:nvPr>
        </p:nvSpPr>
        <p:spPr>
          <a:xfrm>
            <a:off x="10131493" y="0"/>
            <a:ext cx="7345679" cy="10287000"/>
          </a:xfrm>
          <a:solidFill>
            <a:srgbClr val="203B3B"/>
          </a:solidFill>
        </p:spPr>
        <p:txBody>
          <a:bodyPr vert="horz" lIns="91440" tIns="45720" rIns="91440" bIns="45720" rtlCol="0" anchor="b">
            <a:normAutofit/>
          </a:bodyPr>
          <a:lstStyle/>
          <a:p>
            <a:pPr algn="l" rtl="0">
              <a:spcBef>
                <a:spcPct val="0"/>
              </a:spcBef>
            </a:pPr>
            <a:r>
              <a:rPr lang="en-US" sz="3000" kern="1200" dirty="0">
                <a:solidFill>
                  <a:schemeClr val="bg1"/>
                </a:solidFill>
                <a:latin typeface="Franklin Gothic Book" panose="020B0503020102020204" pitchFamily="34" charset="0"/>
                <a:cs typeface="+mj-cs"/>
              </a:rPr>
              <a:t>Your Name</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Your Address</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Today’s Date</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Their Name</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Their Title</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Their Organization</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Their Address</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Greeting,</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Introduction Paragraph</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Body Paragraph(s)</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Closing Paragraph</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Salutation,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
            </a:r>
            <a:br>
              <a:rPr lang="en-US" sz="3000" kern="1200" dirty="0">
                <a:solidFill>
                  <a:schemeClr val="bg1"/>
                </a:solidFill>
                <a:latin typeface="Franklin Gothic Book" panose="020B0503020102020204" pitchFamily="34" charset="0"/>
                <a:cs typeface="+mj-cs"/>
              </a:rPr>
            </a:br>
            <a:r>
              <a:rPr lang="en-US" sz="3000" kern="1200" dirty="0">
                <a:solidFill>
                  <a:schemeClr val="bg1"/>
                </a:solidFill>
                <a:latin typeface="Franklin Gothic Book" panose="020B0503020102020204" pitchFamily="34" charset="0"/>
                <a:cs typeface="+mj-cs"/>
              </a:rPr>
              <a:t>Your Name</a:t>
            </a:r>
          </a:p>
        </p:txBody>
      </p:sp>
      <p:sp>
        <p:nvSpPr>
          <p:cNvPr id="3" name="Rectangle 2">
            <a:extLst>
              <a:ext uri="{FF2B5EF4-FFF2-40B4-BE49-F238E27FC236}">
                <a16:creationId xmlns:a16="http://schemas.microsoft.com/office/drawing/2014/main" id="{B91B8C9E-7F3A-447E-94AB-DCB5807FF82D}"/>
              </a:ext>
            </a:extLst>
          </p:cNvPr>
          <p:cNvSpPr/>
          <p:nvPr/>
        </p:nvSpPr>
        <p:spPr>
          <a:xfrm>
            <a:off x="-1" y="0"/>
            <a:ext cx="9161373" cy="10286999"/>
          </a:xfrm>
          <a:prstGeom prst="rect">
            <a:avLst/>
          </a:prstGeom>
          <a:solidFill>
            <a:srgbClr val="F5E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9540637-4133-407C-B901-20A1F635BE9B}"/>
              </a:ext>
            </a:extLst>
          </p:cNvPr>
          <p:cNvPicPr>
            <a:picLocks noChangeAspect="1"/>
          </p:cNvPicPr>
          <p:nvPr/>
        </p:nvPicPr>
        <p:blipFill rotWithShape="1">
          <a:blip r:embed="rId3"/>
          <a:srcRect b="3858"/>
          <a:stretch/>
        </p:blipFill>
        <p:spPr>
          <a:xfrm>
            <a:off x="1201007" y="1926068"/>
            <a:ext cx="6751982" cy="8102980"/>
          </a:xfrm>
          <a:prstGeom prst="rect">
            <a:avLst/>
          </a:prstGeom>
          <a:effectLst/>
        </p:spPr>
      </p:pic>
      <p:sp>
        <p:nvSpPr>
          <p:cNvPr id="5" name="TextBox 4">
            <a:extLst>
              <a:ext uri="{FF2B5EF4-FFF2-40B4-BE49-F238E27FC236}">
                <a16:creationId xmlns:a16="http://schemas.microsoft.com/office/drawing/2014/main" id="{490BCA27-3A8B-428E-88D6-304A9A182596}"/>
              </a:ext>
            </a:extLst>
          </p:cNvPr>
          <p:cNvSpPr txBox="1"/>
          <p:nvPr/>
        </p:nvSpPr>
        <p:spPr>
          <a:xfrm>
            <a:off x="-3" y="160972"/>
            <a:ext cx="9161376" cy="1477328"/>
          </a:xfrm>
          <a:prstGeom prst="rect">
            <a:avLst/>
          </a:prstGeom>
          <a:solidFill>
            <a:srgbClr val="D08B03"/>
          </a:solidFill>
        </p:spPr>
        <p:txBody>
          <a:bodyPr wrap="square" rtlCol="0">
            <a:spAutoFit/>
          </a:bodyPr>
          <a:lstStyle/>
          <a:p>
            <a:pPr algn="ctr"/>
            <a:r>
              <a:rPr lang="en-US" sz="4500" cap="all" dirty="0">
                <a:latin typeface="Book Antiqua" panose="02040602050305030304" pitchFamily="18" charset="0"/>
              </a:rPr>
              <a:t>TRADITIONAL Business Formatting</a:t>
            </a:r>
          </a:p>
        </p:txBody>
      </p:sp>
    </p:spTree>
    <p:extLst>
      <p:ext uri="{BB962C8B-B14F-4D97-AF65-F5344CB8AC3E}">
        <p14:creationId xmlns:p14="http://schemas.microsoft.com/office/powerpoint/2010/main" val="225686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22668" y="0"/>
            <a:ext cx="14565630" cy="10287000"/>
          </a:xfrm>
          <a:custGeom>
            <a:avLst/>
            <a:gdLst/>
            <a:ahLst/>
            <a:cxnLst/>
            <a:rect l="l" t="t" r="r" b="b"/>
            <a:pathLst>
              <a:path w="14565630" h="10287000">
                <a:moveTo>
                  <a:pt x="0" y="10287000"/>
                </a:moveTo>
                <a:lnTo>
                  <a:pt x="14565331" y="10287000"/>
                </a:lnTo>
                <a:lnTo>
                  <a:pt x="14565331" y="0"/>
                </a:lnTo>
                <a:lnTo>
                  <a:pt x="0" y="0"/>
                </a:lnTo>
                <a:lnTo>
                  <a:pt x="0" y="10287000"/>
                </a:lnTo>
                <a:close/>
              </a:path>
            </a:pathLst>
          </a:custGeom>
          <a:solidFill>
            <a:srgbClr val="F5E8E1"/>
          </a:solidFill>
        </p:spPr>
        <p:txBody>
          <a:bodyPr wrap="square" lIns="0" tIns="0" rIns="0" bIns="0" rtlCol="0"/>
          <a:lstStyle/>
          <a:p>
            <a:endParaRPr/>
          </a:p>
        </p:txBody>
      </p:sp>
      <p:sp>
        <p:nvSpPr>
          <p:cNvPr id="3" name="object 3"/>
          <p:cNvSpPr txBox="1"/>
          <p:nvPr/>
        </p:nvSpPr>
        <p:spPr>
          <a:xfrm>
            <a:off x="5586495" y="2324100"/>
            <a:ext cx="8886825" cy="6577442"/>
          </a:xfrm>
          <a:prstGeom prst="rect">
            <a:avLst/>
          </a:prstGeom>
        </p:spPr>
        <p:txBody>
          <a:bodyPr vert="horz" wrap="square" lIns="0" tIns="173990" rIns="0" bIns="0" rtlCol="0">
            <a:spAutoFit/>
          </a:bodyPr>
          <a:lstStyle/>
          <a:p>
            <a:pPr marL="12700"/>
            <a:r>
              <a:rPr sz="3200" dirty="0">
                <a:solidFill>
                  <a:srgbClr val="D08B03"/>
                </a:solidFill>
                <a:latin typeface="Franklin Gothic Book" panose="020B0503020102020204" pitchFamily="34" charset="0"/>
                <a:cs typeface="Arial"/>
              </a:rPr>
              <a:t>PAWS T. CATAMOUNT</a:t>
            </a:r>
            <a:endParaRPr sz="3200" dirty="0">
              <a:latin typeface="Franklin Gothic Book" panose="020B0503020102020204" pitchFamily="34" charset="0"/>
              <a:cs typeface="Arial"/>
            </a:endParaRPr>
          </a:p>
          <a:p>
            <a:pPr marL="12700" marR="1873250"/>
            <a:r>
              <a:rPr sz="3200" dirty="0">
                <a:solidFill>
                  <a:srgbClr val="203B3B"/>
                </a:solidFill>
                <a:latin typeface="Franklin Gothic Book" panose="020B0503020102020204" pitchFamily="34" charset="0"/>
                <a:cs typeface="Arial"/>
              </a:rPr>
              <a:t>797 Western Lane</a:t>
            </a:r>
            <a:r>
              <a:rPr lang="en-US" sz="3200" dirty="0">
                <a:solidFill>
                  <a:srgbClr val="203B3B"/>
                </a:solidFill>
                <a:latin typeface="Franklin Gothic Book" panose="020B0503020102020204" pitchFamily="34" charset="0"/>
                <a:cs typeface="Arial"/>
              </a:rPr>
              <a:t> </a:t>
            </a:r>
          </a:p>
          <a:p>
            <a:pPr marL="12700" marR="1873250"/>
            <a:r>
              <a:rPr sz="3200" dirty="0">
                <a:solidFill>
                  <a:srgbClr val="203B3B"/>
                </a:solidFill>
                <a:latin typeface="Franklin Gothic Book" panose="020B0503020102020204" pitchFamily="34" charset="0"/>
                <a:cs typeface="Arial"/>
              </a:rPr>
              <a:t>Cullowhee, NC</a:t>
            </a:r>
            <a:r>
              <a:rPr lang="en-US" sz="3200" dirty="0">
                <a:solidFill>
                  <a:srgbClr val="203B3B"/>
                </a:solidFill>
                <a:latin typeface="Franklin Gothic Book" panose="020B0503020102020204" pitchFamily="34" charset="0"/>
                <a:cs typeface="Arial"/>
              </a:rPr>
              <a:t> 28723</a:t>
            </a:r>
          </a:p>
          <a:p>
            <a:pPr marL="12700" marR="1873250"/>
            <a:endParaRPr sz="3200" dirty="0">
              <a:latin typeface="Franklin Gothic Book" panose="020B0503020102020204" pitchFamily="34" charset="0"/>
              <a:cs typeface="Arial"/>
            </a:endParaRPr>
          </a:p>
          <a:p>
            <a:pPr marL="12700" marR="1270635"/>
            <a:r>
              <a:rPr sz="3200" dirty="0">
                <a:solidFill>
                  <a:srgbClr val="D08B03"/>
                </a:solidFill>
                <a:latin typeface="Franklin Gothic Book" panose="020B0503020102020204" pitchFamily="34" charset="0"/>
                <a:cs typeface="Arial"/>
              </a:rPr>
              <a:t>OCTOBER 6TH, 2020</a:t>
            </a:r>
            <a:r>
              <a:rPr lang="en-US" sz="3200" dirty="0">
                <a:solidFill>
                  <a:srgbClr val="D08B03"/>
                </a:solidFill>
                <a:latin typeface="Franklin Gothic Book" panose="020B0503020102020204" pitchFamily="34" charset="0"/>
                <a:cs typeface="Arial"/>
              </a:rPr>
              <a:t> </a:t>
            </a:r>
          </a:p>
          <a:p>
            <a:pPr marL="12700" marR="1270635"/>
            <a:endParaRPr lang="en-US" sz="3200" dirty="0">
              <a:solidFill>
                <a:srgbClr val="D08B03"/>
              </a:solidFill>
              <a:latin typeface="Franklin Gothic Book" panose="020B0503020102020204" pitchFamily="34" charset="0"/>
              <a:cs typeface="Arial"/>
            </a:endParaRPr>
          </a:p>
          <a:p>
            <a:pPr marL="12700" marR="1270635"/>
            <a:r>
              <a:rPr sz="3200" dirty="0">
                <a:solidFill>
                  <a:srgbClr val="D08B03"/>
                </a:solidFill>
                <a:latin typeface="Franklin Gothic Book" panose="020B0503020102020204" pitchFamily="34" charset="0"/>
                <a:cs typeface="Arial"/>
              </a:rPr>
              <a:t>JANE SMITH</a:t>
            </a:r>
            <a:endParaRPr sz="3200" dirty="0">
              <a:latin typeface="Franklin Gothic Book" panose="020B0503020102020204" pitchFamily="34" charset="0"/>
              <a:cs typeface="Arial"/>
            </a:endParaRPr>
          </a:p>
          <a:p>
            <a:pPr marL="12700"/>
            <a:r>
              <a:rPr sz="3200" dirty="0">
                <a:solidFill>
                  <a:srgbClr val="203B3B"/>
                </a:solidFill>
                <a:latin typeface="Franklin Gothic Book" panose="020B0503020102020204" pitchFamily="34" charset="0"/>
                <a:cs typeface="Arial"/>
              </a:rPr>
              <a:t>Internship Coordinator</a:t>
            </a:r>
            <a:endParaRPr sz="3200" dirty="0">
              <a:latin typeface="Franklin Gothic Book" panose="020B0503020102020204" pitchFamily="34" charset="0"/>
              <a:cs typeface="Arial"/>
            </a:endParaRPr>
          </a:p>
          <a:p>
            <a:pPr marL="12700"/>
            <a:r>
              <a:rPr sz="3200" dirty="0">
                <a:solidFill>
                  <a:srgbClr val="203B3B"/>
                </a:solidFill>
                <a:latin typeface="Franklin Gothic Book" panose="020B0503020102020204" pitchFamily="34" charset="0"/>
                <a:cs typeface="Arial"/>
              </a:rPr>
              <a:t>Allegion</a:t>
            </a:r>
            <a:r>
              <a:rPr lang="en-US" sz="3200" dirty="0">
                <a:solidFill>
                  <a:srgbClr val="203B3B"/>
                </a:solidFill>
                <a:latin typeface="Franklin Gothic Book" panose="020B0503020102020204" pitchFamily="34" charset="0"/>
                <a:cs typeface="Arial"/>
              </a:rPr>
              <a:t> Corporation</a:t>
            </a:r>
            <a:endParaRPr sz="3200" dirty="0">
              <a:latin typeface="Franklin Gothic Book" panose="020B0503020102020204" pitchFamily="34" charset="0"/>
              <a:cs typeface="Arial"/>
            </a:endParaRPr>
          </a:p>
          <a:p>
            <a:pPr marL="12700" marR="5080"/>
            <a:r>
              <a:rPr sz="3200" dirty="0">
                <a:solidFill>
                  <a:srgbClr val="203B3B"/>
                </a:solidFill>
                <a:latin typeface="Franklin Gothic Book" panose="020B0503020102020204" pitchFamily="34" charset="0"/>
                <a:cs typeface="Arial"/>
              </a:rPr>
              <a:t>11819 N. Pennsylvania Street</a:t>
            </a:r>
            <a:r>
              <a:rPr lang="en-US" sz="3200" dirty="0">
                <a:solidFill>
                  <a:srgbClr val="203B3B"/>
                </a:solidFill>
                <a:latin typeface="Franklin Gothic Book" panose="020B0503020102020204" pitchFamily="34" charset="0"/>
                <a:cs typeface="Arial"/>
              </a:rPr>
              <a:t> </a:t>
            </a:r>
          </a:p>
          <a:p>
            <a:pPr marL="12700" marR="5080"/>
            <a:r>
              <a:rPr sz="3200" dirty="0">
                <a:solidFill>
                  <a:srgbClr val="203B3B"/>
                </a:solidFill>
                <a:latin typeface="Franklin Gothic Book" panose="020B0503020102020204" pitchFamily="34" charset="0"/>
                <a:cs typeface="Arial"/>
              </a:rPr>
              <a:t>Carmel, IN 46032</a:t>
            </a:r>
            <a:endParaRPr lang="en-US" sz="3200" dirty="0">
              <a:solidFill>
                <a:srgbClr val="203B3B"/>
              </a:solidFill>
              <a:latin typeface="Franklin Gothic Book" panose="020B0503020102020204" pitchFamily="34" charset="0"/>
              <a:cs typeface="Arial"/>
            </a:endParaRPr>
          </a:p>
          <a:p>
            <a:pPr marL="12700" marR="5080"/>
            <a:endParaRPr lang="en-US" sz="3200" dirty="0">
              <a:solidFill>
                <a:srgbClr val="203B3B"/>
              </a:solidFill>
              <a:latin typeface="Franklin Gothic Book" panose="020B0503020102020204" pitchFamily="34" charset="0"/>
              <a:cs typeface="Arial"/>
            </a:endParaRPr>
          </a:p>
          <a:p>
            <a:pPr marL="12700" marR="5080"/>
            <a:r>
              <a:rPr lang="en-US" sz="3200" dirty="0">
                <a:solidFill>
                  <a:srgbClr val="203B3B"/>
                </a:solidFill>
                <a:latin typeface="Franklin Gothic Book" panose="020B0503020102020204" pitchFamily="34" charset="0"/>
                <a:cs typeface="Arial"/>
              </a:rPr>
              <a:t>Dear Ms. Smith,</a:t>
            </a:r>
            <a:endParaRPr sz="3200" dirty="0">
              <a:latin typeface="Franklin Gothic Book" panose="020B0503020102020204" pitchFamily="34" charset="0"/>
              <a:cs typeface="Arial"/>
            </a:endParaRPr>
          </a:p>
        </p:txBody>
      </p:sp>
      <p:sp>
        <p:nvSpPr>
          <p:cNvPr id="4" name="object 4"/>
          <p:cNvSpPr txBox="1">
            <a:spLocks noGrp="1"/>
          </p:cNvSpPr>
          <p:nvPr>
            <p:ph type="title"/>
          </p:nvPr>
        </p:nvSpPr>
        <p:spPr>
          <a:xfrm>
            <a:off x="5573796" y="1028700"/>
            <a:ext cx="10580604" cy="1028487"/>
          </a:xfrm>
          <a:prstGeom prst="rect">
            <a:avLst/>
          </a:prstGeom>
        </p:spPr>
        <p:txBody>
          <a:bodyPr vert="horz" wrap="square" lIns="0" tIns="12700" rIns="0" bIns="0" rtlCol="0">
            <a:spAutoFit/>
          </a:bodyPr>
          <a:lstStyle/>
          <a:p>
            <a:pPr marL="12700">
              <a:lnSpc>
                <a:spcPct val="100000"/>
              </a:lnSpc>
              <a:spcBef>
                <a:spcPts val="100"/>
              </a:spcBef>
            </a:pPr>
            <a:r>
              <a:rPr sz="6600" dirty="0">
                <a:solidFill>
                  <a:srgbClr val="D08B03"/>
                </a:solidFill>
                <a:latin typeface="Book Antiqua" panose="02040602050305030304" pitchFamily="18" charset="0"/>
              </a:rPr>
              <a:t>HEADER</a:t>
            </a:r>
            <a:r>
              <a:rPr lang="en-US" sz="6600" dirty="0">
                <a:solidFill>
                  <a:srgbClr val="D08B03"/>
                </a:solidFill>
                <a:latin typeface="Book Antiqua" panose="02040602050305030304" pitchFamily="18" charset="0"/>
              </a:rPr>
              <a:t> AND GREETING</a:t>
            </a:r>
            <a:endParaRPr sz="6600" dirty="0">
              <a:solidFill>
                <a:srgbClr val="D08B03"/>
              </a:solidFill>
              <a:latin typeface="Book Antiqua" panose="02040602050305030304" pitchFamily="18" charset="0"/>
            </a:endParaRPr>
          </a:p>
        </p:txBody>
      </p:sp>
      <p:sp>
        <p:nvSpPr>
          <p:cNvPr id="5" name="object 5"/>
          <p:cNvSpPr/>
          <p:nvPr/>
        </p:nvSpPr>
        <p:spPr>
          <a:xfrm flipV="1">
            <a:off x="5586496" y="2052109"/>
            <a:ext cx="10415504" cy="45719"/>
          </a:xfrm>
          <a:custGeom>
            <a:avLst/>
            <a:gdLst/>
            <a:ahLst/>
            <a:cxnLst/>
            <a:rect l="l" t="t" r="r" b="b"/>
            <a:pathLst>
              <a:path w="8886825" h="76200">
                <a:moveTo>
                  <a:pt x="8886825" y="76200"/>
                </a:moveTo>
                <a:lnTo>
                  <a:pt x="0" y="76200"/>
                </a:lnTo>
                <a:lnTo>
                  <a:pt x="0" y="0"/>
                </a:lnTo>
                <a:lnTo>
                  <a:pt x="8886825" y="0"/>
                </a:lnTo>
                <a:lnTo>
                  <a:pt x="8886825" y="76200"/>
                </a:lnTo>
                <a:close/>
              </a:path>
            </a:pathLst>
          </a:custGeom>
          <a:solidFill>
            <a:srgbClr val="D08B03"/>
          </a:solidFill>
        </p:spPr>
        <p:txBody>
          <a:bodyPr wrap="square" lIns="0" tIns="0" rIns="0" bIns="0" rtlCol="0"/>
          <a:lstStyle/>
          <a:p>
            <a:endParaRPr/>
          </a:p>
        </p:txBody>
      </p:sp>
      <p:sp>
        <p:nvSpPr>
          <p:cNvPr id="6" name="object 6"/>
          <p:cNvSpPr/>
          <p:nvPr/>
        </p:nvSpPr>
        <p:spPr>
          <a:xfrm>
            <a:off x="0" y="2"/>
            <a:ext cx="3723004" cy="10287000"/>
          </a:xfrm>
          <a:custGeom>
            <a:avLst/>
            <a:gdLst/>
            <a:ahLst/>
            <a:cxnLst/>
            <a:rect l="l" t="t" r="r" b="b"/>
            <a:pathLst>
              <a:path w="3723004" h="10287000">
                <a:moveTo>
                  <a:pt x="0" y="10286997"/>
                </a:moveTo>
                <a:lnTo>
                  <a:pt x="0" y="0"/>
                </a:lnTo>
                <a:lnTo>
                  <a:pt x="3722668" y="0"/>
                </a:lnTo>
                <a:lnTo>
                  <a:pt x="3722668" y="10286997"/>
                </a:lnTo>
                <a:lnTo>
                  <a:pt x="0" y="10286997"/>
                </a:lnTo>
                <a:close/>
              </a:path>
            </a:pathLst>
          </a:custGeom>
          <a:solidFill>
            <a:srgbClr val="D08B03"/>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399" y="961251"/>
            <a:ext cx="9906001" cy="966931"/>
          </a:xfrm>
          <a:prstGeom prst="rect">
            <a:avLst/>
          </a:prstGeom>
        </p:spPr>
        <p:txBody>
          <a:bodyPr vert="horz" wrap="square" lIns="0" tIns="195580" rIns="0" bIns="0" rtlCol="0">
            <a:spAutoFit/>
          </a:bodyPr>
          <a:lstStyle/>
          <a:p>
            <a:pPr marL="12700" marR="5080">
              <a:spcBef>
                <a:spcPts val="1540"/>
              </a:spcBef>
            </a:pPr>
            <a:r>
              <a:rPr sz="5000" cap="all" dirty="0">
                <a:solidFill>
                  <a:srgbClr val="F5E8E1"/>
                </a:solidFill>
                <a:latin typeface="Book Antiqua" panose="02040602050305030304" pitchFamily="18" charset="0"/>
              </a:rPr>
              <a:t>Paragraph by</a:t>
            </a:r>
            <a:r>
              <a:rPr lang="en-US" sz="5000" cap="all" dirty="0">
                <a:solidFill>
                  <a:srgbClr val="F5E8E1"/>
                </a:solidFill>
                <a:latin typeface="Book Antiqua" panose="02040602050305030304" pitchFamily="18" charset="0"/>
              </a:rPr>
              <a:t> </a:t>
            </a:r>
            <a:r>
              <a:rPr sz="5000" cap="all" dirty="0">
                <a:solidFill>
                  <a:srgbClr val="F5E8E1"/>
                </a:solidFill>
                <a:latin typeface="Book Antiqua" panose="02040602050305030304" pitchFamily="18" charset="0"/>
              </a:rPr>
              <a:t>Paragraph</a:t>
            </a:r>
          </a:p>
        </p:txBody>
      </p:sp>
      <p:sp>
        <p:nvSpPr>
          <p:cNvPr id="3" name="object 3"/>
          <p:cNvSpPr txBox="1"/>
          <p:nvPr/>
        </p:nvSpPr>
        <p:spPr>
          <a:xfrm>
            <a:off x="228600" y="3207856"/>
            <a:ext cx="4114800" cy="6637073"/>
          </a:xfrm>
          <a:prstGeom prst="rect">
            <a:avLst/>
          </a:prstGeom>
          <a:solidFill>
            <a:srgbClr val="F5E8E1"/>
          </a:solidFill>
        </p:spPr>
        <p:txBody>
          <a:bodyPr vert="horz" wrap="square" lIns="0" tIns="415925" rIns="0" bIns="0" rtlCol="0">
            <a:spAutoFit/>
          </a:bodyPr>
          <a:lstStyle/>
          <a:p>
            <a:pPr marL="236538" marR="1013460"/>
            <a:r>
              <a:rPr sz="3200" dirty="0">
                <a:solidFill>
                  <a:srgbClr val="203B3B"/>
                </a:solidFill>
                <a:latin typeface="Franklin Gothic Book" panose="020B0503020102020204" pitchFamily="34" charset="0"/>
                <a:cs typeface="Arial"/>
              </a:rPr>
              <a:t>OPENING</a:t>
            </a:r>
            <a:r>
              <a:rPr lang="en-US" sz="3200" dirty="0">
                <a:solidFill>
                  <a:srgbClr val="203B3B"/>
                </a:solidFill>
                <a:latin typeface="Franklin Gothic Book" panose="020B0503020102020204" pitchFamily="34" charset="0"/>
                <a:cs typeface="Arial"/>
              </a:rPr>
              <a:t> </a:t>
            </a:r>
            <a:r>
              <a:rPr sz="3200" dirty="0">
                <a:solidFill>
                  <a:srgbClr val="203B3B"/>
                </a:solidFill>
                <a:latin typeface="Franklin Gothic Book" panose="020B0503020102020204" pitchFamily="34" charset="0"/>
                <a:cs typeface="Arial"/>
              </a:rPr>
              <a:t>PARAGRAPH</a:t>
            </a:r>
            <a:endParaRPr sz="3200" dirty="0">
              <a:latin typeface="Franklin Gothic Book" panose="020B0503020102020204" pitchFamily="34" charset="0"/>
              <a:cs typeface="Arial"/>
            </a:endParaRPr>
          </a:p>
          <a:p>
            <a:endParaRPr sz="4000" dirty="0">
              <a:latin typeface="Franklin Gothic Book" panose="020B0503020102020204" pitchFamily="34" charset="0"/>
              <a:cs typeface="Arial"/>
            </a:endParaRPr>
          </a:p>
          <a:p>
            <a:pPr marL="246379" marR="426720"/>
            <a:r>
              <a:rPr lang="en-US" sz="3000" kern="0" dirty="0">
                <a:latin typeface="Franklin Gothic Book" panose="020B0503020102020204" pitchFamily="34" charset="0"/>
                <a:cs typeface="Arial"/>
              </a:rPr>
              <a:t>S</a:t>
            </a:r>
            <a:r>
              <a:rPr sz="3000" kern="0" dirty="0">
                <a:solidFill>
                  <a:srgbClr val="203B3B"/>
                </a:solidFill>
                <a:latin typeface="Franklin Gothic Book" panose="020B0503020102020204" pitchFamily="34" charset="0"/>
                <a:cs typeface="Arial"/>
              </a:rPr>
              <a:t>tate the</a:t>
            </a:r>
            <a:r>
              <a:rPr lang="en-US" sz="3000" kern="0" dirty="0">
                <a:solidFill>
                  <a:srgbClr val="203B3B"/>
                </a:solidFill>
                <a:latin typeface="Franklin Gothic Book" panose="020B0503020102020204" pitchFamily="34" charset="0"/>
                <a:cs typeface="Arial"/>
              </a:rPr>
              <a:t> </a:t>
            </a:r>
            <a:r>
              <a:rPr sz="3000" kern="0" dirty="0">
                <a:solidFill>
                  <a:srgbClr val="203B3B"/>
                </a:solidFill>
                <a:latin typeface="Franklin Gothic Book" panose="020B0503020102020204" pitchFamily="34" charset="0"/>
                <a:cs typeface="Arial"/>
              </a:rPr>
              <a:t>position</a:t>
            </a:r>
            <a:r>
              <a:rPr lang="en-US" sz="3000" kern="0" dirty="0">
                <a:solidFill>
                  <a:srgbClr val="203B3B"/>
                </a:solidFill>
                <a:latin typeface="Franklin Gothic Book" panose="020B0503020102020204" pitchFamily="34" charset="0"/>
                <a:cs typeface="Arial"/>
              </a:rPr>
              <a:t> to which</a:t>
            </a:r>
            <a:r>
              <a:rPr sz="3000" kern="0" dirty="0">
                <a:solidFill>
                  <a:srgbClr val="203B3B"/>
                </a:solidFill>
                <a:latin typeface="Franklin Gothic Book" panose="020B0503020102020204" pitchFamily="34" charset="0"/>
                <a:cs typeface="Arial"/>
              </a:rPr>
              <a:t> you're</a:t>
            </a:r>
            <a:r>
              <a:rPr lang="en-US" sz="3000" kern="0" dirty="0">
                <a:solidFill>
                  <a:srgbClr val="203B3B"/>
                </a:solidFill>
                <a:latin typeface="Franklin Gothic Book" panose="020B0503020102020204" pitchFamily="34" charset="0"/>
                <a:cs typeface="Arial"/>
              </a:rPr>
              <a:t> </a:t>
            </a:r>
            <a:r>
              <a:rPr sz="3000" kern="0" dirty="0">
                <a:solidFill>
                  <a:srgbClr val="203B3B"/>
                </a:solidFill>
                <a:latin typeface="Franklin Gothic Book" panose="020B0503020102020204" pitchFamily="34" charset="0"/>
                <a:cs typeface="Arial"/>
              </a:rPr>
              <a:t>applying</a:t>
            </a:r>
            <a:r>
              <a:rPr lang="en-US" sz="3000" kern="0" dirty="0">
                <a:solidFill>
                  <a:srgbClr val="203B3B"/>
                </a:solidFill>
                <a:latin typeface="Franklin Gothic Book" panose="020B0503020102020204" pitchFamily="34" charset="0"/>
                <a:cs typeface="Arial"/>
              </a:rPr>
              <a:t>, where you found it/</a:t>
            </a:r>
            <a:r>
              <a:rPr sz="3000" kern="0" dirty="0">
                <a:solidFill>
                  <a:srgbClr val="203B3B"/>
                </a:solidFill>
                <a:latin typeface="Franklin Gothic Book" panose="020B0503020102020204" pitchFamily="34" charset="0"/>
                <a:cs typeface="Arial"/>
              </a:rPr>
              <a:t>heard about it</a:t>
            </a:r>
            <a:r>
              <a:rPr lang="en-US" sz="3000" kern="0" dirty="0">
                <a:solidFill>
                  <a:srgbClr val="203B3B"/>
                </a:solidFill>
                <a:latin typeface="Franklin Gothic Book" panose="020B0503020102020204" pitchFamily="34" charset="0"/>
                <a:cs typeface="Arial"/>
              </a:rPr>
              <a:t>, name drop if you have a direct connection, and close with a ‘hook’</a:t>
            </a:r>
            <a:r>
              <a:rPr sz="3000" kern="0" dirty="0">
                <a:solidFill>
                  <a:srgbClr val="203B3B"/>
                </a:solidFill>
                <a:latin typeface="Franklin Gothic Book" panose="020B0503020102020204" pitchFamily="34" charset="0"/>
                <a:cs typeface="Arial"/>
              </a:rPr>
              <a:t>.</a:t>
            </a:r>
            <a:endParaRPr lang="en-US" sz="3000" kern="0" dirty="0">
              <a:solidFill>
                <a:srgbClr val="203B3B"/>
              </a:solidFill>
              <a:latin typeface="Franklin Gothic Book" panose="020B0503020102020204" pitchFamily="34" charset="0"/>
              <a:cs typeface="Arial"/>
            </a:endParaRPr>
          </a:p>
          <a:p>
            <a:pPr marL="246379" marR="426720"/>
            <a:endParaRPr lang="en-US" sz="3000" kern="0" dirty="0">
              <a:solidFill>
                <a:srgbClr val="203B3B"/>
              </a:solidFill>
              <a:latin typeface="Franklin Gothic Book" panose="020B0503020102020204" pitchFamily="34" charset="0"/>
              <a:cs typeface="Arial"/>
            </a:endParaRPr>
          </a:p>
          <a:p>
            <a:pPr marL="246379" marR="426720"/>
            <a:endParaRPr sz="3000" kern="0" dirty="0">
              <a:latin typeface="Franklin Gothic Book" panose="020B0503020102020204" pitchFamily="34" charset="0"/>
              <a:cs typeface="Arial"/>
            </a:endParaRPr>
          </a:p>
        </p:txBody>
      </p:sp>
      <p:sp>
        <p:nvSpPr>
          <p:cNvPr id="4" name="object 4"/>
          <p:cNvSpPr txBox="1"/>
          <p:nvPr/>
        </p:nvSpPr>
        <p:spPr>
          <a:xfrm>
            <a:off x="4631017" y="3207856"/>
            <a:ext cx="4208183" cy="6503703"/>
          </a:xfrm>
          <a:prstGeom prst="rect">
            <a:avLst/>
          </a:prstGeom>
          <a:solidFill>
            <a:srgbClr val="F5E8E1"/>
          </a:solidFill>
        </p:spPr>
        <p:txBody>
          <a:bodyPr vert="horz" wrap="square" lIns="0" tIns="375285" rIns="0" bIns="0" rtlCol="0">
            <a:spAutoFit/>
          </a:bodyPr>
          <a:lstStyle/>
          <a:p>
            <a:pPr marL="169863" marR="420370"/>
            <a:r>
              <a:rPr sz="3200" dirty="0">
                <a:solidFill>
                  <a:srgbClr val="203B3B"/>
                </a:solidFill>
                <a:latin typeface="Franklin Gothic Book" panose="020B0503020102020204" pitchFamily="34" charset="0"/>
                <a:cs typeface="Arial"/>
              </a:rPr>
              <a:t>ACADEMIC</a:t>
            </a:r>
            <a:r>
              <a:rPr lang="en-US" sz="3200" dirty="0">
                <a:solidFill>
                  <a:srgbClr val="203B3B"/>
                </a:solidFill>
                <a:latin typeface="Franklin Gothic Book" panose="020B0503020102020204" pitchFamily="34" charset="0"/>
                <a:cs typeface="Arial"/>
              </a:rPr>
              <a:t> </a:t>
            </a:r>
            <a:r>
              <a:rPr sz="3200" dirty="0">
                <a:solidFill>
                  <a:srgbClr val="203B3B"/>
                </a:solidFill>
                <a:latin typeface="Franklin Gothic Book" panose="020B0503020102020204" pitchFamily="34" charset="0"/>
                <a:cs typeface="Arial"/>
              </a:rPr>
              <a:t>INTRODUCTION</a:t>
            </a:r>
            <a:endParaRPr lang="en-US" sz="3200" dirty="0">
              <a:solidFill>
                <a:srgbClr val="203B3B"/>
              </a:solidFill>
              <a:latin typeface="Franklin Gothic Book" panose="020B0503020102020204" pitchFamily="34" charset="0"/>
              <a:cs typeface="Arial"/>
            </a:endParaRPr>
          </a:p>
          <a:p>
            <a:pPr marL="169863" marR="420370"/>
            <a:r>
              <a:rPr lang="en-US" sz="2800" dirty="0">
                <a:solidFill>
                  <a:srgbClr val="203B3B"/>
                </a:solidFill>
                <a:latin typeface="Franklin Gothic Book" panose="020B0503020102020204" pitchFamily="34" charset="0"/>
                <a:cs typeface="Arial"/>
              </a:rPr>
              <a:t>(Used </a:t>
            </a:r>
            <a:r>
              <a:rPr lang="en-US" sz="2800" i="1" dirty="0">
                <a:solidFill>
                  <a:srgbClr val="203B3B"/>
                </a:solidFill>
                <a:latin typeface="Franklin Gothic Book" panose="020B0503020102020204" pitchFamily="34" charset="0"/>
                <a:cs typeface="Arial"/>
              </a:rPr>
              <a:t>if</a:t>
            </a:r>
            <a:r>
              <a:rPr lang="en-US" sz="2800" dirty="0">
                <a:solidFill>
                  <a:srgbClr val="203B3B"/>
                </a:solidFill>
                <a:latin typeface="Franklin Gothic Book" panose="020B0503020102020204" pitchFamily="34" charset="0"/>
                <a:cs typeface="Arial"/>
              </a:rPr>
              <a:t> you are applying for something related to your major) </a:t>
            </a:r>
            <a:endParaRPr sz="2800" dirty="0">
              <a:latin typeface="Franklin Gothic Book" panose="020B0503020102020204" pitchFamily="34" charset="0"/>
              <a:cs typeface="Arial"/>
            </a:endParaRPr>
          </a:p>
          <a:p>
            <a:endParaRPr sz="3800" dirty="0">
              <a:latin typeface="Franklin Gothic Book" panose="020B0503020102020204" pitchFamily="34" charset="0"/>
              <a:cs typeface="Arial"/>
            </a:endParaRPr>
          </a:p>
          <a:p>
            <a:pPr marL="184150" marR="376555"/>
            <a:r>
              <a:rPr sz="3000" kern="0" dirty="0">
                <a:solidFill>
                  <a:srgbClr val="203B3B"/>
                </a:solidFill>
                <a:latin typeface="Franklin Gothic Book" panose="020B0503020102020204" pitchFamily="34" charset="0"/>
                <a:cs typeface="Arial"/>
              </a:rPr>
              <a:t>State the college you</a:t>
            </a:r>
            <a:r>
              <a:rPr lang="en-US" sz="3000" kern="0" dirty="0">
                <a:solidFill>
                  <a:srgbClr val="203B3B"/>
                </a:solidFill>
                <a:latin typeface="Franklin Gothic Book" panose="020B0503020102020204" pitchFamily="34" charset="0"/>
                <a:cs typeface="Arial"/>
              </a:rPr>
              <a:t> a</a:t>
            </a:r>
            <a:r>
              <a:rPr sz="3000" kern="0" dirty="0">
                <a:solidFill>
                  <a:srgbClr val="203B3B"/>
                </a:solidFill>
                <a:latin typeface="Franklin Gothic Book" panose="020B0503020102020204" pitchFamily="34" charset="0"/>
                <a:cs typeface="Arial"/>
              </a:rPr>
              <a:t>r</a:t>
            </a:r>
            <a:r>
              <a:rPr lang="en-US" sz="3000" kern="0" dirty="0">
                <a:solidFill>
                  <a:srgbClr val="203B3B"/>
                </a:solidFill>
                <a:latin typeface="Franklin Gothic Book" panose="020B0503020102020204" pitchFamily="34" charset="0"/>
                <a:cs typeface="Arial"/>
              </a:rPr>
              <a:t>e </a:t>
            </a:r>
            <a:r>
              <a:rPr sz="3000" kern="0" dirty="0">
                <a:solidFill>
                  <a:srgbClr val="203B3B"/>
                </a:solidFill>
                <a:latin typeface="Franklin Gothic Book" panose="020B0503020102020204" pitchFamily="34" charset="0"/>
                <a:cs typeface="Arial"/>
              </a:rPr>
              <a:t>attending,</a:t>
            </a:r>
            <a:r>
              <a:rPr lang="en-US" sz="3000" kern="0" dirty="0">
                <a:solidFill>
                  <a:srgbClr val="203B3B"/>
                </a:solidFill>
                <a:latin typeface="Franklin Gothic Book" panose="020B0503020102020204" pitchFamily="34" charset="0"/>
                <a:cs typeface="Arial"/>
              </a:rPr>
              <a:t> your degree,</a:t>
            </a:r>
            <a:r>
              <a:rPr sz="3000" kern="0" dirty="0">
                <a:solidFill>
                  <a:srgbClr val="203B3B"/>
                </a:solidFill>
                <a:latin typeface="Franklin Gothic Book" panose="020B0503020102020204" pitchFamily="34" charset="0"/>
                <a:cs typeface="Arial"/>
              </a:rPr>
              <a:t> relevant</a:t>
            </a:r>
            <a:r>
              <a:rPr lang="en-US" sz="3000" kern="0" dirty="0">
                <a:solidFill>
                  <a:srgbClr val="203B3B"/>
                </a:solidFill>
                <a:latin typeface="Franklin Gothic Book" panose="020B0503020102020204" pitchFamily="34" charset="0"/>
                <a:cs typeface="Arial"/>
              </a:rPr>
              <a:t> </a:t>
            </a:r>
            <a:r>
              <a:rPr sz="3000" kern="0" dirty="0">
                <a:solidFill>
                  <a:srgbClr val="203B3B"/>
                </a:solidFill>
                <a:latin typeface="Franklin Gothic Book" panose="020B0503020102020204" pitchFamily="34" charset="0"/>
                <a:cs typeface="Arial"/>
              </a:rPr>
              <a:t>classes you</a:t>
            </a:r>
            <a:r>
              <a:rPr lang="en-US" sz="3000" kern="0" dirty="0">
                <a:solidFill>
                  <a:srgbClr val="203B3B"/>
                </a:solidFill>
                <a:latin typeface="Franklin Gothic Book" panose="020B0503020102020204" pitchFamily="34" charset="0"/>
                <a:cs typeface="Arial"/>
              </a:rPr>
              <a:t>’</a:t>
            </a:r>
            <a:r>
              <a:rPr sz="3000" kern="0" dirty="0">
                <a:solidFill>
                  <a:srgbClr val="203B3B"/>
                </a:solidFill>
                <a:latin typeface="Franklin Gothic Book" panose="020B0503020102020204" pitchFamily="34" charset="0"/>
                <a:cs typeface="Arial"/>
              </a:rPr>
              <a:t>ve</a:t>
            </a:r>
            <a:r>
              <a:rPr lang="en-US" sz="3000" kern="0" dirty="0">
                <a:solidFill>
                  <a:srgbClr val="203B3B"/>
                </a:solidFill>
                <a:latin typeface="Franklin Gothic Book" panose="020B0503020102020204" pitchFamily="34" charset="0"/>
                <a:cs typeface="Arial"/>
              </a:rPr>
              <a:t> completed</a:t>
            </a:r>
            <a:r>
              <a:rPr sz="3000" kern="0" dirty="0">
                <a:solidFill>
                  <a:srgbClr val="203B3B"/>
                </a:solidFill>
                <a:latin typeface="Franklin Gothic Book" panose="020B0503020102020204" pitchFamily="34" charset="0"/>
                <a:cs typeface="Arial"/>
              </a:rPr>
              <a:t>, and other</a:t>
            </a:r>
            <a:r>
              <a:rPr lang="en-US" sz="3000" kern="0" dirty="0">
                <a:solidFill>
                  <a:srgbClr val="203B3B"/>
                </a:solidFill>
                <a:latin typeface="Franklin Gothic Book" panose="020B0503020102020204" pitchFamily="34" charset="0"/>
                <a:cs typeface="Arial"/>
              </a:rPr>
              <a:t> </a:t>
            </a:r>
            <a:r>
              <a:rPr sz="3000" kern="0" dirty="0">
                <a:solidFill>
                  <a:srgbClr val="203B3B"/>
                </a:solidFill>
                <a:latin typeface="Franklin Gothic Book" panose="020B0503020102020204" pitchFamily="34" charset="0"/>
                <a:cs typeface="Arial"/>
              </a:rPr>
              <a:t>relevant academic</a:t>
            </a:r>
            <a:r>
              <a:rPr lang="en-US" sz="3000" kern="0" dirty="0">
                <a:solidFill>
                  <a:srgbClr val="203B3B"/>
                </a:solidFill>
                <a:latin typeface="Franklin Gothic Book" panose="020B0503020102020204" pitchFamily="34" charset="0"/>
                <a:cs typeface="Arial"/>
              </a:rPr>
              <a:t> </a:t>
            </a:r>
            <a:r>
              <a:rPr sz="3000" kern="0" dirty="0">
                <a:solidFill>
                  <a:srgbClr val="203B3B"/>
                </a:solidFill>
                <a:latin typeface="Franklin Gothic Book" panose="020B0503020102020204" pitchFamily="34" charset="0"/>
                <a:cs typeface="Arial"/>
              </a:rPr>
              <a:t>information.</a:t>
            </a:r>
            <a:endParaRPr lang="en-US" sz="3000" kern="0" dirty="0">
              <a:solidFill>
                <a:srgbClr val="203B3B"/>
              </a:solidFill>
              <a:latin typeface="Franklin Gothic Book" panose="020B0503020102020204" pitchFamily="34" charset="0"/>
              <a:cs typeface="Arial"/>
            </a:endParaRPr>
          </a:p>
        </p:txBody>
      </p:sp>
      <p:sp>
        <p:nvSpPr>
          <p:cNvPr id="5" name="object 5"/>
          <p:cNvSpPr txBox="1"/>
          <p:nvPr/>
        </p:nvSpPr>
        <p:spPr>
          <a:xfrm>
            <a:off x="9067800" y="3207856"/>
            <a:ext cx="4338522" cy="6898042"/>
          </a:xfrm>
          <a:prstGeom prst="rect">
            <a:avLst/>
          </a:prstGeom>
          <a:solidFill>
            <a:srgbClr val="F5E8E1"/>
          </a:solidFill>
        </p:spPr>
        <p:txBody>
          <a:bodyPr vert="horz" wrap="square" lIns="0" tIns="3810" rIns="0" bIns="0" rtlCol="0">
            <a:spAutoFit/>
          </a:bodyPr>
          <a:lstStyle/>
          <a:p>
            <a:pPr marL="169863" marR="1013460"/>
            <a:endParaRPr lang="en-US" dirty="0">
              <a:solidFill>
                <a:srgbClr val="203B3B"/>
              </a:solidFill>
              <a:latin typeface="Franklin Gothic Book" panose="020B0503020102020204" pitchFamily="34" charset="0"/>
              <a:cs typeface="Arial"/>
            </a:endParaRPr>
          </a:p>
          <a:p>
            <a:pPr marL="169863" marR="1013460"/>
            <a:r>
              <a:rPr sz="3200" dirty="0">
                <a:solidFill>
                  <a:srgbClr val="203B3B"/>
                </a:solidFill>
                <a:latin typeface="Franklin Gothic Book" panose="020B0503020102020204" pitchFamily="34" charset="0"/>
                <a:cs typeface="Arial"/>
              </a:rPr>
              <a:t>BODY</a:t>
            </a:r>
            <a:r>
              <a:rPr lang="en-US" sz="3200" dirty="0">
                <a:solidFill>
                  <a:srgbClr val="203B3B"/>
                </a:solidFill>
                <a:latin typeface="Franklin Gothic Book" panose="020B0503020102020204" pitchFamily="34" charset="0"/>
                <a:cs typeface="Arial"/>
              </a:rPr>
              <a:t> </a:t>
            </a:r>
            <a:r>
              <a:rPr sz="3200" dirty="0">
                <a:solidFill>
                  <a:srgbClr val="203B3B"/>
                </a:solidFill>
                <a:latin typeface="Franklin Gothic Book" panose="020B0503020102020204" pitchFamily="34" charset="0"/>
                <a:cs typeface="Arial"/>
              </a:rPr>
              <a:t>PARAGRAPH</a:t>
            </a:r>
            <a:endParaRPr lang="en-US" sz="3200" dirty="0">
              <a:solidFill>
                <a:srgbClr val="203B3B"/>
              </a:solidFill>
              <a:latin typeface="Franklin Gothic Book" panose="020B0503020102020204" pitchFamily="34" charset="0"/>
              <a:cs typeface="Arial"/>
            </a:endParaRPr>
          </a:p>
          <a:p>
            <a:pPr marL="169863" marR="1013460"/>
            <a:endParaRPr sz="3800" dirty="0">
              <a:latin typeface="Franklin Gothic Book" panose="020B0503020102020204" pitchFamily="34" charset="0"/>
              <a:cs typeface="Arial"/>
            </a:endParaRPr>
          </a:p>
          <a:p>
            <a:pPr marL="164465" marR="358140"/>
            <a:r>
              <a:rPr sz="3000" dirty="0">
                <a:solidFill>
                  <a:srgbClr val="203B3B"/>
                </a:solidFill>
                <a:latin typeface="Franklin Gothic Book" panose="020B0503020102020204" pitchFamily="34" charset="0"/>
                <a:cs typeface="Arial"/>
              </a:rPr>
              <a:t>Connect your skills, characteristics</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experiences, and</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qualifications to the</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position and company</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as a whole.</a:t>
            </a:r>
            <a:endParaRPr lang="en-US" sz="3000" dirty="0">
              <a:solidFill>
                <a:srgbClr val="203B3B"/>
              </a:solidFill>
              <a:latin typeface="Franklin Gothic Book" panose="020B0503020102020204" pitchFamily="34" charset="0"/>
              <a:cs typeface="Arial"/>
            </a:endParaRPr>
          </a:p>
          <a:p>
            <a:pPr marL="164465" marR="358140"/>
            <a:endParaRPr lang="en-US" sz="1400" dirty="0">
              <a:solidFill>
                <a:srgbClr val="203B3B"/>
              </a:solidFill>
              <a:latin typeface="Franklin Gothic Book" panose="020B0503020102020204" pitchFamily="34" charset="0"/>
              <a:cs typeface="Arial"/>
            </a:endParaRPr>
          </a:p>
          <a:p>
            <a:pPr marL="164465" marR="358140"/>
            <a:r>
              <a:rPr lang="en-US" sz="3000" dirty="0">
                <a:solidFill>
                  <a:srgbClr val="203B3B"/>
                </a:solidFill>
                <a:latin typeface="Franklin Gothic Book" panose="020B0503020102020204" pitchFamily="34" charset="0"/>
                <a:cs typeface="Arial"/>
              </a:rPr>
              <a:t>Highlights what interests you in working with this particular organization.</a:t>
            </a:r>
          </a:p>
        </p:txBody>
      </p:sp>
      <p:sp>
        <p:nvSpPr>
          <p:cNvPr id="6" name="object 6"/>
          <p:cNvSpPr txBox="1"/>
          <p:nvPr/>
        </p:nvSpPr>
        <p:spPr>
          <a:xfrm>
            <a:off x="13660322" y="3238500"/>
            <a:ext cx="4399078" cy="6134372"/>
          </a:xfrm>
          <a:prstGeom prst="rect">
            <a:avLst/>
          </a:prstGeom>
          <a:solidFill>
            <a:srgbClr val="F5E8E1"/>
          </a:solidFill>
        </p:spPr>
        <p:txBody>
          <a:bodyPr vert="horz" wrap="square" lIns="0" tIns="375285" rIns="0" bIns="0" rtlCol="0">
            <a:spAutoFit/>
          </a:bodyPr>
          <a:lstStyle/>
          <a:p>
            <a:pPr marL="166370" marR="187325"/>
            <a:r>
              <a:rPr sz="3200" dirty="0">
                <a:solidFill>
                  <a:srgbClr val="203B3B"/>
                </a:solidFill>
                <a:latin typeface="Franklin Gothic Book" panose="020B0503020102020204" pitchFamily="34" charset="0"/>
                <a:cs typeface="Arial"/>
              </a:rPr>
              <a:t>CONCLUSION AND</a:t>
            </a:r>
            <a:r>
              <a:rPr lang="en-US" sz="3200" dirty="0">
                <a:solidFill>
                  <a:srgbClr val="203B3B"/>
                </a:solidFill>
                <a:latin typeface="Franklin Gothic Book" panose="020B0503020102020204" pitchFamily="34" charset="0"/>
                <a:cs typeface="Arial"/>
              </a:rPr>
              <a:t> </a:t>
            </a:r>
            <a:r>
              <a:rPr sz="3200" dirty="0">
                <a:solidFill>
                  <a:srgbClr val="203B3B"/>
                </a:solidFill>
                <a:latin typeface="Franklin Gothic Book" panose="020B0503020102020204" pitchFamily="34" charset="0"/>
                <a:cs typeface="Arial"/>
              </a:rPr>
              <a:t>FORMAL CLOSING</a:t>
            </a:r>
            <a:endParaRPr sz="3200" dirty="0">
              <a:latin typeface="Franklin Gothic Book" panose="020B0503020102020204" pitchFamily="34" charset="0"/>
              <a:cs typeface="Arial"/>
            </a:endParaRPr>
          </a:p>
          <a:p>
            <a:pPr marL="166370" marR="241300"/>
            <a:endParaRPr lang="en-US" sz="4000" dirty="0">
              <a:solidFill>
                <a:srgbClr val="203B3B"/>
              </a:solidFill>
              <a:latin typeface="Franklin Gothic Book" panose="020B0503020102020204" pitchFamily="34" charset="0"/>
              <a:cs typeface="Arial"/>
            </a:endParaRPr>
          </a:p>
          <a:p>
            <a:pPr marL="166370" marR="241300"/>
            <a:r>
              <a:rPr sz="3000" dirty="0">
                <a:solidFill>
                  <a:srgbClr val="203B3B"/>
                </a:solidFill>
                <a:latin typeface="Franklin Gothic Book" panose="020B0503020102020204" pitchFamily="34" charset="0"/>
                <a:cs typeface="Arial"/>
              </a:rPr>
              <a:t>Reaffirm your</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qualifications and</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interest in the position</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and company</a:t>
            </a:r>
            <a:r>
              <a:rPr lang="en-US" sz="3000" dirty="0">
                <a:solidFill>
                  <a:srgbClr val="203B3B"/>
                </a:solidFill>
                <a:latin typeface="Franklin Gothic Book" panose="020B0503020102020204" pitchFamily="34" charset="0"/>
                <a:cs typeface="Arial"/>
              </a:rPr>
              <a:t>. Be sure to i</a:t>
            </a:r>
            <a:r>
              <a:rPr sz="3000" dirty="0">
                <a:solidFill>
                  <a:srgbClr val="203B3B"/>
                </a:solidFill>
                <a:latin typeface="Franklin Gothic Book" panose="020B0503020102020204" pitchFamily="34" charset="0"/>
                <a:cs typeface="Arial"/>
              </a:rPr>
              <a:t>nclude your contact</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information. </a:t>
            </a:r>
            <a:r>
              <a:rPr lang="en-US" sz="3000" dirty="0">
                <a:solidFill>
                  <a:srgbClr val="203B3B"/>
                </a:solidFill>
                <a:latin typeface="Franklin Gothic Book" panose="020B0503020102020204" pitchFamily="34" charset="0"/>
                <a:cs typeface="Arial"/>
              </a:rPr>
              <a:t>Could offer to follow up with the employer. </a:t>
            </a:r>
            <a:r>
              <a:rPr sz="3000" dirty="0">
                <a:solidFill>
                  <a:srgbClr val="203B3B"/>
                </a:solidFill>
                <a:latin typeface="Franklin Gothic Book" panose="020B0503020102020204" pitchFamily="34" charset="0"/>
                <a:cs typeface="Arial"/>
              </a:rPr>
              <a:t>End the</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letter formally.</a:t>
            </a:r>
            <a:endParaRPr lang="en-US" sz="3000" dirty="0">
              <a:solidFill>
                <a:srgbClr val="203B3B"/>
              </a:solidFill>
              <a:latin typeface="Franklin Gothic Book" panose="020B0503020102020204" pitchFamily="34" charset="0"/>
              <a:cs typeface="Arial"/>
            </a:endParaRPr>
          </a:p>
        </p:txBody>
      </p:sp>
      <p:sp>
        <p:nvSpPr>
          <p:cNvPr id="7" name="object 7"/>
          <p:cNvSpPr/>
          <p:nvPr/>
        </p:nvSpPr>
        <p:spPr>
          <a:xfrm>
            <a:off x="9677400" y="1485900"/>
            <a:ext cx="8534486" cy="129539"/>
          </a:xfrm>
          <a:custGeom>
            <a:avLst/>
            <a:gdLst/>
            <a:ahLst/>
            <a:cxnLst/>
            <a:rect l="l" t="t" r="r" b="b"/>
            <a:pathLst>
              <a:path w="8877935" h="76200">
                <a:moveTo>
                  <a:pt x="0" y="0"/>
                </a:moveTo>
                <a:lnTo>
                  <a:pt x="8877848" y="0"/>
                </a:lnTo>
                <a:lnTo>
                  <a:pt x="8877848" y="76199"/>
                </a:lnTo>
                <a:lnTo>
                  <a:pt x="0" y="76199"/>
                </a:lnTo>
                <a:lnTo>
                  <a:pt x="0" y="0"/>
                </a:lnTo>
                <a:close/>
              </a:path>
            </a:pathLst>
          </a:custGeom>
          <a:solidFill>
            <a:srgbClr val="D08B03"/>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22668" y="0"/>
            <a:ext cx="14565630" cy="10287000"/>
          </a:xfrm>
          <a:custGeom>
            <a:avLst/>
            <a:gdLst/>
            <a:ahLst/>
            <a:cxnLst/>
            <a:rect l="l" t="t" r="r" b="b"/>
            <a:pathLst>
              <a:path w="14565630" h="10287000">
                <a:moveTo>
                  <a:pt x="0" y="10287000"/>
                </a:moveTo>
                <a:lnTo>
                  <a:pt x="14565331" y="10287000"/>
                </a:lnTo>
                <a:lnTo>
                  <a:pt x="14565331" y="0"/>
                </a:lnTo>
                <a:lnTo>
                  <a:pt x="0" y="0"/>
                </a:lnTo>
                <a:lnTo>
                  <a:pt x="0" y="10287000"/>
                </a:lnTo>
                <a:close/>
              </a:path>
            </a:pathLst>
          </a:custGeom>
          <a:solidFill>
            <a:srgbClr val="F5E8E1"/>
          </a:solidFill>
        </p:spPr>
        <p:txBody>
          <a:bodyPr wrap="square" lIns="0" tIns="0" rIns="0" bIns="0" rtlCol="0"/>
          <a:lstStyle/>
          <a:p>
            <a:endParaRPr/>
          </a:p>
        </p:txBody>
      </p:sp>
      <p:sp>
        <p:nvSpPr>
          <p:cNvPr id="3" name="object 3"/>
          <p:cNvSpPr txBox="1"/>
          <p:nvPr/>
        </p:nvSpPr>
        <p:spPr>
          <a:xfrm>
            <a:off x="5586495" y="2324100"/>
            <a:ext cx="5081505" cy="3622787"/>
          </a:xfrm>
          <a:prstGeom prst="rect">
            <a:avLst/>
          </a:prstGeom>
        </p:spPr>
        <p:txBody>
          <a:bodyPr vert="horz" wrap="square" lIns="0" tIns="173990" rIns="0" bIns="0" rtlCol="0">
            <a:spAutoFit/>
          </a:bodyPr>
          <a:lstStyle/>
          <a:p>
            <a:pPr marL="12700"/>
            <a:endParaRPr lang="en-US" sz="3200" dirty="0">
              <a:solidFill>
                <a:srgbClr val="D08B03"/>
              </a:solidFill>
              <a:latin typeface="Franklin Gothic Book" panose="020B0503020102020204" pitchFamily="34" charset="0"/>
              <a:cs typeface="Arial"/>
            </a:endParaRPr>
          </a:p>
          <a:p>
            <a:pPr marL="12700"/>
            <a:r>
              <a:rPr lang="en-US" sz="3200" dirty="0">
                <a:solidFill>
                  <a:srgbClr val="D08B03"/>
                </a:solidFill>
                <a:latin typeface="Franklin Gothic Book" panose="020B0503020102020204" pitchFamily="34" charset="0"/>
                <a:cs typeface="Arial"/>
              </a:rPr>
              <a:t>Salutation,</a:t>
            </a:r>
          </a:p>
          <a:p>
            <a:pPr marL="12700"/>
            <a:endParaRPr lang="en-US" sz="3200" dirty="0">
              <a:solidFill>
                <a:srgbClr val="D08B03"/>
              </a:solidFill>
              <a:latin typeface="Franklin Gothic Book" panose="020B0503020102020204" pitchFamily="34" charset="0"/>
              <a:cs typeface="Arial"/>
            </a:endParaRPr>
          </a:p>
          <a:p>
            <a:pPr marL="12700"/>
            <a:endParaRPr lang="en-US" sz="3200" dirty="0">
              <a:solidFill>
                <a:srgbClr val="D08B03"/>
              </a:solidFill>
              <a:latin typeface="Franklin Gothic Book" panose="020B0503020102020204" pitchFamily="34" charset="0"/>
              <a:cs typeface="Arial"/>
            </a:endParaRPr>
          </a:p>
          <a:p>
            <a:pPr marL="12700"/>
            <a:endParaRPr sz="3200" dirty="0">
              <a:latin typeface="Franklin Gothic Book" panose="020B0503020102020204" pitchFamily="34" charset="0"/>
              <a:cs typeface="Arial"/>
            </a:endParaRPr>
          </a:p>
          <a:p>
            <a:pPr marL="12700" marR="1873250"/>
            <a:r>
              <a:rPr lang="en-US" sz="3200" dirty="0">
                <a:solidFill>
                  <a:srgbClr val="203B3B"/>
                </a:solidFill>
                <a:latin typeface="Franklin Gothic Book" panose="020B0503020102020204" pitchFamily="34" charset="0"/>
                <a:cs typeface="Arial"/>
              </a:rPr>
              <a:t>Your Name Typed</a:t>
            </a:r>
          </a:p>
          <a:p>
            <a:pPr marL="12700" marR="1873250"/>
            <a:endParaRPr sz="3200" dirty="0">
              <a:latin typeface="Franklin Gothic Book" panose="020B0503020102020204" pitchFamily="34" charset="0"/>
              <a:cs typeface="Arial"/>
            </a:endParaRPr>
          </a:p>
        </p:txBody>
      </p:sp>
      <p:sp>
        <p:nvSpPr>
          <p:cNvPr id="4" name="object 4"/>
          <p:cNvSpPr txBox="1">
            <a:spLocks noGrp="1"/>
          </p:cNvSpPr>
          <p:nvPr>
            <p:ph type="title"/>
          </p:nvPr>
        </p:nvSpPr>
        <p:spPr>
          <a:xfrm>
            <a:off x="5573796" y="1028700"/>
            <a:ext cx="5475204" cy="1059264"/>
          </a:xfrm>
          <a:prstGeom prst="rect">
            <a:avLst/>
          </a:prstGeom>
        </p:spPr>
        <p:txBody>
          <a:bodyPr vert="horz" wrap="square" lIns="0" tIns="12700" rIns="0" bIns="0" rtlCol="0">
            <a:spAutoFit/>
          </a:bodyPr>
          <a:lstStyle/>
          <a:p>
            <a:pPr marL="12700">
              <a:lnSpc>
                <a:spcPct val="100000"/>
              </a:lnSpc>
              <a:spcBef>
                <a:spcPts val="100"/>
              </a:spcBef>
            </a:pPr>
            <a:r>
              <a:rPr lang="en-US" sz="6800" cap="all" dirty="0">
                <a:solidFill>
                  <a:srgbClr val="D08B03"/>
                </a:solidFill>
                <a:latin typeface="Book Antiqua" panose="02040602050305030304" pitchFamily="18" charset="0"/>
              </a:rPr>
              <a:t>Signature</a:t>
            </a:r>
            <a:endParaRPr sz="6800" cap="all" dirty="0">
              <a:solidFill>
                <a:srgbClr val="D08B03"/>
              </a:solidFill>
              <a:latin typeface="Book Antiqua" panose="02040602050305030304" pitchFamily="18" charset="0"/>
            </a:endParaRPr>
          </a:p>
        </p:txBody>
      </p:sp>
      <p:sp>
        <p:nvSpPr>
          <p:cNvPr id="5" name="object 5"/>
          <p:cNvSpPr/>
          <p:nvPr/>
        </p:nvSpPr>
        <p:spPr>
          <a:xfrm>
            <a:off x="5586496" y="2097828"/>
            <a:ext cx="8886825" cy="76200"/>
          </a:xfrm>
          <a:custGeom>
            <a:avLst/>
            <a:gdLst/>
            <a:ahLst/>
            <a:cxnLst/>
            <a:rect l="l" t="t" r="r" b="b"/>
            <a:pathLst>
              <a:path w="8886825" h="76200">
                <a:moveTo>
                  <a:pt x="8886825" y="76200"/>
                </a:moveTo>
                <a:lnTo>
                  <a:pt x="0" y="76200"/>
                </a:lnTo>
                <a:lnTo>
                  <a:pt x="0" y="0"/>
                </a:lnTo>
                <a:lnTo>
                  <a:pt x="8886825" y="0"/>
                </a:lnTo>
                <a:lnTo>
                  <a:pt x="8886825" y="76200"/>
                </a:lnTo>
                <a:close/>
              </a:path>
            </a:pathLst>
          </a:custGeom>
          <a:solidFill>
            <a:srgbClr val="D08B03"/>
          </a:solidFill>
        </p:spPr>
        <p:txBody>
          <a:bodyPr wrap="square" lIns="0" tIns="0" rIns="0" bIns="0" rtlCol="0"/>
          <a:lstStyle/>
          <a:p>
            <a:endParaRPr/>
          </a:p>
        </p:txBody>
      </p:sp>
      <p:sp>
        <p:nvSpPr>
          <p:cNvPr id="6" name="object 6"/>
          <p:cNvSpPr/>
          <p:nvPr/>
        </p:nvSpPr>
        <p:spPr>
          <a:xfrm>
            <a:off x="0" y="2"/>
            <a:ext cx="3723004" cy="10287000"/>
          </a:xfrm>
          <a:custGeom>
            <a:avLst/>
            <a:gdLst/>
            <a:ahLst/>
            <a:cxnLst/>
            <a:rect l="l" t="t" r="r" b="b"/>
            <a:pathLst>
              <a:path w="3723004" h="10287000">
                <a:moveTo>
                  <a:pt x="0" y="10286997"/>
                </a:moveTo>
                <a:lnTo>
                  <a:pt x="0" y="0"/>
                </a:lnTo>
                <a:lnTo>
                  <a:pt x="3722668" y="0"/>
                </a:lnTo>
                <a:lnTo>
                  <a:pt x="3722668" y="10286997"/>
                </a:lnTo>
                <a:lnTo>
                  <a:pt x="0" y="10286997"/>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63825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4825" y="2628900"/>
            <a:ext cx="4572000" cy="5945858"/>
          </a:xfrm>
          <a:prstGeom prst="rect">
            <a:avLst/>
          </a:prstGeom>
          <a:solidFill>
            <a:srgbClr val="F5E8E1"/>
          </a:solidFill>
        </p:spPr>
        <p:txBody>
          <a:bodyPr vert="horz" wrap="square" lIns="0" tIns="5715" rIns="0" bIns="0" rtlCol="0">
            <a:spAutoFit/>
          </a:bodyPr>
          <a:lstStyle/>
          <a:p>
            <a:pPr>
              <a:lnSpc>
                <a:spcPct val="100000"/>
              </a:lnSpc>
              <a:spcBef>
                <a:spcPts val="45"/>
              </a:spcBef>
            </a:pPr>
            <a:endParaRPr sz="2400" dirty="0">
              <a:latin typeface="Franklin Gothic Book" panose="020B0503020102020204" pitchFamily="34" charset="0"/>
              <a:cs typeface="Times New Roman"/>
            </a:endParaRPr>
          </a:p>
          <a:p>
            <a:pPr marL="377190">
              <a:lnSpc>
                <a:spcPct val="100000"/>
              </a:lnSpc>
            </a:pPr>
            <a:r>
              <a:rPr sz="3200" dirty="0">
                <a:solidFill>
                  <a:srgbClr val="D08B03"/>
                </a:solidFill>
                <a:latin typeface="Franklin Gothic Book" panose="020B0503020102020204" pitchFamily="34" charset="0"/>
                <a:cs typeface="Arial"/>
              </a:rPr>
              <a:t>TOPIC</a:t>
            </a:r>
            <a:r>
              <a:rPr lang="en-US" sz="3200" dirty="0">
                <a:solidFill>
                  <a:srgbClr val="D08B03"/>
                </a:solidFill>
                <a:latin typeface="Franklin Gothic Book" panose="020B0503020102020204" pitchFamily="34" charset="0"/>
                <a:cs typeface="Arial"/>
              </a:rPr>
              <a:t>S</a:t>
            </a:r>
          </a:p>
          <a:p>
            <a:pPr marL="377190">
              <a:lnSpc>
                <a:spcPct val="100000"/>
              </a:lnSpc>
            </a:pPr>
            <a:endParaRPr lang="en-US" sz="2400" dirty="0">
              <a:latin typeface="Franklin Gothic Book" panose="020B0503020102020204" pitchFamily="34" charset="0"/>
              <a:cs typeface="Arial"/>
            </a:endParaRPr>
          </a:p>
          <a:p>
            <a:pPr marL="377190">
              <a:lnSpc>
                <a:spcPct val="100000"/>
              </a:lnSpc>
            </a:pPr>
            <a:r>
              <a:rPr lang="en-US" sz="3200" dirty="0">
                <a:latin typeface="Franklin Gothic Book" panose="020B0503020102020204" pitchFamily="34" charset="0"/>
                <a:cs typeface="Arial"/>
              </a:rPr>
              <a:t>Why you?</a:t>
            </a:r>
          </a:p>
          <a:p>
            <a:pPr marL="377190">
              <a:lnSpc>
                <a:spcPct val="100000"/>
              </a:lnSpc>
            </a:pPr>
            <a:r>
              <a:rPr lang="en-US" sz="3200" dirty="0">
                <a:latin typeface="Franklin Gothic Book" panose="020B0503020102020204" pitchFamily="34" charset="0"/>
                <a:cs typeface="Arial"/>
              </a:rPr>
              <a:t>Why them?</a:t>
            </a:r>
          </a:p>
          <a:p>
            <a:pPr marL="377190">
              <a:lnSpc>
                <a:spcPct val="100000"/>
              </a:lnSpc>
            </a:pPr>
            <a:endParaRPr sz="3200" dirty="0">
              <a:latin typeface="Franklin Gothic Book" panose="020B0503020102020204" pitchFamily="34" charset="0"/>
              <a:cs typeface="Arial"/>
            </a:endParaRPr>
          </a:p>
          <a:p>
            <a:pPr marL="377190" marR="497840"/>
            <a:r>
              <a:rPr lang="en-US" sz="3000" spc="70" dirty="0">
                <a:solidFill>
                  <a:srgbClr val="203B3B"/>
                </a:solidFill>
                <a:latin typeface="Franklin Gothic Book" panose="020B0503020102020204" pitchFamily="34" charset="0"/>
                <a:cs typeface="Arial"/>
              </a:rPr>
              <a:t>H</a:t>
            </a:r>
            <a:r>
              <a:rPr sz="3000" spc="130" dirty="0">
                <a:solidFill>
                  <a:srgbClr val="203B3B"/>
                </a:solidFill>
                <a:latin typeface="Franklin Gothic Book" panose="020B0503020102020204" pitchFamily="34" charset="0"/>
                <a:cs typeface="Arial"/>
              </a:rPr>
              <a:t>ighlight </a:t>
            </a:r>
            <a:r>
              <a:rPr sz="3000" spc="125" dirty="0">
                <a:solidFill>
                  <a:srgbClr val="203B3B"/>
                </a:solidFill>
                <a:latin typeface="Franklin Gothic Book" panose="020B0503020102020204" pitchFamily="34" charset="0"/>
                <a:cs typeface="Arial"/>
              </a:rPr>
              <a:t>your </a:t>
            </a:r>
            <a:r>
              <a:rPr sz="3000" spc="65" dirty="0">
                <a:solidFill>
                  <a:srgbClr val="203B3B"/>
                </a:solidFill>
                <a:latin typeface="Franklin Gothic Book" panose="020B0503020102020204" pitchFamily="34" charset="0"/>
                <a:cs typeface="Arial"/>
              </a:rPr>
              <a:t>experiences </a:t>
            </a:r>
            <a:r>
              <a:rPr sz="3000" spc="240" dirty="0">
                <a:solidFill>
                  <a:srgbClr val="203B3B"/>
                </a:solidFill>
                <a:latin typeface="Franklin Gothic Book" panose="020B0503020102020204" pitchFamily="34" charset="0"/>
                <a:cs typeface="Arial"/>
              </a:rPr>
              <a:t>to</a:t>
            </a:r>
            <a:r>
              <a:rPr lang="en-US" sz="3000" spc="240" dirty="0">
                <a:solidFill>
                  <a:srgbClr val="203B3B"/>
                </a:solidFill>
                <a:latin typeface="Franklin Gothic Book" panose="020B0503020102020204" pitchFamily="34" charset="0"/>
                <a:cs typeface="Arial"/>
              </a:rPr>
              <a:t> </a:t>
            </a:r>
            <a:r>
              <a:rPr sz="3000" spc="55" dirty="0">
                <a:solidFill>
                  <a:srgbClr val="203B3B"/>
                </a:solidFill>
                <a:latin typeface="Franklin Gothic Book" panose="020B0503020102020204" pitchFamily="34" charset="0"/>
                <a:cs typeface="Arial"/>
              </a:rPr>
              <a:t>showcase</a:t>
            </a:r>
            <a:r>
              <a:rPr sz="3000" spc="-90" dirty="0">
                <a:solidFill>
                  <a:srgbClr val="203B3B"/>
                </a:solidFill>
                <a:latin typeface="Franklin Gothic Book" panose="020B0503020102020204" pitchFamily="34" charset="0"/>
                <a:cs typeface="Arial"/>
              </a:rPr>
              <a:t> </a:t>
            </a:r>
            <a:r>
              <a:rPr sz="3000" spc="114" dirty="0">
                <a:solidFill>
                  <a:srgbClr val="203B3B"/>
                </a:solidFill>
                <a:latin typeface="Franklin Gothic Book" panose="020B0503020102020204" pitchFamily="34" charset="0"/>
                <a:cs typeface="Arial"/>
              </a:rPr>
              <a:t>you</a:t>
            </a:r>
            <a:r>
              <a:rPr sz="3000" spc="-85" dirty="0">
                <a:solidFill>
                  <a:srgbClr val="203B3B"/>
                </a:solidFill>
                <a:latin typeface="Franklin Gothic Book" panose="020B0503020102020204" pitchFamily="34" charset="0"/>
                <a:cs typeface="Arial"/>
              </a:rPr>
              <a:t> </a:t>
            </a:r>
            <a:r>
              <a:rPr sz="3000" spc="-20" dirty="0">
                <a:solidFill>
                  <a:srgbClr val="203B3B"/>
                </a:solidFill>
                <a:latin typeface="Franklin Gothic Book" panose="020B0503020102020204" pitchFamily="34" charset="0"/>
                <a:cs typeface="Arial"/>
              </a:rPr>
              <a:t>as</a:t>
            </a:r>
            <a:r>
              <a:rPr sz="3000" spc="-90" dirty="0">
                <a:solidFill>
                  <a:srgbClr val="203B3B"/>
                </a:solidFill>
                <a:latin typeface="Franklin Gothic Book" panose="020B0503020102020204" pitchFamily="34" charset="0"/>
                <a:cs typeface="Arial"/>
              </a:rPr>
              <a:t> </a:t>
            </a:r>
            <a:r>
              <a:rPr sz="3000" spc="160" dirty="0">
                <a:solidFill>
                  <a:srgbClr val="203B3B"/>
                </a:solidFill>
                <a:latin typeface="Franklin Gothic Book" panose="020B0503020102020204" pitchFamily="34" charset="0"/>
                <a:cs typeface="Arial"/>
              </a:rPr>
              <a:t>the</a:t>
            </a:r>
            <a:r>
              <a:rPr sz="3000" spc="-85" dirty="0">
                <a:solidFill>
                  <a:srgbClr val="203B3B"/>
                </a:solidFill>
                <a:latin typeface="Franklin Gothic Book" panose="020B0503020102020204" pitchFamily="34" charset="0"/>
                <a:cs typeface="Arial"/>
              </a:rPr>
              <a:t> </a:t>
            </a:r>
            <a:r>
              <a:rPr sz="3000" spc="110" dirty="0">
                <a:solidFill>
                  <a:srgbClr val="203B3B"/>
                </a:solidFill>
                <a:latin typeface="Franklin Gothic Book" panose="020B0503020102020204" pitchFamily="34" charset="0"/>
                <a:cs typeface="Arial"/>
              </a:rPr>
              <a:t>best</a:t>
            </a:r>
            <a:r>
              <a:rPr lang="en-US" sz="3000" spc="110" dirty="0">
                <a:solidFill>
                  <a:srgbClr val="203B3B"/>
                </a:solidFill>
                <a:latin typeface="Franklin Gothic Book" panose="020B0503020102020204" pitchFamily="34" charset="0"/>
                <a:cs typeface="Arial"/>
              </a:rPr>
              <a:t> </a:t>
            </a:r>
            <a:r>
              <a:rPr sz="3000" spc="100" dirty="0">
                <a:solidFill>
                  <a:srgbClr val="203B3B"/>
                </a:solidFill>
                <a:latin typeface="Franklin Gothic Book" panose="020B0503020102020204" pitchFamily="34" charset="0"/>
                <a:cs typeface="Arial"/>
              </a:rPr>
              <a:t>candidate</a:t>
            </a:r>
            <a:r>
              <a:rPr lang="en-US" sz="3000" spc="100" dirty="0">
                <a:solidFill>
                  <a:srgbClr val="203B3B"/>
                </a:solidFill>
                <a:latin typeface="Franklin Gothic Book" panose="020B0503020102020204" pitchFamily="34" charset="0"/>
                <a:cs typeface="Arial"/>
              </a:rPr>
              <a:t> and emphasize your interest in their organization. </a:t>
            </a:r>
            <a:endParaRPr sz="3000" dirty="0">
              <a:latin typeface="Franklin Gothic Book" panose="020B0503020102020204" pitchFamily="34" charset="0"/>
              <a:cs typeface="Arial"/>
            </a:endParaRPr>
          </a:p>
        </p:txBody>
      </p:sp>
      <p:sp>
        <p:nvSpPr>
          <p:cNvPr id="3" name="object 3"/>
          <p:cNvSpPr txBox="1"/>
          <p:nvPr/>
        </p:nvSpPr>
        <p:spPr>
          <a:xfrm>
            <a:off x="6629400" y="2616380"/>
            <a:ext cx="5105400" cy="3083536"/>
          </a:xfrm>
          <a:prstGeom prst="rect">
            <a:avLst/>
          </a:prstGeom>
          <a:solidFill>
            <a:srgbClr val="F5E8E1"/>
          </a:solidFill>
        </p:spPr>
        <p:txBody>
          <a:bodyPr vert="horz" wrap="square" lIns="0" tIns="5715" rIns="0" bIns="0" rtlCol="0">
            <a:spAutoFit/>
          </a:bodyPr>
          <a:lstStyle/>
          <a:p>
            <a:endParaRPr sz="2400" dirty="0">
              <a:latin typeface="Times New Roman"/>
              <a:cs typeface="Times New Roman"/>
            </a:endParaRPr>
          </a:p>
          <a:p>
            <a:pPr marL="377190"/>
            <a:r>
              <a:rPr sz="3200" dirty="0">
                <a:solidFill>
                  <a:srgbClr val="D08B03"/>
                </a:solidFill>
                <a:latin typeface="Franklin Gothic Book" panose="020B0503020102020204" pitchFamily="34" charset="0"/>
                <a:cs typeface="Arial"/>
              </a:rPr>
              <a:t>STYLE</a:t>
            </a:r>
            <a:endParaRPr sz="3200" dirty="0">
              <a:latin typeface="Franklin Gothic Book" panose="020B0503020102020204" pitchFamily="34" charset="0"/>
              <a:cs typeface="Arial"/>
            </a:endParaRPr>
          </a:p>
          <a:p>
            <a:pPr marL="377190" marR="685165"/>
            <a:endParaRPr lang="en-US" sz="2400" spc="70" dirty="0">
              <a:solidFill>
                <a:srgbClr val="203B3B"/>
              </a:solidFill>
              <a:latin typeface="Franklin Gothic Book" panose="020B0503020102020204" pitchFamily="34" charset="0"/>
              <a:cs typeface="Arial"/>
            </a:endParaRPr>
          </a:p>
          <a:p>
            <a:pPr marL="377190" marR="685165"/>
            <a:r>
              <a:rPr sz="3000" spc="70" dirty="0">
                <a:solidFill>
                  <a:srgbClr val="203B3B"/>
                </a:solidFill>
                <a:latin typeface="Franklin Gothic Book" panose="020B0503020102020204" pitchFamily="34" charset="0"/>
                <a:cs typeface="Arial"/>
              </a:rPr>
              <a:t>Should </a:t>
            </a:r>
            <a:r>
              <a:rPr sz="3000" spc="55" dirty="0">
                <a:solidFill>
                  <a:srgbClr val="203B3B"/>
                </a:solidFill>
                <a:latin typeface="Franklin Gothic Book" panose="020B0503020102020204" pitchFamily="34" charset="0"/>
                <a:cs typeface="Arial"/>
              </a:rPr>
              <a:t>be </a:t>
            </a:r>
            <a:r>
              <a:rPr sz="3000" spc="114" dirty="0">
                <a:solidFill>
                  <a:srgbClr val="203B3B"/>
                </a:solidFill>
                <a:latin typeface="Franklin Gothic Book" panose="020B0503020102020204" pitchFamily="34" charset="0"/>
                <a:cs typeface="Arial"/>
              </a:rPr>
              <a:t>narrative </a:t>
            </a:r>
            <a:r>
              <a:rPr sz="3000" spc="140" dirty="0">
                <a:solidFill>
                  <a:srgbClr val="203B3B"/>
                </a:solidFill>
                <a:latin typeface="Franklin Gothic Book" panose="020B0503020102020204" pitchFamily="34" charset="0"/>
                <a:cs typeface="Arial"/>
              </a:rPr>
              <a:t>in</a:t>
            </a:r>
            <a:r>
              <a:rPr lang="en-US" sz="3000" spc="140" dirty="0">
                <a:solidFill>
                  <a:srgbClr val="203B3B"/>
                </a:solidFill>
                <a:latin typeface="Franklin Gothic Book" panose="020B0503020102020204" pitchFamily="34" charset="0"/>
                <a:cs typeface="Arial"/>
              </a:rPr>
              <a:t> </a:t>
            </a:r>
            <a:r>
              <a:rPr sz="3000" spc="95" dirty="0">
                <a:solidFill>
                  <a:srgbClr val="203B3B"/>
                </a:solidFill>
                <a:latin typeface="Franklin Gothic Book" panose="020B0503020102020204" pitchFamily="34" charset="0"/>
                <a:cs typeface="Arial"/>
              </a:rPr>
              <a:t>style</a:t>
            </a:r>
            <a:r>
              <a:rPr lang="en-US" sz="3000" spc="95" dirty="0">
                <a:solidFill>
                  <a:srgbClr val="203B3B"/>
                </a:solidFill>
                <a:latin typeface="Franklin Gothic Book" panose="020B0503020102020204" pitchFamily="34" charset="0"/>
                <a:cs typeface="Arial"/>
              </a:rPr>
              <a:t>. Match tone of organization and always be professional. </a:t>
            </a:r>
            <a:endParaRPr lang="en-US" sz="3000" spc="150" dirty="0">
              <a:solidFill>
                <a:srgbClr val="203B3B"/>
              </a:solidFill>
              <a:latin typeface="Franklin Gothic Book" panose="020B0503020102020204" pitchFamily="34" charset="0"/>
              <a:cs typeface="Arial"/>
            </a:endParaRPr>
          </a:p>
        </p:txBody>
      </p:sp>
      <p:sp>
        <p:nvSpPr>
          <p:cNvPr id="4" name="object 4"/>
          <p:cNvSpPr txBox="1"/>
          <p:nvPr/>
        </p:nvSpPr>
        <p:spPr>
          <a:xfrm>
            <a:off x="11961175" y="2628900"/>
            <a:ext cx="4572000" cy="3083536"/>
          </a:xfrm>
          <a:prstGeom prst="rect">
            <a:avLst/>
          </a:prstGeom>
          <a:solidFill>
            <a:srgbClr val="F5E8E1"/>
          </a:solidFill>
        </p:spPr>
        <p:txBody>
          <a:bodyPr vert="horz" wrap="square" lIns="0" tIns="5715" rIns="0" bIns="0" rtlCol="0">
            <a:spAutoFit/>
          </a:bodyPr>
          <a:lstStyle/>
          <a:p>
            <a:pPr>
              <a:lnSpc>
                <a:spcPct val="100000"/>
              </a:lnSpc>
              <a:spcBef>
                <a:spcPts val="45"/>
              </a:spcBef>
            </a:pPr>
            <a:endParaRPr sz="2400" dirty="0">
              <a:latin typeface="Times New Roman"/>
              <a:cs typeface="Times New Roman"/>
            </a:endParaRPr>
          </a:p>
          <a:p>
            <a:pPr marL="377190"/>
            <a:r>
              <a:rPr sz="3200" dirty="0">
                <a:solidFill>
                  <a:srgbClr val="D08B03"/>
                </a:solidFill>
                <a:latin typeface="Franklin Gothic Book" panose="020B0503020102020204" pitchFamily="34" charset="0"/>
                <a:cs typeface="Arial"/>
              </a:rPr>
              <a:t>FONT</a:t>
            </a:r>
            <a:endParaRPr sz="3200" dirty="0">
              <a:latin typeface="Franklin Gothic Book" panose="020B0503020102020204" pitchFamily="34" charset="0"/>
              <a:cs typeface="Arial"/>
            </a:endParaRPr>
          </a:p>
          <a:p>
            <a:endParaRPr sz="2400" dirty="0">
              <a:latin typeface="Franklin Gothic Book" panose="020B0503020102020204" pitchFamily="34" charset="0"/>
              <a:cs typeface="Arial"/>
            </a:endParaRPr>
          </a:p>
          <a:p>
            <a:pPr marL="377190" marR="381000"/>
            <a:r>
              <a:rPr lang="en-US" sz="3000" spc="85" dirty="0">
                <a:solidFill>
                  <a:srgbClr val="203B3B"/>
                </a:solidFill>
                <a:latin typeface="Franklin Gothic Book" panose="020B0503020102020204" pitchFamily="34" charset="0"/>
                <a:cs typeface="Arial"/>
              </a:rPr>
              <a:t>Use same font as resume for consistency across your documents</a:t>
            </a:r>
            <a:endParaRPr sz="3000" dirty="0">
              <a:latin typeface="Franklin Gothic Book" panose="020B0503020102020204" pitchFamily="34" charset="0"/>
              <a:cs typeface="Arial"/>
            </a:endParaRPr>
          </a:p>
        </p:txBody>
      </p:sp>
      <p:sp>
        <p:nvSpPr>
          <p:cNvPr id="5" name="object 5"/>
          <p:cNvSpPr txBox="1"/>
          <p:nvPr/>
        </p:nvSpPr>
        <p:spPr>
          <a:xfrm>
            <a:off x="11961175" y="6016098"/>
            <a:ext cx="4572000" cy="2617383"/>
          </a:xfrm>
          <a:prstGeom prst="rect">
            <a:avLst/>
          </a:prstGeom>
          <a:solidFill>
            <a:srgbClr val="F5E8E1"/>
          </a:solidFill>
        </p:spPr>
        <p:txBody>
          <a:bodyPr vert="horz" wrap="square" lIns="0" tIns="1270" rIns="0" bIns="0" rtlCol="0">
            <a:spAutoFit/>
          </a:bodyPr>
          <a:lstStyle/>
          <a:p>
            <a:pPr>
              <a:lnSpc>
                <a:spcPct val="100000"/>
              </a:lnSpc>
              <a:spcBef>
                <a:spcPts val="10"/>
              </a:spcBef>
            </a:pPr>
            <a:endParaRPr sz="2400" dirty="0">
              <a:latin typeface="Times New Roman"/>
              <a:cs typeface="Times New Roman"/>
            </a:endParaRPr>
          </a:p>
          <a:p>
            <a:pPr marL="377190"/>
            <a:r>
              <a:rPr sz="3200" dirty="0">
                <a:solidFill>
                  <a:srgbClr val="D08B03"/>
                </a:solidFill>
                <a:latin typeface="Franklin Gothic Book" panose="020B0503020102020204" pitchFamily="34" charset="0"/>
                <a:cs typeface="Arial"/>
              </a:rPr>
              <a:t>CUSTOMIZE</a:t>
            </a:r>
            <a:endParaRPr sz="3200" dirty="0">
              <a:latin typeface="Franklin Gothic Book" panose="020B0503020102020204" pitchFamily="34" charset="0"/>
              <a:cs typeface="Arial"/>
            </a:endParaRPr>
          </a:p>
          <a:p>
            <a:pPr marL="377190" marR="422909"/>
            <a:endParaRPr lang="en-US" sz="2400" spc="95" dirty="0">
              <a:solidFill>
                <a:srgbClr val="203B3B"/>
              </a:solidFill>
              <a:latin typeface="Franklin Gothic Book" panose="020B0503020102020204" pitchFamily="34" charset="0"/>
              <a:cs typeface="Arial"/>
            </a:endParaRPr>
          </a:p>
          <a:p>
            <a:pPr marL="377190" marR="422909"/>
            <a:r>
              <a:rPr sz="3000" spc="95" dirty="0">
                <a:solidFill>
                  <a:srgbClr val="203B3B"/>
                </a:solidFill>
                <a:latin typeface="Franklin Gothic Book" panose="020B0503020102020204" pitchFamily="34" charset="0"/>
                <a:cs typeface="Arial"/>
              </a:rPr>
              <a:t>Tailor </a:t>
            </a:r>
            <a:r>
              <a:rPr sz="3000" spc="75" dirty="0">
                <a:solidFill>
                  <a:srgbClr val="203B3B"/>
                </a:solidFill>
                <a:latin typeface="Franklin Gothic Book" panose="020B0503020102020204" pitchFamily="34" charset="0"/>
                <a:cs typeface="Arial"/>
              </a:rPr>
              <a:t>and </a:t>
            </a:r>
            <a:r>
              <a:rPr sz="3000" spc="110" dirty="0">
                <a:solidFill>
                  <a:srgbClr val="203B3B"/>
                </a:solidFill>
                <a:latin typeface="Franklin Gothic Book" panose="020B0503020102020204" pitchFamily="34" charset="0"/>
                <a:cs typeface="Arial"/>
              </a:rPr>
              <a:t>customize</a:t>
            </a:r>
            <a:r>
              <a:rPr sz="3000" spc="-409" dirty="0">
                <a:solidFill>
                  <a:srgbClr val="203B3B"/>
                </a:solidFill>
                <a:latin typeface="Franklin Gothic Book" panose="020B0503020102020204" pitchFamily="34" charset="0"/>
                <a:cs typeface="Arial"/>
              </a:rPr>
              <a:t> </a:t>
            </a:r>
            <a:r>
              <a:rPr sz="3000" spc="125" dirty="0">
                <a:solidFill>
                  <a:srgbClr val="203B3B"/>
                </a:solidFill>
                <a:latin typeface="Franklin Gothic Book" panose="020B0503020102020204" pitchFamily="34" charset="0"/>
                <a:cs typeface="Arial"/>
              </a:rPr>
              <a:t>your</a:t>
            </a:r>
            <a:r>
              <a:rPr lang="en-US" sz="3000" spc="125" dirty="0">
                <a:solidFill>
                  <a:srgbClr val="203B3B"/>
                </a:solidFill>
                <a:latin typeface="Franklin Gothic Book" panose="020B0503020102020204" pitchFamily="34" charset="0"/>
                <a:cs typeface="Arial"/>
              </a:rPr>
              <a:t> </a:t>
            </a:r>
            <a:r>
              <a:rPr sz="3000" spc="80" dirty="0">
                <a:solidFill>
                  <a:srgbClr val="203B3B"/>
                </a:solidFill>
                <a:latin typeface="Franklin Gothic Book" panose="020B0503020102020204" pitchFamily="34" charset="0"/>
                <a:cs typeface="Arial"/>
              </a:rPr>
              <a:t>cover </a:t>
            </a:r>
            <a:r>
              <a:rPr sz="3000" spc="165" dirty="0">
                <a:solidFill>
                  <a:srgbClr val="203B3B"/>
                </a:solidFill>
                <a:latin typeface="Franklin Gothic Book" panose="020B0503020102020204" pitchFamily="34" charset="0"/>
                <a:cs typeface="Arial"/>
              </a:rPr>
              <a:t>letter </a:t>
            </a:r>
            <a:r>
              <a:rPr sz="3000" spc="240" dirty="0">
                <a:solidFill>
                  <a:srgbClr val="203B3B"/>
                </a:solidFill>
                <a:latin typeface="Franklin Gothic Book" panose="020B0503020102020204" pitchFamily="34" charset="0"/>
                <a:cs typeface="Arial"/>
              </a:rPr>
              <a:t>to </a:t>
            </a:r>
            <a:r>
              <a:rPr sz="3000" u="sng" spc="40" dirty="0">
                <a:solidFill>
                  <a:srgbClr val="203B3B"/>
                </a:solidFill>
                <a:latin typeface="Franklin Gothic Book" panose="020B0503020102020204" pitchFamily="34" charset="0"/>
                <a:cs typeface="Arial"/>
              </a:rPr>
              <a:t>each</a:t>
            </a:r>
            <a:r>
              <a:rPr lang="en-US" sz="3000" spc="40" dirty="0">
                <a:solidFill>
                  <a:srgbClr val="203B3B"/>
                </a:solidFill>
                <a:latin typeface="Franklin Gothic Book" panose="020B0503020102020204" pitchFamily="34" charset="0"/>
                <a:cs typeface="Arial"/>
              </a:rPr>
              <a:t> </a:t>
            </a:r>
            <a:r>
              <a:rPr sz="3000" spc="125" dirty="0">
                <a:solidFill>
                  <a:srgbClr val="203B3B"/>
                </a:solidFill>
                <a:latin typeface="Franklin Gothic Book" panose="020B0503020102020204" pitchFamily="34" charset="0"/>
                <a:cs typeface="Arial"/>
              </a:rPr>
              <a:t>position.</a:t>
            </a:r>
            <a:endParaRPr sz="3000" dirty="0">
              <a:latin typeface="Franklin Gothic Book" panose="020B0503020102020204" pitchFamily="34" charset="0"/>
              <a:cs typeface="Arial"/>
            </a:endParaRPr>
          </a:p>
        </p:txBody>
      </p:sp>
      <p:sp>
        <p:nvSpPr>
          <p:cNvPr id="7" name="object 7"/>
          <p:cNvSpPr txBox="1"/>
          <p:nvPr/>
        </p:nvSpPr>
        <p:spPr>
          <a:xfrm>
            <a:off x="6629400" y="6034320"/>
            <a:ext cx="5105400" cy="2617383"/>
          </a:xfrm>
          <a:prstGeom prst="rect">
            <a:avLst/>
          </a:prstGeom>
          <a:solidFill>
            <a:srgbClr val="F5E8E1"/>
          </a:solidFill>
        </p:spPr>
        <p:txBody>
          <a:bodyPr vert="horz" wrap="square" lIns="0" tIns="1270" rIns="0" bIns="0" rtlCol="0">
            <a:spAutoFit/>
          </a:bodyPr>
          <a:lstStyle/>
          <a:p>
            <a:pPr>
              <a:lnSpc>
                <a:spcPct val="100000"/>
              </a:lnSpc>
              <a:spcBef>
                <a:spcPts val="10"/>
              </a:spcBef>
            </a:pPr>
            <a:endParaRPr sz="2400" dirty="0">
              <a:latin typeface="Times New Roman"/>
              <a:cs typeface="Times New Roman"/>
            </a:endParaRPr>
          </a:p>
          <a:p>
            <a:pPr marL="377190"/>
            <a:r>
              <a:rPr sz="3200" dirty="0">
                <a:solidFill>
                  <a:srgbClr val="D08B03"/>
                </a:solidFill>
                <a:latin typeface="Franklin Gothic Book" panose="020B0503020102020204" pitchFamily="34" charset="0"/>
                <a:cs typeface="Arial"/>
              </a:rPr>
              <a:t>LENGTH</a:t>
            </a:r>
            <a:endParaRPr lang="en-US" sz="3200" dirty="0">
              <a:solidFill>
                <a:srgbClr val="D08B03"/>
              </a:solidFill>
              <a:latin typeface="Franklin Gothic Book" panose="020B0503020102020204" pitchFamily="34" charset="0"/>
              <a:cs typeface="Arial"/>
            </a:endParaRPr>
          </a:p>
          <a:p>
            <a:pPr marL="377190"/>
            <a:endParaRPr sz="2400" dirty="0">
              <a:latin typeface="Franklin Gothic Book" panose="020B0503020102020204" pitchFamily="34" charset="0"/>
              <a:cs typeface="Arial"/>
            </a:endParaRPr>
          </a:p>
          <a:p>
            <a:pPr marL="377190" marR="420370"/>
            <a:r>
              <a:rPr lang="en-US" sz="3000" spc="70" dirty="0">
                <a:solidFill>
                  <a:srgbClr val="203B3B"/>
                </a:solidFill>
                <a:latin typeface="Franklin Gothic Book" panose="020B0503020102020204" pitchFamily="34" charset="0"/>
                <a:cs typeface="Arial"/>
              </a:rPr>
              <a:t>N</a:t>
            </a:r>
            <a:r>
              <a:rPr lang="en-US" sz="3000" spc="55" dirty="0">
                <a:solidFill>
                  <a:srgbClr val="203B3B"/>
                </a:solidFill>
                <a:latin typeface="Franklin Gothic Book" panose="020B0503020102020204" pitchFamily="34" charset="0"/>
                <a:cs typeface="Arial"/>
              </a:rPr>
              <a:t>o longer than</a:t>
            </a:r>
            <a:r>
              <a:rPr sz="3000" spc="-85" dirty="0">
                <a:solidFill>
                  <a:srgbClr val="203B3B"/>
                </a:solidFill>
                <a:latin typeface="Franklin Gothic Book" panose="020B0503020102020204" pitchFamily="34" charset="0"/>
                <a:cs typeface="Arial"/>
              </a:rPr>
              <a:t> </a:t>
            </a:r>
            <a:r>
              <a:rPr sz="3000" spc="-20" dirty="0">
                <a:solidFill>
                  <a:srgbClr val="203B3B"/>
                </a:solidFill>
                <a:latin typeface="Franklin Gothic Book" panose="020B0503020102020204" pitchFamily="34" charset="0"/>
                <a:cs typeface="Arial"/>
              </a:rPr>
              <a:t>1</a:t>
            </a:r>
            <a:r>
              <a:rPr lang="en-US" sz="3000" spc="-20" dirty="0">
                <a:solidFill>
                  <a:srgbClr val="203B3B"/>
                </a:solidFill>
                <a:latin typeface="Franklin Gothic Book" panose="020B0503020102020204" pitchFamily="34" charset="0"/>
                <a:cs typeface="Arial"/>
              </a:rPr>
              <a:t> </a:t>
            </a:r>
            <a:r>
              <a:rPr sz="3000" spc="25" dirty="0">
                <a:solidFill>
                  <a:srgbClr val="203B3B"/>
                </a:solidFill>
                <a:latin typeface="Franklin Gothic Book" panose="020B0503020102020204" pitchFamily="34" charset="0"/>
                <a:cs typeface="Arial"/>
              </a:rPr>
              <a:t>page</a:t>
            </a:r>
            <a:r>
              <a:rPr lang="en-US" sz="3000" spc="15" dirty="0">
                <a:solidFill>
                  <a:srgbClr val="203B3B"/>
                </a:solidFill>
                <a:latin typeface="Franklin Gothic Book" panose="020B0503020102020204" pitchFamily="34" charset="0"/>
                <a:cs typeface="Arial"/>
              </a:rPr>
              <a:t> and around 3-5 paragraphs.</a:t>
            </a:r>
            <a:endParaRPr sz="3000" dirty="0">
              <a:latin typeface="Franklin Gothic Book" panose="020B0503020102020204" pitchFamily="34" charset="0"/>
              <a:cs typeface="Arial"/>
            </a:endParaRPr>
          </a:p>
        </p:txBody>
      </p:sp>
      <p:sp>
        <p:nvSpPr>
          <p:cNvPr id="9" name="TextBox 8">
            <a:extLst>
              <a:ext uri="{FF2B5EF4-FFF2-40B4-BE49-F238E27FC236}">
                <a16:creationId xmlns:a16="http://schemas.microsoft.com/office/drawing/2014/main" id="{D682BCA9-9722-4C03-B038-B05E41261BD5}"/>
              </a:ext>
            </a:extLst>
          </p:cNvPr>
          <p:cNvSpPr txBox="1"/>
          <p:nvPr/>
        </p:nvSpPr>
        <p:spPr>
          <a:xfrm>
            <a:off x="1754825" y="1333500"/>
            <a:ext cx="14778350" cy="1015663"/>
          </a:xfrm>
          <a:prstGeom prst="rect">
            <a:avLst/>
          </a:prstGeom>
          <a:noFill/>
        </p:spPr>
        <p:txBody>
          <a:bodyPr wrap="square" rtlCol="0">
            <a:spAutoFit/>
          </a:bodyPr>
          <a:lstStyle/>
          <a:p>
            <a:pPr algn="ctr"/>
            <a:r>
              <a:rPr lang="en-US" sz="6000" dirty="0">
                <a:latin typeface="Book Antiqua" panose="02040602050305030304" pitchFamily="18" charset="0"/>
              </a:rPr>
              <a:t>THINGS TO REMEMER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03B3B"/>
          </a:solidFill>
        </p:spPr>
        <p:txBody>
          <a:bodyPr wrap="square" lIns="0" tIns="0" rIns="0" bIns="0" rtlCol="0"/>
          <a:lstStyle/>
          <a:p>
            <a:endParaRPr/>
          </a:p>
        </p:txBody>
      </p:sp>
      <p:grpSp>
        <p:nvGrpSpPr>
          <p:cNvPr id="3" name="object 3"/>
          <p:cNvGrpSpPr/>
          <p:nvPr/>
        </p:nvGrpSpPr>
        <p:grpSpPr>
          <a:xfrm>
            <a:off x="1028700" y="1028705"/>
            <a:ext cx="16230600" cy="8229600"/>
            <a:chOff x="1028700" y="1028705"/>
            <a:chExt cx="16230600" cy="8229600"/>
          </a:xfrm>
        </p:grpSpPr>
        <p:sp>
          <p:nvSpPr>
            <p:cNvPr id="4" name="object 4"/>
            <p:cNvSpPr/>
            <p:nvPr/>
          </p:nvSpPr>
          <p:spPr>
            <a:xfrm>
              <a:off x="1028700" y="1028705"/>
              <a:ext cx="16230600" cy="8229600"/>
            </a:xfrm>
            <a:custGeom>
              <a:avLst/>
              <a:gdLst/>
              <a:ahLst/>
              <a:cxnLst/>
              <a:rect l="l" t="t" r="r" b="b"/>
              <a:pathLst>
                <a:path w="16230600" h="8229600">
                  <a:moveTo>
                    <a:pt x="16230600" y="8229600"/>
                  </a:moveTo>
                  <a:lnTo>
                    <a:pt x="0" y="8229600"/>
                  </a:lnTo>
                  <a:lnTo>
                    <a:pt x="0" y="0"/>
                  </a:lnTo>
                  <a:lnTo>
                    <a:pt x="16230600" y="0"/>
                  </a:lnTo>
                  <a:lnTo>
                    <a:pt x="16230600" y="8229600"/>
                  </a:lnTo>
                  <a:close/>
                </a:path>
              </a:pathLst>
            </a:custGeom>
            <a:solidFill>
              <a:srgbClr val="F5E8E1"/>
            </a:solidFill>
          </p:spPr>
          <p:txBody>
            <a:bodyPr wrap="square" lIns="0" tIns="0" rIns="0" bIns="0" rtlCol="0"/>
            <a:lstStyle/>
            <a:p>
              <a:endParaRPr/>
            </a:p>
          </p:txBody>
        </p:sp>
        <p:sp>
          <p:nvSpPr>
            <p:cNvPr id="5" name="object 5"/>
            <p:cNvSpPr/>
            <p:nvPr/>
          </p:nvSpPr>
          <p:spPr>
            <a:xfrm>
              <a:off x="2314242" y="4057649"/>
              <a:ext cx="533400" cy="533400"/>
            </a:xfrm>
            <a:custGeom>
              <a:avLst/>
              <a:gdLst/>
              <a:ahLst/>
              <a:cxnLst/>
              <a:rect l="l" t="t" r="r" b="b"/>
              <a:pathLst>
                <a:path w="533400" h="533400">
                  <a:moveTo>
                    <a:pt x="266699" y="533399"/>
                  </a:moveTo>
                  <a:lnTo>
                    <a:pt x="227566" y="530513"/>
                  </a:lnTo>
                  <a:lnTo>
                    <a:pt x="189281" y="521915"/>
                  </a:lnTo>
                  <a:lnTo>
                    <a:pt x="152671" y="507793"/>
                  </a:lnTo>
                  <a:lnTo>
                    <a:pt x="118528" y="488452"/>
                  </a:lnTo>
                  <a:lnTo>
                    <a:pt x="87595" y="464311"/>
                  </a:lnTo>
                  <a:lnTo>
                    <a:pt x="60538" y="435892"/>
                  </a:lnTo>
                  <a:lnTo>
                    <a:pt x="37943" y="403811"/>
                  </a:lnTo>
                  <a:lnTo>
                    <a:pt x="20301" y="368761"/>
                  </a:lnTo>
                  <a:lnTo>
                    <a:pt x="7992" y="331502"/>
                  </a:lnTo>
                  <a:lnTo>
                    <a:pt x="1284" y="292840"/>
                  </a:lnTo>
                  <a:lnTo>
                    <a:pt x="0" y="266699"/>
                  </a:lnTo>
                  <a:lnTo>
                    <a:pt x="80" y="260152"/>
                  </a:lnTo>
                  <a:lnTo>
                    <a:pt x="3926" y="221106"/>
                  </a:lnTo>
                  <a:lnTo>
                    <a:pt x="13461" y="183039"/>
                  </a:lnTo>
                  <a:lnTo>
                    <a:pt x="28476" y="146790"/>
                  </a:lnTo>
                  <a:lnTo>
                    <a:pt x="48651" y="113130"/>
                  </a:lnTo>
                  <a:lnTo>
                    <a:pt x="73541" y="82800"/>
                  </a:lnTo>
                  <a:lnTo>
                    <a:pt x="102619" y="56446"/>
                  </a:lnTo>
                  <a:lnTo>
                    <a:pt x="135242" y="34648"/>
                  </a:lnTo>
                  <a:lnTo>
                    <a:pt x="170717" y="17870"/>
                  </a:lnTo>
                  <a:lnTo>
                    <a:pt x="208263" y="6480"/>
                  </a:lnTo>
                  <a:lnTo>
                    <a:pt x="247082" y="722"/>
                  </a:lnTo>
                  <a:lnTo>
                    <a:pt x="266699" y="0"/>
                  </a:lnTo>
                  <a:lnTo>
                    <a:pt x="273247" y="80"/>
                  </a:lnTo>
                  <a:lnTo>
                    <a:pt x="312293" y="3926"/>
                  </a:lnTo>
                  <a:lnTo>
                    <a:pt x="350360" y="13461"/>
                  </a:lnTo>
                  <a:lnTo>
                    <a:pt x="386609" y="28476"/>
                  </a:lnTo>
                  <a:lnTo>
                    <a:pt x="420269" y="48651"/>
                  </a:lnTo>
                  <a:lnTo>
                    <a:pt x="450599" y="73541"/>
                  </a:lnTo>
                  <a:lnTo>
                    <a:pt x="476953" y="102619"/>
                  </a:lnTo>
                  <a:lnTo>
                    <a:pt x="498751" y="135242"/>
                  </a:lnTo>
                  <a:lnTo>
                    <a:pt x="515529" y="170717"/>
                  </a:lnTo>
                  <a:lnTo>
                    <a:pt x="526919" y="208263"/>
                  </a:lnTo>
                  <a:lnTo>
                    <a:pt x="532677" y="247082"/>
                  </a:lnTo>
                  <a:lnTo>
                    <a:pt x="533399" y="266699"/>
                  </a:lnTo>
                  <a:lnTo>
                    <a:pt x="533319" y="273247"/>
                  </a:lnTo>
                  <a:lnTo>
                    <a:pt x="529474" y="312293"/>
                  </a:lnTo>
                  <a:lnTo>
                    <a:pt x="519938" y="350360"/>
                  </a:lnTo>
                  <a:lnTo>
                    <a:pt x="504923" y="386609"/>
                  </a:lnTo>
                  <a:lnTo>
                    <a:pt x="484748" y="420269"/>
                  </a:lnTo>
                  <a:lnTo>
                    <a:pt x="459858" y="450599"/>
                  </a:lnTo>
                  <a:lnTo>
                    <a:pt x="430780" y="476953"/>
                  </a:lnTo>
                  <a:lnTo>
                    <a:pt x="398157" y="498751"/>
                  </a:lnTo>
                  <a:lnTo>
                    <a:pt x="362682" y="515529"/>
                  </a:lnTo>
                  <a:lnTo>
                    <a:pt x="325136" y="526919"/>
                  </a:lnTo>
                  <a:lnTo>
                    <a:pt x="286317" y="532677"/>
                  </a:lnTo>
                  <a:lnTo>
                    <a:pt x="266699" y="533399"/>
                  </a:lnTo>
                  <a:close/>
                </a:path>
              </a:pathLst>
            </a:custGeom>
            <a:solidFill>
              <a:srgbClr val="D08B03"/>
            </a:solidFill>
          </p:spPr>
          <p:txBody>
            <a:bodyPr wrap="square" lIns="0" tIns="0" rIns="0" bIns="0" rtlCol="0"/>
            <a:lstStyle/>
            <a:p>
              <a:endParaRPr/>
            </a:p>
          </p:txBody>
        </p:sp>
      </p:grpSp>
      <p:sp>
        <p:nvSpPr>
          <p:cNvPr id="6" name="object 6"/>
          <p:cNvSpPr txBox="1">
            <a:spLocks noGrp="1"/>
          </p:cNvSpPr>
          <p:nvPr>
            <p:ph sz="half" idx="2"/>
          </p:nvPr>
        </p:nvSpPr>
        <p:spPr>
          <a:xfrm>
            <a:off x="3276600" y="3326338"/>
            <a:ext cx="5096509" cy="4600618"/>
          </a:xfrm>
          <a:prstGeom prst="rect">
            <a:avLst/>
          </a:prstGeom>
        </p:spPr>
        <p:txBody>
          <a:bodyPr vert="horz" wrap="square" lIns="0" tIns="212725" rIns="0" bIns="0" rtlCol="0">
            <a:spAutoFit/>
          </a:bodyPr>
          <a:lstStyle/>
          <a:p>
            <a:pPr marL="12700"/>
            <a:r>
              <a:rPr dirty="0">
                <a:latin typeface="Franklin Gothic Book" panose="020B0503020102020204" pitchFamily="34" charset="0"/>
              </a:rPr>
              <a:t>WHY IT MATTERS</a:t>
            </a:r>
          </a:p>
          <a:p>
            <a:pPr marL="12700" marR="661670"/>
            <a:r>
              <a:rPr sz="2400" dirty="0">
                <a:solidFill>
                  <a:srgbClr val="203B3B"/>
                </a:solidFill>
                <a:latin typeface="Franklin Gothic Book" panose="020B0503020102020204" pitchFamily="34" charset="0"/>
              </a:rPr>
              <a:t>A narrative compl</a:t>
            </a:r>
            <a:r>
              <a:rPr lang="en-US" sz="2400" dirty="0">
                <a:solidFill>
                  <a:srgbClr val="203B3B"/>
                </a:solidFill>
                <a:latin typeface="Franklin Gothic Book" panose="020B0503020102020204" pitchFamily="34" charset="0"/>
              </a:rPr>
              <a:t>e</a:t>
            </a:r>
            <a:r>
              <a:rPr sz="2400" dirty="0">
                <a:solidFill>
                  <a:srgbClr val="203B3B"/>
                </a:solidFill>
                <a:latin typeface="Franklin Gothic Book" panose="020B0503020102020204" pitchFamily="34" charset="0"/>
              </a:rPr>
              <a:t>ment</a:t>
            </a:r>
            <a:r>
              <a:rPr lang="en-US" sz="2400" dirty="0">
                <a:solidFill>
                  <a:srgbClr val="203B3B"/>
                </a:solidFill>
                <a:latin typeface="Franklin Gothic Book" panose="020B0503020102020204" pitchFamily="34" charset="0"/>
              </a:rPr>
              <a:t> to</a:t>
            </a:r>
            <a:r>
              <a:rPr sz="2400" dirty="0">
                <a:solidFill>
                  <a:srgbClr val="203B3B"/>
                </a:solidFill>
                <a:latin typeface="Franklin Gothic Book" panose="020B0503020102020204" pitchFamily="34" charset="0"/>
              </a:rPr>
              <a:t> your resume and</a:t>
            </a:r>
            <a:r>
              <a:rPr lang="en-US" sz="2400" dirty="0">
                <a:solidFill>
                  <a:srgbClr val="203B3B"/>
                </a:solidFill>
                <a:latin typeface="Franklin Gothic Book" panose="020B0503020102020204" pitchFamily="34" charset="0"/>
              </a:rPr>
              <a:t> </a:t>
            </a:r>
            <a:r>
              <a:rPr sz="2400" dirty="0">
                <a:solidFill>
                  <a:srgbClr val="203B3B"/>
                </a:solidFill>
                <a:latin typeface="Franklin Gothic Book" panose="020B0503020102020204" pitchFamily="34" charset="0"/>
              </a:rPr>
              <a:t>enhance your qualifications to</a:t>
            </a:r>
            <a:r>
              <a:rPr lang="en-US" sz="2400" dirty="0">
                <a:solidFill>
                  <a:srgbClr val="203B3B"/>
                </a:solidFill>
                <a:latin typeface="Franklin Gothic Book" panose="020B0503020102020204" pitchFamily="34" charset="0"/>
              </a:rPr>
              <a:t> </a:t>
            </a:r>
            <a:r>
              <a:rPr sz="2400" dirty="0">
                <a:solidFill>
                  <a:srgbClr val="203B3B"/>
                </a:solidFill>
                <a:latin typeface="Franklin Gothic Book" panose="020B0503020102020204" pitchFamily="34" charset="0"/>
              </a:rPr>
              <a:t>employers.</a:t>
            </a:r>
            <a:endParaRPr sz="2400" dirty="0">
              <a:latin typeface="Franklin Gothic Book" panose="020B0503020102020204" pitchFamily="34" charset="0"/>
            </a:endParaRPr>
          </a:p>
          <a:p>
            <a:endParaRPr lang="en-US" sz="3300" dirty="0">
              <a:latin typeface="Franklin Gothic Book" panose="020B0503020102020204" pitchFamily="34" charset="0"/>
            </a:endParaRPr>
          </a:p>
          <a:p>
            <a:endParaRPr sz="3300" dirty="0">
              <a:latin typeface="Franklin Gothic Book" panose="020B0503020102020204" pitchFamily="34" charset="0"/>
            </a:endParaRPr>
          </a:p>
          <a:p>
            <a:pPr marL="12700"/>
            <a:r>
              <a:rPr dirty="0">
                <a:latin typeface="Franklin Gothic Book" panose="020B0503020102020204" pitchFamily="34" charset="0"/>
              </a:rPr>
              <a:t>HAVE A GOAL IN MIND</a:t>
            </a:r>
          </a:p>
          <a:p>
            <a:pPr marL="12700" marR="5080" algn="l"/>
            <a:r>
              <a:rPr sz="2400" dirty="0">
                <a:solidFill>
                  <a:srgbClr val="203B3B"/>
                </a:solidFill>
                <a:latin typeface="Franklin Gothic Book" panose="020B0503020102020204" pitchFamily="34" charset="0"/>
              </a:rPr>
              <a:t>Make sure to address the two main</a:t>
            </a:r>
            <a:r>
              <a:rPr lang="en-US" sz="2400" dirty="0">
                <a:solidFill>
                  <a:srgbClr val="203B3B"/>
                </a:solidFill>
                <a:latin typeface="Franklin Gothic Book" panose="020B0503020102020204" pitchFamily="34" charset="0"/>
              </a:rPr>
              <a:t> </a:t>
            </a:r>
            <a:r>
              <a:rPr sz="2400" dirty="0">
                <a:solidFill>
                  <a:srgbClr val="203B3B"/>
                </a:solidFill>
                <a:latin typeface="Franklin Gothic Book" panose="020B0503020102020204" pitchFamily="34" charset="0"/>
              </a:rPr>
              <a:t>questions of "Why me?" and "Why</a:t>
            </a:r>
            <a:r>
              <a:rPr lang="en-US" sz="2400" dirty="0">
                <a:solidFill>
                  <a:srgbClr val="203B3B"/>
                </a:solidFill>
                <a:latin typeface="Franklin Gothic Book" panose="020B0503020102020204" pitchFamily="34" charset="0"/>
              </a:rPr>
              <a:t> </a:t>
            </a:r>
            <a:r>
              <a:rPr sz="2400" dirty="0">
                <a:solidFill>
                  <a:srgbClr val="203B3B"/>
                </a:solidFill>
                <a:latin typeface="Franklin Gothic Book" panose="020B0503020102020204" pitchFamily="34" charset="0"/>
              </a:rPr>
              <a:t>them?"</a:t>
            </a:r>
            <a:endParaRPr sz="2400" dirty="0">
              <a:latin typeface="Franklin Gothic Book" panose="020B0503020102020204" pitchFamily="34" charset="0"/>
            </a:endParaRPr>
          </a:p>
        </p:txBody>
      </p:sp>
      <p:sp>
        <p:nvSpPr>
          <p:cNvPr id="7" name="object 7"/>
          <p:cNvSpPr/>
          <p:nvPr/>
        </p:nvSpPr>
        <p:spPr>
          <a:xfrm>
            <a:off x="2314232" y="4057662"/>
            <a:ext cx="7715884" cy="3048000"/>
          </a:xfrm>
          <a:custGeom>
            <a:avLst/>
            <a:gdLst/>
            <a:ahLst/>
            <a:cxnLst/>
            <a:rect l="l" t="t" r="r" b="b"/>
            <a:pathLst>
              <a:path w="7715884" h="3048000">
                <a:moveTo>
                  <a:pt x="533400" y="2781300"/>
                </a:moveTo>
                <a:lnTo>
                  <a:pt x="530517" y="2742158"/>
                </a:lnTo>
                <a:lnTo>
                  <a:pt x="521919" y="2703880"/>
                </a:lnTo>
                <a:lnTo>
                  <a:pt x="507796" y="2667266"/>
                </a:lnTo>
                <a:lnTo>
                  <a:pt x="488454" y="2633116"/>
                </a:lnTo>
                <a:lnTo>
                  <a:pt x="464312" y="2602192"/>
                </a:lnTo>
                <a:lnTo>
                  <a:pt x="435902" y="2575128"/>
                </a:lnTo>
                <a:lnTo>
                  <a:pt x="403821" y="2552535"/>
                </a:lnTo>
                <a:lnTo>
                  <a:pt x="368769" y="2534894"/>
                </a:lnTo>
                <a:lnTo>
                  <a:pt x="331508" y="2522588"/>
                </a:lnTo>
                <a:lnTo>
                  <a:pt x="292849" y="2515882"/>
                </a:lnTo>
                <a:lnTo>
                  <a:pt x="266700" y="2514600"/>
                </a:lnTo>
                <a:lnTo>
                  <a:pt x="260159" y="2514676"/>
                </a:lnTo>
                <a:lnTo>
                  <a:pt x="221107" y="2518524"/>
                </a:lnTo>
                <a:lnTo>
                  <a:pt x="183045" y="2528049"/>
                </a:lnTo>
                <a:lnTo>
                  <a:pt x="146799" y="2543073"/>
                </a:lnTo>
                <a:lnTo>
                  <a:pt x="113131" y="2563241"/>
                </a:lnTo>
                <a:lnTo>
                  <a:pt x="82804" y="2588133"/>
                </a:lnTo>
                <a:lnTo>
                  <a:pt x="56451" y="2617216"/>
                </a:lnTo>
                <a:lnTo>
                  <a:pt x="34658" y="2649842"/>
                </a:lnTo>
                <a:lnTo>
                  <a:pt x="17868" y="2685313"/>
                </a:lnTo>
                <a:lnTo>
                  <a:pt x="6489" y="2722854"/>
                </a:lnTo>
                <a:lnTo>
                  <a:pt x="723" y="2761678"/>
                </a:lnTo>
                <a:lnTo>
                  <a:pt x="0" y="2781300"/>
                </a:lnTo>
                <a:lnTo>
                  <a:pt x="88" y="2787840"/>
                </a:lnTo>
                <a:lnTo>
                  <a:pt x="3924" y="2826893"/>
                </a:lnTo>
                <a:lnTo>
                  <a:pt x="13462" y="2864955"/>
                </a:lnTo>
                <a:lnTo>
                  <a:pt x="28486" y="2901200"/>
                </a:lnTo>
                <a:lnTo>
                  <a:pt x="48653" y="2934868"/>
                </a:lnTo>
                <a:lnTo>
                  <a:pt x="73545" y="2965196"/>
                </a:lnTo>
                <a:lnTo>
                  <a:pt x="102628" y="2991548"/>
                </a:lnTo>
                <a:lnTo>
                  <a:pt x="135242" y="3013341"/>
                </a:lnTo>
                <a:lnTo>
                  <a:pt x="170726" y="3030118"/>
                </a:lnTo>
                <a:lnTo>
                  <a:pt x="208267" y="3041510"/>
                </a:lnTo>
                <a:lnTo>
                  <a:pt x="247091" y="3047276"/>
                </a:lnTo>
                <a:lnTo>
                  <a:pt x="266700" y="3048000"/>
                </a:lnTo>
                <a:lnTo>
                  <a:pt x="273253" y="3047911"/>
                </a:lnTo>
                <a:lnTo>
                  <a:pt x="312293" y="3044063"/>
                </a:lnTo>
                <a:lnTo>
                  <a:pt x="350367" y="3034538"/>
                </a:lnTo>
                <a:lnTo>
                  <a:pt x="386613" y="3019514"/>
                </a:lnTo>
                <a:lnTo>
                  <a:pt x="420268" y="2999346"/>
                </a:lnTo>
                <a:lnTo>
                  <a:pt x="450608" y="2974454"/>
                </a:lnTo>
                <a:lnTo>
                  <a:pt x="476961" y="2945371"/>
                </a:lnTo>
                <a:lnTo>
                  <a:pt x="498754" y="2912745"/>
                </a:lnTo>
                <a:lnTo>
                  <a:pt x="515531" y="2877274"/>
                </a:lnTo>
                <a:lnTo>
                  <a:pt x="526923" y="2839732"/>
                </a:lnTo>
                <a:lnTo>
                  <a:pt x="532676" y="2800908"/>
                </a:lnTo>
                <a:lnTo>
                  <a:pt x="533400" y="2781300"/>
                </a:lnTo>
                <a:close/>
              </a:path>
              <a:path w="7715884" h="3048000">
                <a:moveTo>
                  <a:pt x="7715263" y="2781300"/>
                </a:moveTo>
                <a:lnTo>
                  <a:pt x="7712380" y="2742158"/>
                </a:lnTo>
                <a:lnTo>
                  <a:pt x="7703782" y="2703880"/>
                </a:lnTo>
                <a:lnTo>
                  <a:pt x="7689659" y="2667266"/>
                </a:lnTo>
                <a:lnTo>
                  <a:pt x="7670317" y="2633116"/>
                </a:lnTo>
                <a:lnTo>
                  <a:pt x="7646175" y="2602192"/>
                </a:lnTo>
                <a:lnTo>
                  <a:pt x="7617765" y="2575128"/>
                </a:lnTo>
                <a:lnTo>
                  <a:pt x="7585672" y="2552535"/>
                </a:lnTo>
                <a:lnTo>
                  <a:pt x="7550632" y="2534894"/>
                </a:lnTo>
                <a:lnTo>
                  <a:pt x="7513371" y="2522588"/>
                </a:lnTo>
                <a:lnTo>
                  <a:pt x="7474712" y="2515882"/>
                </a:lnTo>
                <a:lnTo>
                  <a:pt x="7448563" y="2514600"/>
                </a:lnTo>
                <a:lnTo>
                  <a:pt x="7442022" y="2514676"/>
                </a:lnTo>
                <a:lnTo>
                  <a:pt x="7402970" y="2518524"/>
                </a:lnTo>
                <a:lnTo>
                  <a:pt x="7364908" y="2528049"/>
                </a:lnTo>
                <a:lnTo>
                  <a:pt x="7328662" y="2543073"/>
                </a:lnTo>
                <a:lnTo>
                  <a:pt x="7294994" y="2563241"/>
                </a:lnTo>
                <a:lnTo>
                  <a:pt x="7264667" y="2588133"/>
                </a:lnTo>
                <a:lnTo>
                  <a:pt x="7238314" y="2617216"/>
                </a:lnTo>
                <a:lnTo>
                  <a:pt x="7216521" y="2649842"/>
                </a:lnTo>
                <a:lnTo>
                  <a:pt x="7199731" y="2685313"/>
                </a:lnTo>
                <a:lnTo>
                  <a:pt x="7188352" y="2722854"/>
                </a:lnTo>
                <a:lnTo>
                  <a:pt x="7182586" y="2761678"/>
                </a:lnTo>
                <a:lnTo>
                  <a:pt x="7181863" y="2781300"/>
                </a:lnTo>
                <a:lnTo>
                  <a:pt x="7181951" y="2787840"/>
                </a:lnTo>
                <a:lnTo>
                  <a:pt x="7185787" y="2826893"/>
                </a:lnTo>
                <a:lnTo>
                  <a:pt x="7195325" y="2864955"/>
                </a:lnTo>
                <a:lnTo>
                  <a:pt x="7210349" y="2901200"/>
                </a:lnTo>
                <a:lnTo>
                  <a:pt x="7230516" y="2934868"/>
                </a:lnTo>
                <a:lnTo>
                  <a:pt x="7255408" y="2965196"/>
                </a:lnTo>
                <a:lnTo>
                  <a:pt x="7284491" y="2991548"/>
                </a:lnTo>
                <a:lnTo>
                  <a:pt x="7317105" y="3013341"/>
                </a:lnTo>
                <a:lnTo>
                  <a:pt x="7352589" y="3030118"/>
                </a:lnTo>
                <a:lnTo>
                  <a:pt x="7390130" y="3041510"/>
                </a:lnTo>
                <a:lnTo>
                  <a:pt x="7428954" y="3047276"/>
                </a:lnTo>
                <a:lnTo>
                  <a:pt x="7448563" y="3048000"/>
                </a:lnTo>
                <a:lnTo>
                  <a:pt x="7455116" y="3047911"/>
                </a:lnTo>
                <a:lnTo>
                  <a:pt x="7494156" y="3044063"/>
                </a:lnTo>
                <a:lnTo>
                  <a:pt x="7532230" y="3034538"/>
                </a:lnTo>
                <a:lnTo>
                  <a:pt x="7568476" y="3019514"/>
                </a:lnTo>
                <a:lnTo>
                  <a:pt x="7602131" y="2999346"/>
                </a:lnTo>
                <a:lnTo>
                  <a:pt x="7632471" y="2974454"/>
                </a:lnTo>
                <a:lnTo>
                  <a:pt x="7658824" y="2945371"/>
                </a:lnTo>
                <a:lnTo>
                  <a:pt x="7680617" y="2912745"/>
                </a:lnTo>
                <a:lnTo>
                  <a:pt x="7697394" y="2877274"/>
                </a:lnTo>
                <a:lnTo>
                  <a:pt x="7708786" y="2839732"/>
                </a:lnTo>
                <a:lnTo>
                  <a:pt x="7714539" y="2800908"/>
                </a:lnTo>
                <a:lnTo>
                  <a:pt x="7715263" y="2781300"/>
                </a:lnTo>
                <a:close/>
              </a:path>
              <a:path w="7715884" h="3048000">
                <a:moveTo>
                  <a:pt x="7715263" y="266700"/>
                </a:moveTo>
                <a:lnTo>
                  <a:pt x="7712380" y="227558"/>
                </a:lnTo>
                <a:lnTo>
                  <a:pt x="7703782" y="189280"/>
                </a:lnTo>
                <a:lnTo>
                  <a:pt x="7689659" y="152666"/>
                </a:lnTo>
                <a:lnTo>
                  <a:pt x="7670317" y="118516"/>
                </a:lnTo>
                <a:lnTo>
                  <a:pt x="7646175" y="87591"/>
                </a:lnTo>
                <a:lnTo>
                  <a:pt x="7617765" y="60528"/>
                </a:lnTo>
                <a:lnTo>
                  <a:pt x="7585672" y="37934"/>
                </a:lnTo>
                <a:lnTo>
                  <a:pt x="7550632" y="20294"/>
                </a:lnTo>
                <a:lnTo>
                  <a:pt x="7513371" y="7988"/>
                </a:lnTo>
                <a:lnTo>
                  <a:pt x="7474712" y="1282"/>
                </a:lnTo>
                <a:lnTo>
                  <a:pt x="7448563" y="0"/>
                </a:lnTo>
                <a:lnTo>
                  <a:pt x="7442022" y="76"/>
                </a:lnTo>
                <a:lnTo>
                  <a:pt x="7402970" y="3924"/>
                </a:lnTo>
                <a:lnTo>
                  <a:pt x="7364908" y="13449"/>
                </a:lnTo>
                <a:lnTo>
                  <a:pt x="7328662" y="28473"/>
                </a:lnTo>
                <a:lnTo>
                  <a:pt x="7294994" y="48641"/>
                </a:lnTo>
                <a:lnTo>
                  <a:pt x="7264667" y="73533"/>
                </a:lnTo>
                <a:lnTo>
                  <a:pt x="7238314" y="102616"/>
                </a:lnTo>
                <a:lnTo>
                  <a:pt x="7216521" y="135242"/>
                </a:lnTo>
                <a:lnTo>
                  <a:pt x="7199731" y="170713"/>
                </a:lnTo>
                <a:lnTo>
                  <a:pt x="7188352" y="208254"/>
                </a:lnTo>
                <a:lnTo>
                  <a:pt x="7182586" y="247078"/>
                </a:lnTo>
                <a:lnTo>
                  <a:pt x="7181863" y="266700"/>
                </a:lnTo>
                <a:lnTo>
                  <a:pt x="7181951" y="273240"/>
                </a:lnTo>
                <a:lnTo>
                  <a:pt x="7185787" y="312293"/>
                </a:lnTo>
                <a:lnTo>
                  <a:pt x="7195325" y="350354"/>
                </a:lnTo>
                <a:lnTo>
                  <a:pt x="7210349" y="386600"/>
                </a:lnTo>
                <a:lnTo>
                  <a:pt x="7230516" y="420268"/>
                </a:lnTo>
                <a:lnTo>
                  <a:pt x="7255408" y="450596"/>
                </a:lnTo>
                <a:lnTo>
                  <a:pt x="7284491" y="476948"/>
                </a:lnTo>
                <a:lnTo>
                  <a:pt x="7317105" y="498741"/>
                </a:lnTo>
                <a:lnTo>
                  <a:pt x="7352589" y="515518"/>
                </a:lnTo>
                <a:lnTo>
                  <a:pt x="7390130" y="526910"/>
                </a:lnTo>
                <a:lnTo>
                  <a:pt x="7428954" y="532676"/>
                </a:lnTo>
                <a:lnTo>
                  <a:pt x="7448563" y="533400"/>
                </a:lnTo>
                <a:lnTo>
                  <a:pt x="7455116" y="533311"/>
                </a:lnTo>
                <a:lnTo>
                  <a:pt x="7494156" y="529463"/>
                </a:lnTo>
                <a:lnTo>
                  <a:pt x="7532230" y="519938"/>
                </a:lnTo>
                <a:lnTo>
                  <a:pt x="7568476" y="504913"/>
                </a:lnTo>
                <a:lnTo>
                  <a:pt x="7602131" y="484746"/>
                </a:lnTo>
                <a:lnTo>
                  <a:pt x="7632471" y="459854"/>
                </a:lnTo>
                <a:lnTo>
                  <a:pt x="7658824" y="430771"/>
                </a:lnTo>
                <a:lnTo>
                  <a:pt x="7680617" y="398145"/>
                </a:lnTo>
                <a:lnTo>
                  <a:pt x="7697394" y="362673"/>
                </a:lnTo>
                <a:lnTo>
                  <a:pt x="7708786" y="325132"/>
                </a:lnTo>
                <a:lnTo>
                  <a:pt x="7714539" y="286308"/>
                </a:lnTo>
                <a:lnTo>
                  <a:pt x="7715263" y="266700"/>
                </a:lnTo>
                <a:close/>
              </a:path>
            </a:pathLst>
          </a:custGeom>
          <a:solidFill>
            <a:srgbClr val="D08B03"/>
          </a:solidFill>
        </p:spPr>
        <p:txBody>
          <a:bodyPr wrap="square" lIns="0" tIns="0" rIns="0" bIns="0" rtlCol="0"/>
          <a:lstStyle/>
          <a:p>
            <a:endParaRPr/>
          </a:p>
        </p:txBody>
      </p:sp>
      <p:sp>
        <p:nvSpPr>
          <p:cNvPr id="11" name="object 11"/>
          <p:cNvSpPr txBox="1">
            <a:spLocks noGrp="1"/>
          </p:cNvSpPr>
          <p:nvPr>
            <p:ph type="title"/>
          </p:nvPr>
        </p:nvSpPr>
        <p:spPr>
          <a:xfrm>
            <a:off x="6051894" y="1880660"/>
            <a:ext cx="6184212" cy="1059264"/>
          </a:xfrm>
          <a:prstGeom prst="rect">
            <a:avLst/>
          </a:prstGeom>
        </p:spPr>
        <p:txBody>
          <a:bodyPr vert="horz" wrap="square" lIns="0" tIns="12700" rIns="0" bIns="0" rtlCol="0">
            <a:spAutoFit/>
          </a:bodyPr>
          <a:lstStyle/>
          <a:p>
            <a:pPr marL="12700">
              <a:lnSpc>
                <a:spcPct val="100000"/>
              </a:lnSpc>
              <a:spcBef>
                <a:spcPts val="100"/>
              </a:spcBef>
            </a:pPr>
            <a:r>
              <a:rPr sz="6800" cap="all" dirty="0">
                <a:latin typeface="Book Antiqua" panose="02040602050305030304" pitchFamily="18" charset="0"/>
              </a:rPr>
              <a:t>Conclusion</a:t>
            </a:r>
          </a:p>
        </p:txBody>
      </p:sp>
      <p:sp>
        <p:nvSpPr>
          <p:cNvPr id="12" name="object 6">
            <a:extLst>
              <a:ext uri="{FF2B5EF4-FFF2-40B4-BE49-F238E27FC236}">
                <a16:creationId xmlns:a16="http://schemas.microsoft.com/office/drawing/2014/main" id="{E2F58191-76C2-404B-B072-6E58A1BC6DE5}"/>
              </a:ext>
            </a:extLst>
          </p:cNvPr>
          <p:cNvSpPr txBox="1">
            <a:spLocks noGrp="1"/>
          </p:cNvSpPr>
          <p:nvPr>
            <p:ph sz="half" idx="2"/>
          </p:nvPr>
        </p:nvSpPr>
        <p:spPr>
          <a:xfrm>
            <a:off x="10367853" y="3326338"/>
            <a:ext cx="5096509" cy="4600618"/>
          </a:xfrm>
          <a:prstGeom prst="rect">
            <a:avLst/>
          </a:prstGeom>
        </p:spPr>
        <p:txBody>
          <a:bodyPr vert="horz" wrap="square" lIns="0" tIns="212725" rIns="0" bIns="0" rtlCol="0">
            <a:spAutoFit/>
          </a:bodyPr>
          <a:lstStyle/>
          <a:p>
            <a:pPr marL="12700"/>
            <a:r>
              <a:rPr lang="en-US" dirty="0">
                <a:latin typeface="Franklin Gothic Book" panose="020B0503020102020204" pitchFamily="34" charset="0"/>
              </a:rPr>
              <a:t>KEY ELEMENTS</a:t>
            </a:r>
            <a:endParaRPr dirty="0">
              <a:latin typeface="Franklin Gothic Book" panose="020B0503020102020204" pitchFamily="34" charset="0"/>
            </a:endParaRPr>
          </a:p>
          <a:p>
            <a:pPr marL="12700" marR="661670"/>
            <a:r>
              <a:rPr lang="en-US" sz="2400" dirty="0">
                <a:solidFill>
                  <a:srgbClr val="203B3B"/>
                </a:solidFill>
                <a:latin typeface="Franklin Gothic Book" panose="020B0503020102020204" pitchFamily="34" charset="0"/>
              </a:rPr>
              <a:t>Adds depth to your resume and always ties back to the position for which you are applying. </a:t>
            </a:r>
            <a:endParaRPr sz="2400" dirty="0">
              <a:latin typeface="Franklin Gothic Book" panose="020B0503020102020204" pitchFamily="34" charset="0"/>
            </a:endParaRPr>
          </a:p>
          <a:p>
            <a:endParaRPr lang="en-US" sz="3450" dirty="0">
              <a:latin typeface="Franklin Gothic Book" panose="020B0503020102020204" pitchFamily="34" charset="0"/>
            </a:endParaRPr>
          </a:p>
          <a:p>
            <a:endParaRPr sz="3450" dirty="0">
              <a:latin typeface="Franklin Gothic Book" panose="020B0503020102020204" pitchFamily="34" charset="0"/>
            </a:endParaRPr>
          </a:p>
          <a:p>
            <a:pPr marL="12700"/>
            <a:r>
              <a:rPr lang="en-US" dirty="0">
                <a:latin typeface="Franklin Gothic Book" panose="020B0503020102020204" pitchFamily="34" charset="0"/>
              </a:rPr>
              <a:t>BE SPECIFIC</a:t>
            </a:r>
            <a:endParaRPr dirty="0">
              <a:latin typeface="Franklin Gothic Book" panose="020B0503020102020204" pitchFamily="34" charset="0"/>
            </a:endParaRPr>
          </a:p>
          <a:p>
            <a:pPr marL="12700" marR="5080" algn="l"/>
            <a:r>
              <a:rPr lang="en-US" sz="2400" dirty="0">
                <a:solidFill>
                  <a:srgbClr val="203B3B"/>
                </a:solidFill>
                <a:latin typeface="Franklin Gothic Book" panose="020B0503020102020204" pitchFamily="34" charset="0"/>
              </a:rPr>
              <a:t>Highlight specific examples of relevant academic, professional, or personal experiences. </a:t>
            </a:r>
            <a:endParaRPr sz="2400" dirty="0">
              <a:latin typeface="Franklin Gothic Book" panose="020B0503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05278" y="0"/>
            <a:ext cx="13183235" cy="10287000"/>
          </a:xfrm>
          <a:custGeom>
            <a:avLst/>
            <a:gdLst/>
            <a:ahLst/>
            <a:cxnLst/>
            <a:rect l="l" t="t" r="r" b="b"/>
            <a:pathLst>
              <a:path w="13183235" h="10287000">
                <a:moveTo>
                  <a:pt x="0" y="10287000"/>
                </a:moveTo>
                <a:lnTo>
                  <a:pt x="13182721" y="10287000"/>
                </a:lnTo>
                <a:lnTo>
                  <a:pt x="13182721" y="0"/>
                </a:lnTo>
                <a:lnTo>
                  <a:pt x="0" y="0"/>
                </a:lnTo>
                <a:lnTo>
                  <a:pt x="0" y="10287000"/>
                </a:lnTo>
                <a:close/>
              </a:path>
            </a:pathLst>
          </a:custGeom>
          <a:solidFill>
            <a:srgbClr val="D08B03"/>
          </a:solidFill>
        </p:spPr>
        <p:txBody>
          <a:bodyPr wrap="square" lIns="0" tIns="0" rIns="0" bIns="0" rtlCol="0"/>
          <a:lstStyle/>
          <a:p>
            <a:endParaRPr/>
          </a:p>
        </p:txBody>
      </p:sp>
      <p:sp>
        <p:nvSpPr>
          <p:cNvPr id="3" name="object 3"/>
          <p:cNvSpPr/>
          <p:nvPr/>
        </p:nvSpPr>
        <p:spPr>
          <a:xfrm>
            <a:off x="0" y="0"/>
            <a:ext cx="5105400" cy="10287000"/>
          </a:xfrm>
          <a:custGeom>
            <a:avLst/>
            <a:gdLst/>
            <a:ahLst/>
            <a:cxnLst/>
            <a:rect l="l" t="t" r="r" b="b"/>
            <a:pathLst>
              <a:path w="5105400" h="10287000">
                <a:moveTo>
                  <a:pt x="5105278" y="10286999"/>
                </a:moveTo>
                <a:lnTo>
                  <a:pt x="0" y="10286999"/>
                </a:lnTo>
                <a:lnTo>
                  <a:pt x="0" y="0"/>
                </a:lnTo>
                <a:lnTo>
                  <a:pt x="5105278" y="0"/>
                </a:lnTo>
                <a:lnTo>
                  <a:pt x="5105278" y="10286999"/>
                </a:lnTo>
                <a:close/>
              </a:path>
            </a:pathLst>
          </a:custGeom>
          <a:solidFill>
            <a:srgbClr val="F5E8E1"/>
          </a:solidFill>
        </p:spPr>
        <p:txBody>
          <a:bodyPr wrap="square" lIns="0" tIns="0" rIns="0" bIns="0" rtlCol="0"/>
          <a:lstStyle/>
          <a:p>
            <a:endParaRPr/>
          </a:p>
        </p:txBody>
      </p:sp>
      <p:sp>
        <p:nvSpPr>
          <p:cNvPr id="5" name="object 5"/>
          <p:cNvSpPr txBox="1"/>
          <p:nvPr/>
        </p:nvSpPr>
        <p:spPr>
          <a:xfrm>
            <a:off x="93033" y="-190500"/>
            <a:ext cx="5105278" cy="10833735"/>
          </a:xfrm>
          <a:prstGeom prst="rect">
            <a:avLst/>
          </a:prstGeom>
        </p:spPr>
        <p:txBody>
          <a:bodyPr vert="horz" wrap="square" lIns="0" tIns="236220" rIns="0" bIns="0" rtlCol="0">
            <a:spAutoFit/>
          </a:bodyPr>
          <a:lstStyle/>
          <a:p>
            <a:pPr>
              <a:lnSpc>
                <a:spcPct val="74600"/>
              </a:lnSpc>
              <a:spcBef>
                <a:spcPts val="1860"/>
              </a:spcBef>
            </a:pPr>
            <a:r>
              <a:rPr lang="en-US" sz="5100" dirty="0">
                <a:solidFill>
                  <a:schemeClr val="bg2">
                    <a:lumMod val="90000"/>
                  </a:schemeClr>
                </a:solidFill>
                <a:latin typeface="Book Antiqua" panose="02040602050305030304" pitchFamily="18" charset="0"/>
                <a:cs typeface="Arial"/>
              </a:rPr>
              <a:t>WRITINGYOUR COVERLETTERWRITING YOUR COV</a:t>
            </a:r>
            <a:br>
              <a:rPr lang="en-US" sz="5100" dirty="0">
                <a:solidFill>
                  <a:schemeClr val="bg2">
                    <a:lumMod val="90000"/>
                  </a:schemeClr>
                </a:solidFill>
                <a:latin typeface="Book Antiqua" panose="02040602050305030304" pitchFamily="18" charset="0"/>
                <a:cs typeface="Arial"/>
              </a:rPr>
            </a:br>
            <a:r>
              <a:rPr lang="en-US" sz="5100" dirty="0">
                <a:solidFill>
                  <a:schemeClr val="bg2">
                    <a:lumMod val="90000"/>
                  </a:schemeClr>
                </a:solidFill>
                <a:latin typeface="Book Antiqua" panose="02040602050305030304" pitchFamily="18" charset="0"/>
                <a:cs typeface="Arial"/>
              </a:rPr>
              <a:t>ERLETTERWRITINGYOUR COVERLETTER WRITIN</a:t>
            </a:r>
            <a:br>
              <a:rPr lang="en-US" sz="5100" dirty="0">
                <a:solidFill>
                  <a:schemeClr val="bg2">
                    <a:lumMod val="90000"/>
                  </a:schemeClr>
                </a:solidFill>
                <a:latin typeface="Book Antiqua" panose="02040602050305030304" pitchFamily="18" charset="0"/>
                <a:cs typeface="Arial"/>
              </a:rPr>
            </a:br>
            <a:r>
              <a:rPr lang="en-US" sz="5100" dirty="0">
                <a:solidFill>
                  <a:schemeClr val="bg2">
                    <a:lumMod val="90000"/>
                  </a:schemeClr>
                </a:solidFill>
                <a:latin typeface="Book Antiqua" panose="02040602050305030304" pitchFamily="18" charset="0"/>
                <a:cs typeface="Arial"/>
              </a:rPr>
              <a:t>GYOUR COVERLETTERWRI</a:t>
            </a:r>
            <a:br>
              <a:rPr lang="en-US" sz="5100" dirty="0">
                <a:solidFill>
                  <a:schemeClr val="bg2">
                    <a:lumMod val="90000"/>
                  </a:schemeClr>
                </a:solidFill>
                <a:latin typeface="Book Antiqua" panose="02040602050305030304" pitchFamily="18" charset="0"/>
                <a:cs typeface="Arial"/>
              </a:rPr>
            </a:br>
            <a:r>
              <a:rPr lang="en-US" sz="5100" dirty="0">
                <a:solidFill>
                  <a:schemeClr val="bg2">
                    <a:lumMod val="90000"/>
                  </a:schemeClr>
                </a:solidFill>
                <a:latin typeface="Book Antiqua" panose="02040602050305030304" pitchFamily="18" charset="0"/>
                <a:cs typeface="Arial"/>
              </a:rPr>
              <a:t>TINGYOUR COVERLET</a:t>
            </a:r>
            <a:br>
              <a:rPr lang="en-US" sz="5100" dirty="0">
                <a:solidFill>
                  <a:schemeClr val="bg2">
                    <a:lumMod val="90000"/>
                  </a:schemeClr>
                </a:solidFill>
                <a:latin typeface="Book Antiqua" panose="02040602050305030304" pitchFamily="18" charset="0"/>
                <a:cs typeface="Arial"/>
              </a:rPr>
            </a:br>
            <a:r>
              <a:rPr lang="en-US" sz="5100" dirty="0">
                <a:solidFill>
                  <a:schemeClr val="bg2">
                    <a:lumMod val="90000"/>
                  </a:schemeClr>
                </a:solidFill>
                <a:latin typeface="Book Antiqua" panose="02040602050305030304" pitchFamily="18" charset="0"/>
                <a:cs typeface="Arial"/>
              </a:rPr>
              <a:t>TER WRITINGYOUR COVERLETTER</a:t>
            </a:r>
          </a:p>
          <a:p>
            <a:pPr>
              <a:lnSpc>
                <a:spcPct val="74600"/>
              </a:lnSpc>
            </a:pPr>
            <a:r>
              <a:rPr lang="en-US" sz="5100" dirty="0">
                <a:solidFill>
                  <a:schemeClr val="bg2">
                    <a:lumMod val="90000"/>
                  </a:schemeClr>
                </a:solidFill>
                <a:latin typeface="Book Antiqua" panose="02040602050305030304" pitchFamily="18" charset="0"/>
                <a:cs typeface="Arial"/>
              </a:rPr>
              <a:t>WRITINGYOURCOVERLETTER</a:t>
            </a:r>
            <a:endParaRPr sz="5100" dirty="0">
              <a:solidFill>
                <a:schemeClr val="bg2">
                  <a:lumMod val="90000"/>
                </a:schemeClr>
              </a:solidFill>
              <a:latin typeface="Book Antiqua" panose="02040602050305030304" pitchFamily="18" charset="0"/>
              <a:cs typeface="Arial"/>
            </a:endParaRPr>
          </a:p>
        </p:txBody>
      </p:sp>
      <p:grpSp>
        <p:nvGrpSpPr>
          <p:cNvPr id="7" name="object 7"/>
          <p:cNvGrpSpPr/>
          <p:nvPr/>
        </p:nvGrpSpPr>
        <p:grpSpPr>
          <a:xfrm>
            <a:off x="1028700" y="1028699"/>
            <a:ext cx="8153400" cy="8229600"/>
            <a:chOff x="1028700" y="1028699"/>
            <a:chExt cx="8153400" cy="8229600"/>
          </a:xfrm>
        </p:grpSpPr>
        <p:sp>
          <p:nvSpPr>
            <p:cNvPr id="8" name="object 8"/>
            <p:cNvSpPr/>
            <p:nvPr/>
          </p:nvSpPr>
          <p:spPr>
            <a:xfrm>
              <a:off x="1028700" y="1028699"/>
              <a:ext cx="8153400" cy="8229600"/>
            </a:xfrm>
            <a:custGeom>
              <a:avLst/>
              <a:gdLst/>
              <a:ahLst/>
              <a:cxnLst/>
              <a:rect l="l" t="t" r="r" b="b"/>
              <a:pathLst>
                <a:path w="8153400" h="8229600">
                  <a:moveTo>
                    <a:pt x="8153400" y="8229600"/>
                  </a:moveTo>
                  <a:lnTo>
                    <a:pt x="0" y="8229600"/>
                  </a:lnTo>
                  <a:lnTo>
                    <a:pt x="0" y="0"/>
                  </a:lnTo>
                  <a:lnTo>
                    <a:pt x="8153400" y="0"/>
                  </a:lnTo>
                  <a:lnTo>
                    <a:pt x="8153400" y="8229600"/>
                  </a:lnTo>
                  <a:close/>
                </a:path>
              </a:pathLst>
            </a:custGeom>
            <a:solidFill>
              <a:srgbClr val="203B3B"/>
            </a:solidFill>
          </p:spPr>
          <p:txBody>
            <a:bodyPr wrap="square" lIns="0" tIns="0" rIns="0" bIns="0" rtlCol="0"/>
            <a:lstStyle/>
            <a:p>
              <a:endParaRPr/>
            </a:p>
          </p:txBody>
        </p:sp>
        <p:sp>
          <p:nvSpPr>
            <p:cNvPr id="9" name="object 9"/>
            <p:cNvSpPr/>
            <p:nvPr/>
          </p:nvSpPr>
          <p:spPr>
            <a:xfrm>
              <a:off x="1687753" y="1606874"/>
              <a:ext cx="6838949" cy="6800846"/>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10069596" y="876300"/>
            <a:ext cx="6999204" cy="2383345"/>
          </a:xfrm>
          <a:prstGeom prst="rect">
            <a:avLst/>
          </a:prstGeom>
        </p:spPr>
        <p:txBody>
          <a:bodyPr vert="horz" wrap="square" lIns="0" tIns="287655" rIns="0" bIns="0" rtlCol="0">
            <a:spAutoFit/>
          </a:bodyPr>
          <a:lstStyle/>
          <a:p>
            <a:pPr marL="12700" marR="5080">
              <a:spcBef>
                <a:spcPts val="2265"/>
              </a:spcBef>
            </a:pPr>
            <a:r>
              <a:rPr sz="6800" dirty="0">
                <a:solidFill>
                  <a:srgbClr val="F5E8E1"/>
                </a:solidFill>
                <a:latin typeface="Book Antiqua" panose="02040602050305030304" pitchFamily="18" charset="0"/>
                <a:cs typeface="Arial"/>
              </a:rPr>
              <a:t>PRESENTATION</a:t>
            </a:r>
            <a:r>
              <a:rPr lang="en-US" sz="6800" dirty="0">
                <a:solidFill>
                  <a:srgbClr val="F5E8E1"/>
                </a:solidFill>
                <a:latin typeface="Book Antiqua" panose="02040602050305030304" pitchFamily="18" charset="0"/>
                <a:cs typeface="Arial"/>
              </a:rPr>
              <a:t> </a:t>
            </a:r>
            <a:r>
              <a:rPr sz="6800" dirty="0">
                <a:solidFill>
                  <a:srgbClr val="F5E8E1"/>
                </a:solidFill>
                <a:latin typeface="Book Antiqua" panose="02040602050305030304" pitchFamily="18" charset="0"/>
                <a:cs typeface="Arial"/>
              </a:rPr>
              <a:t>OVERVIEW</a:t>
            </a:r>
            <a:endParaRPr sz="6800" dirty="0">
              <a:latin typeface="Book Antiqua" panose="02040602050305030304" pitchFamily="18" charset="0"/>
              <a:cs typeface="Arial"/>
            </a:endParaRPr>
          </a:p>
        </p:txBody>
      </p:sp>
      <p:sp>
        <p:nvSpPr>
          <p:cNvPr id="11" name="object 11"/>
          <p:cNvSpPr/>
          <p:nvPr/>
        </p:nvSpPr>
        <p:spPr>
          <a:xfrm>
            <a:off x="10082296" y="3122980"/>
            <a:ext cx="7172325" cy="76200"/>
          </a:xfrm>
          <a:custGeom>
            <a:avLst/>
            <a:gdLst/>
            <a:ahLst/>
            <a:cxnLst/>
            <a:rect l="l" t="t" r="r" b="b"/>
            <a:pathLst>
              <a:path w="7172325" h="76200">
                <a:moveTo>
                  <a:pt x="7172325" y="76200"/>
                </a:moveTo>
                <a:lnTo>
                  <a:pt x="0" y="76200"/>
                </a:lnTo>
                <a:lnTo>
                  <a:pt x="0" y="0"/>
                </a:lnTo>
                <a:lnTo>
                  <a:pt x="7172325" y="0"/>
                </a:lnTo>
                <a:lnTo>
                  <a:pt x="7172325" y="76200"/>
                </a:lnTo>
                <a:close/>
              </a:path>
            </a:pathLst>
          </a:custGeom>
          <a:solidFill>
            <a:srgbClr val="F5E8E1"/>
          </a:solidFill>
        </p:spPr>
        <p:txBody>
          <a:bodyPr wrap="square" lIns="0" tIns="0" rIns="0" bIns="0" rtlCol="0"/>
          <a:lstStyle/>
          <a:p>
            <a:endParaRPr/>
          </a:p>
        </p:txBody>
      </p:sp>
      <p:sp>
        <p:nvSpPr>
          <p:cNvPr id="12" name="object 12"/>
          <p:cNvSpPr txBox="1"/>
          <p:nvPr/>
        </p:nvSpPr>
        <p:spPr>
          <a:xfrm>
            <a:off x="10069596" y="4342022"/>
            <a:ext cx="7185025" cy="5398914"/>
          </a:xfrm>
          <a:prstGeom prst="rect">
            <a:avLst/>
          </a:prstGeom>
        </p:spPr>
        <p:txBody>
          <a:bodyPr vert="horz" wrap="square" lIns="0" tIns="104140" rIns="0" bIns="0" rtlCol="0">
            <a:spAutoFit/>
          </a:bodyPr>
          <a:lstStyle/>
          <a:p>
            <a:pPr marL="12700" marR="5080">
              <a:spcBef>
                <a:spcPts val="820"/>
              </a:spcBef>
            </a:pPr>
            <a:r>
              <a:rPr sz="4400" dirty="0">
                <a:solidFill>
                  <a:srgbClr val="F5E8E1"/>
                </a:solidFill>
                <a:latin typeface="Book Antiqua" panose="02040602050305030304" pitchFamily="18" charset="0"/>
                <a:cs typeface="Arial"/>
              </a:rPr>
              <a:t>WRITING THE PERFECT COVER</a:t>
            </a:r>
            <a:r>
              <a:rPr lang="en-US" sz="4400" dirty="0">
                <a:solidFill>
                  <a:srgbClr val="F5E8E1"/>
                </a:solidFill>
                <a:latin typeface="Book Antiqua" panose="02040602050305030304" pitchFamily="18" charset="0"/>
                <a:cs typeface="Arial"/>
              </a:rPr>
              <a:t> </a:t>
            </a:r>
            <a:r>
              <a:rPr sz="4400" dirty="0">
                <a:solidFill>
                  <a:srgbClr val="F5E8E1"/>
                </a:solidFill>
                <a:latin typeface="Book Antiqua" panose="02040602050305030304" pitchFamily="18" charset="0"/>
                <a:cs typeface="Arial"/>
              </a:rPr>
              <a:t>LETTER</a:t>
            </a:r>
            <a:endParaRPr sz="4400" dirty="0">
              <a:latin typeface="Book Antiqua" panose="02040602050305030304" pitchFamily="18" charset="0"/>
              <a:cs typeface="Arial"/>
            </a:endParaRPr>
          </a:p>
          <a:p>
            <a:pPr marL="457200" marR="1885314" indent="-457200">
              <a:buFont typeface="Arial" panose="020B0604020202020204" pitchFamily="34" charset="0"/>
              <a:buChar char="•"/>
            </a:pPr>
            <a:endParaRPr lang="en-US" sz="3200" spc="190" dirty="0">
              <a:solidFill>
                <a:srgbClr val="F5E8E1"/>
              </a:solidFill>
              <a:latin typeface="Franklin Gothic Book" panose="020B0503020102020204" pitchFamily="34" charset="0"/>
              <a:cs typeface="Arial"/>
            </a:endParaRPr>
          </a:p>
          <a:p>
            <a:pPr marL="457200" marR="1885314" indent="-457200">
              <a:buFont typeface="Arial" panose="020B0604020202020204" pitchFamily="34" charset="0"/>
              <a:buChar char="•"/>
            </a:pPr>
            <a:r>
              <a:rPr sz="3200" spc="190" dirty="0">
                <a:solidFill>
                  <a:srgbClr val="F5E8E1"/>
                </a:solidFill>
                <a:latin typeface="Franklin Gothic Book" panose="020B0503020102020204" pitchFamily="34" charset="0"/>
                <a:cs typeface="Arial"/>
              </a:rPr>
              <a:t>What </a:t>
            </a:r>
            <a:r>
              <a:rPr sz="3200" spc="75" dirty="0">
                <a:solidFill>
                  <a:srgbClr val="F5E8E1"/>
                </a:solidFill>
                <a:latin typeface="Franklin Gothic Book" panose="020B0503020102020204" pitchFamily="34" charset="0"/>
                <a:cs typeface="Arial"/>
              </a:rPr>
              <a:t>is </a:t>
            </a:r>
            <a:r>
              <a:rPr sz="3200" spc="-5" dirty="0">
                <a:solidFill>
                  <a:srgbClr val="F5E8E1"/>
                </a:solidFill>
                <a:latin typeface="Franklin Gothic Book" panose="020B0503020102020204" pitchFamily="34" charset="0"/>
                <a:cs typeface="Arial"/>
              </a:rPr>
              <a:t>a </a:t>
            </a:r>
            <a:r>
              <a:rPr lang="en-US" sz="3200" spc="60" dirty="0">
                <a:solidFill>
                  <a:srgbClr val="F5E8E1"/>
                </a:solidFill>
                <a:latin typeface="Franklin Gothic Book" panose="020B0503020102020204" pitchFamily="34" charset="0"/>
                <a:cs typeface="Arial"/>
              </a:rPr>
              <a:t>c</a:t>
            </a:r>
            <a:r>
              <a:rPr sz="3200" spc="60" dirty="0">
                <a:solidFill>
                  <a:srgbClr val="F5E8E1"/>
                </a:solidFill>
                <a:latin typeface="Franklin Gothic Book" panose="020B0503020102020204" pitchFamily="34" charset="0"/>
                <a:cs typeface="Arial"/>
              </a:rPr>
              <a:t>over </a:t>
            </a:r>
            <a:r>
              <a:rPr lang="en-US" sz="3200" spc="105" dirty="0">
                <a:solidFill>
                  <a:srgbClr val="F5E8E1"/>
                </a:solidFill>
                <a:latin typeface="Franklin Gothic Book" panose="020B0503020102020204" pitchFamily="34" charset="0"/>
                <a:cs typeface="Arial"/>
              </a:rPr>
              <a:t>l</a:t>
            </a:r>
            <a:r>
              <a:rPr sz="3200" spc="105" dirty="0">
                <a:solidFill>
                  <a:srgbClr val="F5E8E1"/>
                </a:solidFill>
                <a:latin typeface="Franklin Gothic Book" panose="020B0503020102020204" pitchFamily="34" charset="0"/>
                <a:cs typeface="Arial"/>
              </a:rPr>
              <a:t>etter?</a:t>
            </a:r>
            <a:endParaRPr lang="en-US" sz="3200" spc="105" dirty="0">
              <a:solidFill>
                <a:srgbClr val="F5E8E1"/>
              </a:solidFill>
              <a:latin typeface="Franklin Gothic Book" panose="020B0503020102020204" pitchFamily="34" charset="0"/>
              <a:cs typeface="Arial"/>
            </a:endParaRPr>
          </a:p>
          <a:p>
            <a:pPr marL="457200" marR="1885314" indent="-457200">
              <a:buFont typeface="Arial" panose="020B0604020202020204" pitchFamily="34" charset="0"/>
              <a:buChar char="•"/>
            </a:pPr>
            <a:r>
              <a:rPr lang="en-US" sz="3200" spc="105" dirty="0">
                <a:solidFill>
                  <a:srgbClr val="F5E8E1"/>
                </a:solidFill>
                <a:latin typeface="Franklin Gothic Book" panose="020B0503020102020204" pitchFamily="34" charset="0"/>
                <a:cs typeface="Arial"/>
              </a:rPr>
              <a:t>What is the purpose of cover letters</a:t>
            </a:r>
            <a:r>
              <a:rPr lang="en-US" sz="3200" spc="105" dirty="0" smtClean="0">
                <a:solidFill>
                  <a:srgbClr val="F5E8E1"/>
                </a:solidFill>
                <a:latin typeface="Franklin Gothic Book" panose="020B0503020102020204" pitchFamily="34" charset="0"/>
                <a:cs typeface="Arial"/>
              </a:rPr>
              <a:t>?</a:t>
            </a:r>
          </a:p>
          <a:p>
            <a:pPr marL="457200" marR="1885314" indent="-457200">
              <a:buFont typeface="Arial" panose="020B0604020202020204" pitchFamily="34" charset="0"/>
              <a:buChar char="•"/>
            </a:pPr>
            <a:r>
              <a:rPr lang="en-US" sz="3200" spc="105" dirty="0" smtClean="0">
                <a:solidFill>
                  <a:srgbClr val="F5E8E1"/>
                </a:solidFill>
                <a:latin typeface="Franklin Gothic Book" panose="020B0503020102020204" pitchFamily="34" charset="0"/>
                <a:cs typeface="Arial"/>
              </a:rPr>
              <a:t>Structure</a:t>
            </a:r>
            <a:endParaRPr lang="en-US" sz="3200" spc="105" dirty="0">
              <a:solidFill>
                <a:srgbClr val="F5E8E1"/>
              </a:solidFill>
              <a:latin typeface="Franklin Gothic Book" panose="020B0503020102020204" pitchFamily="34" charset="0"/>
              <a:cs typeface="Arial"/>
            </a:endParaRPr>
          </a:p>
          <a:p>
            <a:pPr marL="457200" marR="1885314" indent="-457200">
              <a:buFont typeface="Arial" panose="020B0604020202020204" pitchFamily="34" charset="0"/>
              <a:buChar char="•"/>
            </a:pPr>
            <a:r>
              <a:rPr lang="en-US" sz="3200" spc="105" dirty="0">
                <a:solidFill>
                  <a:srgbClr val="F5E8E1"/>
                </a:solidFill>
                <a:latin typeface="Franklin Gothic Book" panose="020B0503020102020204" pitchFamily="34" charset="0"/>
                <a:cs typeface="Arial"/>
              </a:rPr>
              <a:t>Business formatting</a:t>
            </a:r>
          </a:p>
          <a:p>
            <a:pPr marL="457200" marR="1885314" indent="-457200">
              <a:buFont typeface="Arial" panose="020B0604020202020204" pitchFamily="34" charset="0"/>
              <a:buChar char="•"/>
            </a:pPr>
            <a:r>
              <a:rPr sz="3200" spc="50" dirty="0">
                <a:solidFill>
                  <a:srgbClr val="F5E8E1"/>
                </a:solidFill>
                <a:latin typeface="Franklin Gothic Book" panose="020B0503020102020204" pitchFamily="34" charset="0"/>
                <a:cs typeface="Arial"/>
              </a:rPr>
              <a:t>Paragraph </a:t>
            </a:r>
            <a:r>
              <a:rPr sz="3200" spc="120" dirty="0">
                <a:solidFill>
                  <a:srgbClr val="F5E8E1"/>
                </a:solidFill>
                <a:latin typeface="Franklin Gothic Book" panose="020B0503020102020204" pitchFamily="34" charset="0"/>
                <a:cs typeface="Arial"/>
              </a:rPr>
              <a:t>by </a:t>
            </a:r>
            <a:r>
              <a:rPr lang="en-US" sz="3200" spc="50" dirty="0">
                <a:solidFill>
                  <a:srgbClr val="F5E8E1"/>
                </a:solidFill>
                <a:latin typeface="Franklin Gothic Book" panose="020B0503020102020204" pitchFamily="34" charset="0"/>
                <a:cs typeface="Arial"/>
              </a:rPr>
              <a:t>p</a:t>
            </a:r>
            <a:r>
              <a:rPr sz="3200" spc="50" dirty="0">
                <a:solidFill>
                  <a:srgbClr val="F5E8E1"/>
                </a:solidFill>
                <a:latin typeface="Franklin Gothic Book" panose="020B0503020102020204" pitchFamily="34" charset="0"/>
                <a:cs typeface="Arial"/>
              </a:rPr>
              <a:t>aragraph</a:t>
            </a:r>
            <a:endParaRPr lang="en-US" sz="3200" spc="50" dirty="0">
              <a:solidFill>
                <a:srgbClr val="F5E8E1"/>
              </a:solidFill>
              <a:latin typeface="Franklin Gothic Book" panose="020B0503020102020204" pitchFamily="34" charset="0"/>
              <a:cs typeface="Arial"/>
            </a:endParaRPr>
          </a:p>
          <a:p>
            <a:pPr marL="457200" marR="1885314" indent="-457200">
              <a:buFont typeface="Arial" panose="020B0604020202020204" pitchFamily="34" charset="0"/>
              <a:buChar char="•"/>
            </a:pPr>
            <a:r>
              <a:rPr lang="en-US" sz="3200" spc="165" dirty="0">
                <a:solidFill>
                  <a:srgbClr val="F5E8E1"/>
                </a:solidFill>
                <a:latin typeface="Franklin Gothic Book" panose="020B0503020102020204" pitchFamily="34" charset="0"/>
                <a:cs typeface="Arial"/>
              </a:rPr>
              <a:t>Things to </a:t>
            </a:r>
            <a:r>
              <a:rPr lang="en-US" sz="3200" spc="40" dirty="0">
                <a:solidFill>
                  <a:srgbClr val="F5E8E1"/>
                </a:solidFill>
                <a:latin typeface="Franklin Gothic Book" panose="020B0503020102020204" pitchFamily="34" charset="0"/>
                <a:cs typeface="Arial"/>
              </a:rPr>
              <a:t>k</a:t>
            </a:r>
            <a:r>
              <a:rPr sz="3200" spc="40" dirty="0">
                <a:solidFill>
                  <a:srgbClr val="F5E8E1"/>
                </a:solidFill>
                <a:latin typeface="Franklin Gothic Book" panose="020B0503020102020204" pitchFamily="34" charset="0"/>
                <a:cs typeface="Arial"/>
              </a:rPr>
              <a:t>eep </a:t>
            </a:r>
            <a:r>
              <a:rPr sz="3200" spc="165" dirty="0">
                <a:solidFill>
                  <a:srgbClr val="F5E8E1"/>
                </a:solidFill>
                <a:latin typeface="Franklin Gothic Book" panose="020B0503020102020204" pitchFamily="34" charset="0"/>
                <a:cs typeface="Arial"/>
              </a:rPr>
              <a:t>in</a:t>
            </a:r>
            <a:r>
              <a:rPr sz="3200" spc="-210" dirty="0">
                <a:solidFill>
                  <a:srgbClr val="F5E8E1"/>
                </a:solidFill>
                <a:latin typeface="Franklin Gothic Book" panose="020B0503020102020204" pitchFamily="34" charset="0"/>
                <a:cs typeface="Arial"/>
              </a:rPr>
              <a:t> </a:t>
            </a:r>
            <a:r>
              <a:rPr lang="en-US" sz="3200" spc="140" dirty="0">
                <a:solidFill>
                  <a:srgbClr val="F5E8E1"/>
                </a:solidFill>
                <a:latin typeface="Franklin Gothic Book" panose="020B0503020102020204" pitchFamily="34" charset="0"/>
                <a:cs typeface="Arial"/>
              </a:rPr>
              <a:t>m</a:t>
            </a:r>
            <a:r>
              <a:rPr sz="3200" spc="140" dirty="0">
                <a:solidFill>
                  <a:srgbClr val="F5E8E1"/>
                </a:solidFill>
                <a:latin typeface="Franklin Gothic Book" panose="020B0503020102020204" pitchFamily="34" charset="0"/>
                <a:cs typeface="Arial"/>
              </a:rPr>
              <a:t>ind</a:t>
            </a:r>
            <a:endParaRPr sz="3200" dirty="0">
              <a:latin typeface="Franklin Gothic Book" panose="020B0503020102020204" pitchFamily="34" charset="0"/>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11391900" y="1028699"/>
            <a:ext cx="5867400" cy="8229600"/>
          </a:xfrm>
          <a:custGeom>
            <a:avLst/>
            <a:gdLst/>
            <a:ahLst/>
            <a:cxnLst/>
            <a:rect l="l" t="t" r="r" b="b"/>
            <a:pathLst>
              <a:path w="5867400" h="8229600">
                <a:moveTo>
                  <a:pt x="5867400" y="8229600"/>
                </a:moveTo>
                <a:lnTo>
                  <a:pt x="0" y="8229600"/>
                </a:lnTo>
                <a:lnTo>
                  <a:pt x="0" y="0"/>
                </a:lnTo>
                <a:lnTo>
                  <a:pt x="5867400" y="0"/>
                </a:lnTo>
                <a:lnTo>
                  <a:pt x="5867400" y="8229600"/>
                </a:lnTo>
                <a:close/>
              </a:path>
            </a:pathLst>
          </a:custGeom>
          <a:solidFill>
            <a:srgbClr val="203B3B"/>
          </a:solidFill>
        </p:spPr>
        <p:txBody>
          <a:bodyPr wrap="square" lIns="0" tIns="0" rIns="0" bIns="0" rtlCol="0"/>
          <a:lstStyle/>
          <a:p>
            <a:endParaRPr/>
          </a:p>
        </p:txBody>
      </p:sp>
      <p:sp>
        <p:nvSpPr>
          <p:cNvPr id="9" name="object 9"/>
          <p:cNvSpPr txBox="1">
            <a:spLocks noGrp="1"/>
          </p:cNvSpPr>
          <p:nvPr>
            <p:ph type="title"/>
          </p:nvPr>
        </p:nvSpPr>
        <p:spPr>
          <a:xfrm>
            <a:off x="1015387" y="964567"/>
            <a:ext cx="7393940" cy="2290371"/>
          </a:xfrm>
          <a:prstGeom prst="rect">
            <a:avLst/>
          </a:prstGeom>
        </p:spPr>
        <p:txBody>
          <a:bodyPr vert="horz" wrap="square" lIns="0" tIns="195580" rIns="0" bIns="0" rtlCol="0">
            <a:spAutoFit/>
          </a:bodyPr>
          <a:lstStyle/>
          <a:p>
            <a:pPr marL="12700" marR="5080">
              <a:spcBef>
                <a:spcPts val="1540"/>
              </a:spcBef>
            </a:pPr>
            <a:r>
              <a:rPr sz="6800" dirty="0">
                <a:solidFill>
                  <a:srgbClr val="D08B03"/>
                </a:solidFill>
                <a:latin typeface="Book Antiqua" panose="02040602050305030304" pitchFamily="18" charset="0"/>
              </a:rPr>
              <a:t>WHAT IS A COVER</a:t>
            </a:r>
            <a:r>
              <a:rPr lang="en-US" sz="6800" dirty="0">
                <a:solidFill>
                  <a:srgbClr val="D08B03"/>
                </a:solidFill>
                <a:latin typeface="Book Antiqua" panose="02040602050305030304" pitchFamily="18" charset="0"/>
              </a:rPr>
              <a:t> </a:t>
            </a:r>
            <a:r>
              <a:rPr sz="6800" dirty="0">
                <a:solidFill>
                  <a:srgbClr val="D08B03"/>
                </a:solidFill>
                <a:latin typeface="Book Antiqua" panose="02040602050305030304" pitchFamily="18" charset="0"/>
              </a:rPr>
              <a:t>LETTER?</a:t>
            </a:r>
          </a:p>
        </p:txBody>
      </p:sp>
      <p:sp>
        <p:nvSpPr>
          <p:cNvPr id="10" name="object 10"/>
          <p:cNvSpPr txBox="1"/>
          <p:nvPr/>
        </p:nvSpPr>
        <p:spPr>
          <a:xfrm>
            <a:off x="1015387" y="3614099"/>
            <a:ext cx="8742680" cy="5917004"/>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203B3B"/>
                </a:solidFill>
                <a:latin typeface="Franklin Gothic Book" panose="020B0503020102020204" pitchFamily="34" charset="0"/>
                <a:cs typeface="Arial"/>
              </a:rPr>
              <a:t>A COMPL</a:t>
            </a:r>
            <a:r>
              <a:rPr lang="en-US" sz="4000" dirty="0">
                <a:solidFill>
                  <a:srgbClr val="203B3B"/>
                </a:solidFill>
                <a:latin typeface="Franklin Gothic Book" panose="020B0503020102020204" pitchFamily="34" charset="0"/>
                <a:cs typeface="Arial"/>
              </a:rPr>
              <a:t>E</a:t>
            </a:r>
            <a:r>
              <a:rPr sz="4000" dirty="0">
                <a:solidFill>
                  <a:srgbClr val="203B3B"/>
                </a:solidFill>
                <a:latin typeface="Franklin Gothic Book" panose="020B0503020102020204" pitchFamily="34" charset="0"/>
                <a:cs typeface="Arial"/>
              </a:rPr>
              <a:t>MENT TO YOUR RESUME</a:t>
            </a:r>
            <a:endParaRPr lang="en-US" sz="4000" dirty="0">
              <a:solidFill>
                <a:srgbClr val="203B3B"/>
              </a:solidFill>
              <a:latin typeface="Franklin Gothic Book" panose="020B0503020102020204" pitchFamily="34" charset="0"/>
              <a:cs typeface="Arial"/>
            </a:endParaRPr>
          </a:p>
          <a:p>
            <a:pPr marL="12700">
              <a:lnSpc>
                <a:spcPct val="100000"/>
              </a:lnSpc>
              <a:spcBef>
                <a:spcPts val="100"/>
              </a:spcBef>
            </a:pPr>
            <a:endParaRPr lang="en-US" sz="4000" spc="70" dirty="0">
              <a:solidFill>
                <a:srgbClr val="203B3B"/>
              </a:solidFill>
              <a:latin typeface="Franklin Gothic Book" panose="020B0503020102020204" pitchFamily="34" charset="0"/>
              <a:cs typeface="Arial"/>
            </a:endParaRPr>
          </a:p>
          <a:p>
            <a:pPr marL="469900" indent="-457200">
              <a:lnSpc>
                <a:spcPct val="100000"/>
              </a:lnSpc>
              <a:spcBef>
                <a:spcPts val="100"/>
              </a:spcBef>
              <a:buFont typeface="Arial" panose="020B0604020202020204" pitchFamily="34" charset="0"/>
              <a:buChar char="•"/>
            </a:pPr>
            <a:r>
              <a:rPr sz="3000" spc="70" dirty="0">
                <a:solidFill>
                  <a:srgbClr val="203B3B"/>
                </a:solidFill>
                <a:latin typeface="Franklin Gothic Book" panose="020B0503020102020204" pitchFamily="34" charset="0"/>
                <a:cs typeface="Arial"/>
              </a:rPr>
              <a:t>Cover </a:t>
            </a:r>
            <a:r>
              <a:rPr sz="3000" spc="185" dirty="0">
                <a:solidFill>
                  <a:srgbClr val="203B3B"/>
                </a:solidFill>
                <a:latin typeface="Franklin Gothic Book" panose="020B0503020102020204" pitchFamily="34" charset="0"/>
                <a:cs typeface="Arial"/>
              </a:rPr>
              <a:t>letters </a:t>
            </a:r>
            <a:r>
              <a:rPr sz="3000" spc="65" dirty="0">
                <a:solidFill>
                  <a:srgbClr val="203B3B"/>
                </a:solidFill>
                <a:latin typeface="Franklin Gothic Book" panose="020B0503020102020204" pitchFamily="34" charset="0"/>
                <a:cs typeface="Arial"/>
              </a:rPr>
              <a:t>are </a:t>
            </a:r>
            <a:r>
              <a:rPr sz="3000" spc="-10" dirty="0">
                <a:solidFill>
                  <a:srgbClr val="203B3B"/>
                </a:solidFill>
                <a:latin typeface="Franklin Gothic Book" panose="020B0503020102020204" pitchFamily="34" charset="0"/>
                <a:cs typeface="Arial"/>
              </a:rPr>
              <a:t>a </a:t>
            </a:r>
            <a:r>
              <a:rPr sz="3000" spc="150" dirty="0">
                <a:solidFill>
                  <a:srgbClr val="203B3B"/>
                </a:solidFill>
                <a:latin typeface="Franklin Gothic Book" panose="020B0503020102020204" pitchFamily="34" charset="0"/>
                <a:cs typeface="Arial"/>
              </a:rPr>
              <a:t>narrative </a:t>
            </a:r>
            <a:r>
              <a:rPr sz="3000" spc="175" dirty="0">
                <a:solidFill>
                  <a:srgbClr val="203B3B"/>
                </a:solidFill>
                <a:latin typeface="Franklin Gothic Book" panose="020B0503020102020204" pitchFamily="34" charset="0"/>
                <a:cs typeface="Arial"/>
              </a:rPr>
              <a:t>comp</a:t>
            </a:r>
            <a:r>
              <a:rPr lang="en-US" sz="3000" spc="175" dirty="0">
                <a:solidFill>
                  <a:srgbClr val="203B3B"/>
                </a:solidFill>
                <a:latin typeface="Franklin Gothic Book" panose="020B0503020102020204" pitchFamily="34" charset="0"/>
                <a:cs typeface="Arial"/>
              </a:rPr>
              <a:t>lem</a:t>
            </a:r>
            <a:r>
              <a:rPr sz="3000" spc="175" dirty="0">
                <a:solidFill>
                  <a:srgbClr val="203B3B"/>
                </a:solidFill>
                <a:latin typeface="Franklin Gothic Book" panose="020B0503020102020204" pitchFamily="34" charset="0"/>
                <a:cs typeface="Arial"/>
              </a:rPr>
              <a:t>ent</a:t>
            </a:r>
            <a:r>
              <a:rPr lang="en-US" sz="3000" spc="175" dirty="0">
                <a:solidFill>
                  <a:srgbClr val="203B3B"/>
                </a:solidFill>
                <a:latin typeface="Franklin Gothic Book" panose="020B0503020102020204" pitchFamily="34" charset="0"/>
                <a:cs typeface="Arial"/>
              </a:rPr>
              <a:t> </a:t>
            </a:r>
            <a:r>
              <a:rPr sz="3000" spc="320" dirty="0">
                <a:solidFill>
                  <a:srgbClr val="203B3B"/>
                </a:solidFill>
                <a:latin typeface="Franklin Gothic Book" panose="020B0503020102020204" pitchFamily="34" charset="0"/>
                <a:cs typeface="Arial"/>
              </a:rPr>
              <a:t>to </a:t>
            </a:r>
            <a:r>
              <a:rPr sz="3000" spc="165" dirty="0">
                <a:solidFill>
                  <a:srgbClr val="203B3B"/>
                </a:solidFill>
                <a:latin typeface="Franklin Gothic Book" panose="020B0503020102020204" pitchFamily="34" charset="0"/>
                <a:cs typeface="Arial"/>
              </a:rPr>
              <a:t>your</a:t>
            </a:r>
            <a:r>
              <a:rPr sz="3000" spc="-515" dirty="0">
                <a:solidFill>
                  <a:srgbClr val="203B3B"/>
                </a:solidFill>
                <a:latin typeface="Franklin Gothic Book" panose="020B0503020102020204" pitchFamily="34" charset="0"/>
                <a:cs typeface="Arial"/>
              </a:rPr>
              <a:t> </a:t>
            </a:r>
            <a:r>
              <a:rPr sz="3000" spc="80" dirty="0">
                <a:solidFill>
                  <a:srgbClr val="203B3B"/>
                </a:solidFill>
                <a:latin typeface="Franklin Gothic Book" panose="020B0503020102020204" pitchFamily="34" charset="0"/>
                <a:cs typeface="Arial"/>
              </a:rPr>
              <a:t>resume.</a:t>
            </a:r>
            <a:endParaRPr sz="3000" dirty="0">
              <a:latin typeface="Franklin Gothic Book" panose="020B0503020102020204" pitchFamily="34" charset="0"/>
              <a:cs typeface="Arial"/>
            </a:endParaRPr>
          </a:p>
          <a:p>
            <a:pPr marL="457200" marR="20955" indent="-457200">
              <a:buFont typeface="Arial" panose="020B0604020202020204" pitchFamily="34" charset="0"/>
              <a:buChar char="•"/>
            </a:pPr>
            <a:r>
              <a:rPr lang="en-US" sz="3000" spc="300" dirty="0">
                <a:solidFill>
                  <a:srgbClr val="203B3B"/>
                </a:solidFill>
                <a:latin typeface="Franklin Gothic Book" panose="020B0503020102020204" pitchFamily="34" charset="0"/>
                <a:cs typeface="Arial"/>
              </a:rPr>
              <a:t>A </a:t>
            </a:r>
            <a:r>
              <a:rPr sz="3000" spc="190" dirty="0">
                <a:solidFill>
                  <a:srgbClr val="203B3B"/>
                </a:solidFill>
                <a:latin typeface="Franklin Gothic Book" panose="020B0503020102020204" pitchFamily="34" charset="0"/>
                <a:cs typeface="Arial"/>
              </a:rPr>
              <a:t>brief </a:t>
            </a:r>
            <a:r>
              <a:rPr sz="3000" spc="105" dirty="0">
                <a:solidFill>
                  <a:srgbClr val="203B3B"/>
                </a:solidFill>
                <a:latin typeface="Franklin Gothic Book" panose="020B0503020102020204" pitchFamily="34" charset="0"/>
                <a:cs typeface="Arial"/>
              </a:rPr>
              <a:t>one </a:t>
            </a:r>
            <a:r>
              <a:rPr sz="3000" spc="30" dirty="0">
                <a:solidFill>
                  <a:srgbClr val="203B3B"/>
                </a:solidFill>
                <a:latin typeface="Franklin Gothic Book" panose="020B0503020102020204" pitchFamily="34" charset="0"/>
                <a:cs typeface="Arial"/>
              </a:rPr>
              <a:t>page </a:t>
            </a:r>
            <a:r>
              <a:rPr sz="3000" spc="175" dirty="0">
                <a:solidFill>
                  <a:srgbClr val="203B3B"/>
                </a:solidFill>
                <a:latin typeface="Franklin Gothic Book" panose="020B0503020102020204" pitchFamily="34" charset="0"/>
                <a:cs typeface="Arial"/>
              </a:rPr>
              <a:t>document</a:t>
            </a:r>
            <a:r>
              <a:rPr lang="en-US" sz="3000" spc="175" dirty="0">
                <a:solidFill>
                  <a:srgbClr val="203B3B"/>
                </a:solidFill>
                <a:latin typeface="Franklin Gothic Book" panose="020B0503020102020204" pitchFamily="34" charset="0"/>
                <a:cs typeface="Arial"/>
              </a:rPr>
              <a:t> </a:t>
            </a:r>
            <a:r>
              <a:rPr sz="3000" spc="275" dirty="0">
                <a:solidFill>
                  <a:srgbClr val="203B3B"/>
                </a:solidFill>
                <a:latin typeface="Franklin Gothic Book" panose="020B0503020102020204" pitchFamily="34" charset="0"/>
                <a:cs typeface="Arial"/>
              </a:rPr>
              <a:t>that</a:t>
            </a:r>
            <a:r>
              <a:rPr sz="3000" spc="-105" dirty="0">
                <a:solidFill>
                  <a:srgbClr val="203B3B"/>
                </a:solidFill>
                <a:latin typeface="Franklin Gothic Book" panose="020B0503020102020204" pitchFamily="34" charset="0"/>
                <a:cs typeface="Arial"/>
              </a:rPr>
              <a:t> </a:t>
            </a:r>
            <a:r>
              <a:rPr sz="3000" spc="85" dirty="0">
                <a:solidFill>
                  <a:srgbClr val="203B3B"/>
                </a:solidFill>
                <a:latin typeface="Franklin Gothic Book" panose="020B0503020102020204" pitchFamily="34" charset="0"/>
                <a:cs typeface="Arial"/>
              </a:rPr>
              <a:t>helps</a:t>
            </a:r>
            <a:r>
              <a:rPr sz="3000" spc="-100" dirty="0">
                <a:solidFill>
                  <a:srgbClr val="203B3B"/>
                </a:solidFill>
                <a:latin typeface="Franklin Gothic Book" panose="020B0503020102020204" pitchFamily="34" charset="0"/>
                <a:cs typeface="Arial"/>
              </a:rPr>
              <a:t> </a:t>
            </a:r>
            <a:r>
              <a:rPr sz="3000" spc="105" dirty="0">
                <a:solidFill>
                  <a:srgbClr val="203B3B"/>
                </a:solidFill>
                <a:latin typeface="Franklin Gothic Book" panose="020B0503020102020204" pitchFamily="34" charset="0"/>
                <a:cs typeface="Arial"/>
              </a:rPr>
              <a:t>expand</a:t>
            </a:r>
            <a:r>
              <a:rPr sz="3000" spc="-100" dirty="0">
                <a:solidFill>
                  <a:srgbClr val="203B3B"/>
                </a:solidFill>
                <a:latin typeface="Franklin Gothic Book" panose="020B0503020102020204" pitchFamily="34" charset="0"/>
                <a:cs typeface="Arial"/>
              </a:rPr>
              <a:t> </a:t>
            </a:r>
            <a:r>
              <a:rPr sz="3000" spc="160" dirty="0">
                <a:solidFill>
                  <a:srgbClr val="203B3B"/>
                </a:solidFill>
                <a:latin typeface="Franklin Gothic Book" panose="020B0503020102020204" pitchFamily="34" charset="0"/>
                <a:cs typeface="Arial"/>
              </a:rPr>
              <a:t>on</a:t>
            </a:r>
            <a:r>
              <a:rPr sz="3000" spc="-105" dirty="0">
                <a:solidFill>
                  <a:srgbClr val="203B3B"/>
                </a:solidFill>
                <a:latin typeface="Franklin Gothic Book" panose="020B0503020102020204" pitchFamily="34" charset="0"/>
                <a:cs typeface="Arial"/>
              </a:rPr>
              <a:t> </a:t>
            </a:r>
            <a:r>
              <a:rPr sz="3000" spc="210" dirty="0">
                <a:solidFill>
                  <a:srgbClr val="203B3B"/>
                </a:solidFill>
                <a:latin typeface="Franklin Gothic Book" panose="020B0503020102020204" pitchFamily="34" charset="0"/>
                <a:cs typeface="Arial"/>
              </a:rPr>
              <a:t>the</a:t>
            </a:r>
            <a:r>
              <a:rPr sz="3000" spc="-100" dirty="0">
                <a:solidFill>
                  <a:srgbClr val="203B3B"/>
                </a:solidFill>
                <a:latin typeface="Franklin Gothic Book" panose="020B0503020102020204" pitchFamily="34" charset="0"/>
                <a:cs typeface="Arial"/>
              </a:rPr>
              <a:t> </a:t>
            </a:r>
            <a:r>
              <a:rPr sz="3000" spc="85" dirty="0">
                <a:solidFill>
                  <a:srgbClr val="203B3B"/>
                </a:solidFill>
                <a:latin typeface="Franklin Gothic Book" panose="020B0503020102020204" pitchFamily="34" charset="0"/>
                <a:cs typeface="Arial"/>
              </a:rPr>
              <a:t>experiences</a:t>
            </a:r>
            <a:r>
              <a:rPr sz="3000" spc="-100" dirty="0">
                <a:solidFill>
                  <a:srgbClr val="203B3B"/>
                </a:solidFill>
                <a:latin typeface="Franklin Gothic Book" panose="020B0503020102020204" pitchFamily="34" charset="0"/>
                <a:cs typeface="Arial"/>
              </a:rPr>
              <a:t> </a:t>
            </a:r>
            <a:r>
              <a:rPr sz="3000" spc="150" dirty="0">
                <a:solidFill>
                  <a:srgbClr val="203B3B"/>
                </a:solidFill>
                <a:latin typeface="Franklin Gothic Book" panose="020B0503020102020204" pitchFamily="34" charset="0"/>
                <a:cs typeface="Arial"/>
              </a:rPr>
              <a:t>yo</a:t>
            </a:r>
            <a:r>
              <a:rPr lang="en-US" sz="3000" spc="150" dirty="0">
                <a:solidFill>
                  <a:srgbClr val="203B3B"/>
                </a:solidFill>
                <a:latin typeface="Franklin Gothic Book" panose="020B0503020102020204" pitchFamily="34" charset="0"/>
                <a:cs typeface="Arial"/>
              </a:rPr>
              <a:t>u showcased </a:t>
            </a:r>
            <a:r>
              <a:rPr sz="3000" spc="190" dirty="0">
                <a:solidFill>
                  <a:srgbClr val="203B3B"/>
                </a:solidFill>
                <a:latin typeface="Franklin Gothic Book" panose="020B0503020102020204" pitchFamily="34" charset="0"/>
                <a:cs typeface="Arial"/>
              </a:rPr>
              <a:t>in </a:t>
            </a:r>
            <a:r>
              <a:rPr sz="3000" spc="165" dirty="0">
                <a:solidFill>
                  <a:srgbClr val="203B3B"/>
                </a:solidFill>
                <a:latin typeface="Franklin Gothic Book" panose="020B0503020102020204" pitchFamily="34" charset="0"/>
                <a:cs typeface="Arial"/>
              </a:rPr>
              <a:t>your</a:t>
            </a:r>
            <a:r>
              <a:rPr sz="3000" spc="-635" dirty="0">
                <a:solidFill>
                  <a:srgbClr val="203B3B"/>
                </a:solidFill>
                <a:latin typeface="Franklin Gothic Book" panose="020B0503020102020204" pitchFamily="34" charset="0"/>
                <a:cs typeface="Arial"/>
              </a:rPr>
              <a:t> </a:t>
            </a:r>
            <a:r>
              <a:rPr sz="3000" spc="80" dirty="0">
                <a:solidFill>
                  <a:srgbClr val="203B3B"/>
                </a:solidFill>
                <a:latin typeface="Franklin Gothic Book" panose="020B0503020102020204" pitchFamily="34" charset="0"/>
                <a:cs typeface="Arial"/>
              </a:rPr>
              <a:t>resume.</a:t>
            </a:r>
            <a:endParaRPr sz="3000" dirty="0">
              <a:latin typeface="Franklin Gothic Book" panose="020B0503020102020204" pitchFamily="34" charset="0"/>
              <a:cs typeface="Arial"/>
            </a:endParaRPr>
          </a:p>
          <a:p>
            <a:pPr marL="457200" marR="788670" indent="-457200">
              <a:buFont typeface="Arial" panose="020B0604020202020204" pitchFamily="34" charset="0"/>
              <a:buChar char="•"/>
            </a:pPr>
            <a:r>
              <a:rPr lang="en-US" sz="3000" spc="90" dirty="0">
                <a:solidFill>
                  <a:srgbClr val="203B3B"/>
                </a:solidFill>
                <a:latin typeface="Franklin Gothic Book" panose="020B0503020102020204" pitchFamily="34" charset="0"/>
                <a:cs typeface="Arial"/>
              </a:rPr>
              <a:t>H</a:t>
            </a:r>
            <a:r>
              <a:rPr sz="3000" spc="175" dirty="0">
                <a:solidFill>
                  <a:srgbClr val="203B3B"/>
                </a:solidFill>
                <a:latin typeface="Franklin Gothic Book" panose="020B0503020102020204" pitchFamily="34" charset="0"/>
                <a:cs typeface="Arial"/>
              </a:rPr>
              <a:t>ighlight</a:t>
            </a:r>
            <a:r>
              <a:rPr lang="en-US" sz="3000" spc="175" dirty="0">
                <a:solidFill>
                  <a:srgbClr val="203B3B"/>
                </a:solidFill>
                <a:latin typeface="Franklin Gothic Book" panose="020B0503020102020204" pitchFamily="34" charset="0"/>
                <a:cs typeface="Arial"/>
              </a:rPr>
              <a:t>s</a:t>
            </a:r>
            <a:r>
              <a:rPr sz="3000" spc="175" dirty="0">
                <a:solidFill>
                  <a:srgbClr val="203B3B"/>
                </a:solidFill>
                <a:latin typeface="Franklin Gothic Book" panose="020B0503020102020204" pitchFamily="34" charset="0"/>
                <a:cs typeface="Arial"/>
              </a:rPr>
              <a:t> </a:t>
            </a:r>
            <a:r>
              <a:rPr sz="3000" spc="165" dirty="0">
                <a:solidFill>
                  <a:srgbClr val="203B3B"/>
                </a:solidFill>
                <a:latin typeface="Franklin Gothic Book" panose="020B0503020102020204" pitchFamily="34" charset="0"/>
                <a:cs typeface="Arial"/>
              </a:rPr>
              <a:t>your </a:t>
            </a:r>
            <a:r>
              <a:rPr sz="3000" spc="195" dirty="0">
                <a:solidFill>
                  <a:srgbClr val="203B3B"/>
                </a:solidFill>
                <a:latin typeface="Franklin Gothic Book" panose="020B0503020102020204" pitchFamily="34" charset="0"/>
                <a:cs typeface="Arial"/>
              </a:rPr>
              <a:t>motivations </a:t>
            </a:r>
            <a:r>
              <a:rPr sz="3000" spc="190" dirty="0">
                <a:solidFill>
                  <a:srgbClr val="203B3B"/>
                </a:solidFill>
                <a:latin typeface="Franklin Gothic Book" panose="020B0503020102020204" pitchFamily="34" charset="0"/>
                <a:cs typeface="Arial"/>
              </a:rPr>
              <a:t>in</a:t>
            </a:r>
            <a:r>
              <a:rPr lang="en-US" sz="3000" spc="190" dirty="0">
                <a:solidFill>
                  <a:srgbClr val="203B3B"/>
                </a:solidFill>
                <a:latin typeface="Franklin Gothic Book" panose="020B0503020102020204" pitchFamily="34" charset="0"/>
                <a:cs typeface="Arial"/>
              </a:rPr>
              <a:t> </a:t>
            </a:r>
            <a:r>
              <a:rPr sz="3000" spc="120" dirty="0">
                <a:solidFill>
                  <a:srgbClr val="203B3B"/>
                </a:solidFill>
                <a:latin typeface="Franklin Gothic Book" panose="020B0503020102020204" pitchFamily="34" charset="0"/>
                <a:cs typeface="Arial"/>
              </a:rPr>
              <a:t>applying</a:t>
            </a:r>
            <a:r>
              <a:rPr sz="3000" spc="-100" dirty="0">
                <a:solidFill>
                  <a:srgbClr val="203B3B"/>
                </a:solidFill>
                <a:latin typeface="Franklin Gothic Book" panose="020B0503020102020204" pitchFamily="34" charset="0"/>
                <a:cs typeface="Arial"/>
              </a:rPr>
              <a:t> </a:t>
            </a:r>
            <a:r>
              <a:rPr sz="3000" spc="254" dirty="0">
                <a:solidFill>
                  <a:srgbClr val="203B3B"/>
                </a:solidFill>
                <a:latin typeface="Franklin Gothic Book" panose="020B0503020102020204" pitchFamily="34" charset="0"/>
                <a:cs typeface="Arial"/>
              </a:rPr>
              <a:t>for</a:t>
            </a:r>
            <a:r>
              <a:rPr sz="3000" spc="-100" dirty="0">
                <a:solidFill>
                  <a:srgbClr val="203B3B"/>
                </a:solidFill>
                <a:latin typeface="Franklin Gothic Book" panose="020B0503020102020204" pitchFamily="34" charset="0"/>
                <a:cs typeface="Arial"/>
              </a:rPr>
              <a:t> </a:t>
            </a:r>
            <a:r>
              <a:rPr sz="3000" spc="210" dirty="0">
                <a:solidFill>
                  <a:srgbClr val="203B3B"/>
                </a:solidFill>
                <a:latin typeface="Franklin Gothic Book" panose="020B0503020102020204" pitchFamily="34" charset="0"/>
                <a:cs typeface="Arial"/>
              </a:rPr>
              <a:t>the</a:t>
            </a:r>
            <a:r>
              <a:rPr sz="3000" spc="-100" dirty="0">
                <a:solidFill>
                  <a:srgbClr val="203B3B"/>
                </a:solidFill>
                <a:latin typeface="Franklin Gothic Book" panose="020B0503020102020204" pitchFamily="34" charset="0"/>
                <a:cs typeface="Arial"/>
              </a:rPr>
              <a:t> </a:t>
            </a:r>
            <a:r>
              <a:rPr sz="3000" spc="185" dirty="0">
                <a:solidFill>
                  <a:srgbClr val="203B3B"/>
                </a:solidFill>
                <a:latin typeface="Franklin Gothic Book" panose="020B0503020102020204" pitchFamily="34" charset="0"/>
                <a:cs typeface="Arial"/>
              </a:rPr>
              <a:t>position</a:t>
            </a:r>
            <a:r>
              <a:rPr sz="3000" spc="-100" dirty="0">
                <a:solidFill>
                  <a:srgbClr val="203B3B"/>
                </a:solidFill>
                <a:latin typeface="Franklin Gothic Book" panose="020B0503020102020204" pitchFamily="34" charset="0"/>
                <a:cs typeface="Arial"/>
              </a:rPr>
              <a:t> </a:t>
            </a:r>
            <a:r>
              <a:rPr sz="3000" spc="95" dirty="0">
                <a:solidFill>
                  <a:srgbClr val="203B3B"/>
                </a:solidFill>
                <a:latin typeface="Franklin Gothic Book" panose="020B0503020102020204" pitchFamily="34" charset="0"/>
                <a:cs typeface="Arial"/>
              </a:rPr>
              <a:t>and</a:t>
            </a:r>
            <a:r>
              <a:rPr sz="3000" spc="-95" dirty="0">
                <a:solidFill>
                  <a:srgbClr val="203B3B"/>
                </a:solidFill>
                <a:latin typeface="Franklin Gothic Book" panose="020B0503020102020204" pitchFamily="34" charset="0"/>
                <a:cs typeface="Arial"/>
              </a:rPr>
              <a:t> </a:t>
            </a:r>
            <a:r>
              <a:rPr sz="3000" spc="190" dirty="0">
                <a:solidFill>
                  <a:srgbClr val="203B3B"/>
                </a:solidFill>
                <a:latin typeface="Franklin Gothic Book" panose="020B0503020102020204" pitchFamily="34" charset="0"/>
                <a:cs typeface="Arial"/>
              </a:rPr>
              <a:t>why</a:t>
            </a:r>
            <a:r>
              <a:rPr sz="3000" spc="-100" dirty="0">
                <a:solidFill>
                  <a:srgbClr val="203B3B"/>
                </a:solidFill>
                <a:latin typeface="Franklin Gothic Book" panose="020B0503020102020204" pitchFamily="34" charset="0"/>
                <a:cs typeface="Arial"/>
              </a:rPr>
              <a:t> </a:t>
            </a:r>
            <a:r>
              <a:rPr sz="3000" spc="150" dirty="0">
                <a:solidFill>
                  <a:srgbClr val="203B3B"/>
                </a:solidFill>
                <a:latin typeface="Franklin Gothic Book" panose="020B0503020102020204" pitchFamily="34" charset="0"/>
                <a:cs typeface="Arial"/>
              </a:rPr>
              <a:t>you</a:t>
            </a:r>
            <a:r>
              <a:rPr lang="en-US" sz="3000" spc="150" dirty="0">
                <a:solidFill>
                  <a:srgbClr val="203B3B"/>
                </a:solidFill>
                <a:latin typeface="Franklin Gothic Book" panose="020B0503020102020204" pitchFamily="34" charset="0"/>
                <a:cs typeface="Arial"/>
              </a:rPr>
              <a:t> </a:t>
            </a:r>
            <a:r>
              <a:rPr lang="en-US" sz="3000" spc="114" dirty="0">
                <a:solidFill>
                  <a:srgbClr val="203B3B"/>
                </a:solidFill>
                <a:latin typeface="Franklin Gothic Book" panose="020B0503020102020204" pitchFamily="34" charset="0"/>
                <a:cs typeface="Arial"/>
              </a:rPr>
              <a:t>want to work with this specific organization</a:t>
            </a:r>
            <a:r>
              <a:rPr sz="3000" spc="110" dirty="0">
                <a:solidFill>
                  <a:srgbClr val="203B3B"/>
                </a:solidFill>
                <a:latin typeface="Franklin Gothic Book" panose="020B0503020102020204" pitchFamily="34" charset="0"/>
                <a:cs typeface="Arial"/>
              </a:rPr>
              <a:t>.</a:t>
            </a:r>
            <a:endParaRPr lang="en-US" sz="3000" spc="110" dirty="0">
              <a:solidFill>
                <a:srgbClr val="203B3B"/>
              </a:solidFill>
              <a:latin typeface="Franklin Gothic Book" panose="020B0503020102020204" pitchFamily="34" charset="0"/>
              <a:cs typeface="Arial"/>
            </a:endParaRPr>
          </a:p>
          <a:p>
            <a:pPr marL="457200" marR="788670" indent="-457200">
              <a:buFont typeface="Arial" panose="020B0604020202020204" pitchFamily="34" charset="0"/>
              <a:buChar char="•"/>
            </a:pPr>
            <a:r>
              <a:rPr lang="en-US" sz="3000" spc="110" dirty="0">
                <a:solidFill>
                  <a:srgbClr val="203B3B"/>
                </a:solidFill>
                <a:latin typeface="Franklin Gothic Book" panose="020B0503020102020204" pitchFamily="34" charset="0"/>
                <a:cs typeface="Arial"/>
              </a:rPr>
              <a:t>Showcases your personality and values.</a:t>
            </a:r>
          </a:p>
          <a:p>
            <a:pPr marL="548005" marR="788670"/>
            <a:endParaRPr sz="3200" dirty="0">
              <a:latin typeface="Franklin Gothic Book" panose="020B0503020102020204" pitchFamily="34" charset="0"/>
              <a:cs typeface="Arial"/>
            </a:endParaRPr>
          </a:p>
        </p:txBody>
      </p:sp>
      <p:sp>
        <p:nvSpPr>
          <p:cNvPr id="11" name="object 11"/>
          <p:cNvSpPr/>
          <p:nvPr/>
        </p:nvSpPr>
        <p:spPr>
          <a:xfrm>
            <a:off x="1028087" y="3217438"/>
            <a:ext cx="9553575" cy="76200"/>
          </a:xfrm>
          <a:custGeom>
            <a:avLst/>
            <a:gdLst/>
            <a:ahLst/>
            <a:cxnLst/>
            <a:rect l="l" t="t" r="r" b="b"/>
            <a:pathLst>
              <a:path w="9553575" h="76200">
                <a:moveTo>
                  <a:pt x="9553575" y="76200"/>
                </a:moveTo>
                <a:lnTo>
                  <a:pt x="0" y="76200"/>
                </a:lnTo>
                <a:lnTo>
                  <a:pt x="0" y="0"/>
                </a:lnTo>
                <a:lnTo>
                  <a:pt x="9553575" y="0"/>
                </a:lnTo>
                <a:lnTo>
                  <a:pt x="9553575" y="76200"/>
                </a:lnTo>
                <a:close/>
              </a:path>
            </a:pathLst>
          </a:custGeom>
          <a:solidFill>
            <a:srgbClr val="D08B03"/>
          </a:solidFill>
        </p:spPr>
        <p:txBody>
          <a:bodyPr wrap="square" lIns="0" tIns="0" rIns="0" bIns="0" rtlCol="0"/>
          <a:lstStyle/>
          <a:p>
            <a:endParaRPr/>
          </a:p>
        </p:txBody>
      </p:sp>
      <p:pic>
        <p:nvPicPr>
          <p:cNvPr id="12" name="Picture 11">
            <a:extLst>
              <a:ext uri="{FF2B5EF4-FFF2-40B4-BE49-F238E27FC236}">
                <a16:creationId xmlns:a16="http://schemas.microsoft.com/office/drawing/2014/main" id="{22D6489B-3F42-4237-B448-63006A52A4EF}"/>
              </a:ext>
            </a:extLst>
          </p:cNvPr>
          <p:cNvPicPr>
            <a:picLocks noChangeAspect="1"/>
          </p:cNvPicPr>
          <p:nvPr/>
        </p:nvPicPr>
        <p:blipFill>
          <a:blip r:embed="rId3"/>
          <a:stretch>
            <a:fillRect/>
          </a:stretch>
        </p:blipFill>
        <p:spPr>
          <a:xfrm>
            <a:off x="11887200" y="1485900"/>
            <a:ext cx="4914900" cy="7372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grpSp>
        <p:nvGrpSpPr>
          <p:cNvPr id="3" name="object 3"/>
          <p:cNvGrpSpPr/>
          <p:nvPr/>
        </p:nvGrpSpPr>
        <p:grpSpPr>
          <a:xfrm>
            <a:off x="11410950" y="1028699"/>
            <a:ext cx="5848350" cy="8229600"/>
            <a:chOff x="11410950" y="1028699"/>
            <a:chExt cx="5848350" cy="8229600"/>
          </a:xfrm>
        </p:grpSpPr>
        <p:sp>
          <p:nvSpPr>
            <p:cNvPr id="4" name="object 4"/>
            <p:cNvSpPr/>
            <p:nvPr/>
          </p:nvSpPr>
          <p:spPr>
            <a:xfrm>
              <a:off x="11410950" y="1028699"/>
              <a:ext cx="5848350" cy="8229600"/>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5" name="object 5"/>
            <p:cNvSpPr/>
            <p:nvPr/>
          </p:nvSpPr>
          <p:spPr>
            <a:xfrm>
              <a:off x="11572889" y="1190624"/>
              <a:ext cx="5524499" cy="38861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572890" y="5219699"/>
              <a:ext cx="5524499" cy="387669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796302" y="3633763"/>
            <a:ext cx="8613716" cy="5091137"/>
          </a:xfrm>
          <a:prstGeom prst="rect">
            <a:avLst/>
          </a:prstGeom>
        </p:spPr>
        <p:txBody>
          <a:bodyPr vert="horz" wrap="square" lIns="0" tIns="12700" rIns="0" bIns="0" rtlCol="0">
            <a:spAutoFit/>
          </a:bodyPr>
          <a:lstStyle/>
          <a:p>
            <a:pPr marL="119063" marR="5080"/>
            <a:r>
              <a:rPr sz="3000" dirty="0">
                <a:solidFill>
                  <a:srgbClr val="203B3B"/>
                </a:solidFill>
                <a:latin typeface="Franklin Gothic Book" panose="020B0503020102020204" pitchFamily="34" charset="0"/>
                <a:cs typeface="Arial"/>
              </a:rPr>
              <a:t>Cover letters should highlight your</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academic, professional, and personal</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qualifications for the position </a:t>
            </a:r>
            <a:r>
              <a:rPr lang="en-US" sz="3000" dirty="0">
                <a:solidFill>
                  <a:srgbClr val="203B3B"/>
                </a:solidFill>
                <a:latin typeface="Franklin Gothic Book" panose="020B0503020102020204" pitchFamily="34" charset="0"/>
                <a:cs typeface="Arial"/>
              </a:rPr>
              <a:t>to which you are applying</a:t>
            </a:r>
            <a:r>
              <a:rPr sz="3000" dirty="0">
                <a:solidFill>
                  <a:srgbClr val="203B3B"/>
                </a:solidFill>
                <a:latin typeface="Franklin Gothic Book" panose="020B0503020102020204" pitchFamily="34" charset="0"/>
                <a:cs typeface="Arial"/>
              </a:rPr>
              <a:t>.</a:t>
            </a:r>
            <a:endParaRPr lang="en-US" sz="3000" dirty="0">
              <a:solidFill>
                <a:srgbClr val="203B3B"/>
              </a:solidFill>
              <a:latin typeface="Franklin Gothic Book" panose="020B0503020102020204" pitchFamily="34" charset="0"/>
              <a:cs typeface="Arial"/>
            </a:endParaRPr>
          </a:p>
          <a:p>
            <a:pPr marL="119063" marR="5080"/>
            <a:endParaRPr lang="en-US" sz="3000" dirty="0">
              <a:solidFill>
                <a:srgbClr val="203B3B"/>
              </a:solidFill>
              <a:latin typeface="Franklin Gothic Book" panose="020B0503020102020204" pitchFamily="34" charset="0"/>
              <a:cs typeface="Arial"/>
            </a:endParaRPr>
          </a:p>
          <a:p>
            <a:pPr marL="119063" marR="5080"/>
            <a:r>
              <a:rPr sz="3000" dirty="0">
                <a:solidFill>
                  <a:srgbClr val="203B3B"/>
                </a:solidFill>
                <a:latin typeface="Franklin Gothic Book" panose="020B0503020102020204" pitchFamily="34" charset="0"/>
                <a:cs typeface="Arial"/>
              </a:rPr>
              <a:t>It</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should not be a restatement of your</a:t>
            </a:r>
            <a:r>
              <a:rPr lang="en-US" sz="3000" dirty="0">
                <a:solidFill>
                  <a:srgbClr val="203B3B"/>
                </a:solidFill>
                <a:latin typeface="Franklin Gothic Book" panose="020B0503020102020204" pitchFamily="34" charset="0"/>
                <a:cs typeface="Arial"/>
              </a:rPr>
              <a:t> </a:t>
            </a:r>
            <a:r>
              <a:rPr sz="3000" dirty="0">
                <a:solidFill>
                  <a:srgbClr val="203B3B"/>
                </a:solidFill>
                <a:latin typeface="Franklin Gothic Book" panose="020B0503020102020204" pitchFamily="34" charset="0"/>
                <a:cs typeface="Arial"/>
              </a:rPr>
              <a:t>resume.</a:t>
            </a:r>
            <a:r>
              <a:rPr lang="en-US" sz="3000" dirty="0">
                <a:solidFill>
                  <a:srgbClr val="203B3B"/>
                </a:solidFill>
                <a:latin typeface="Franklin Gothic Book" panose="020B0503020102020204" pitchFamily="34" charset="0"/>
                <a:cs typeface="Arial"/>
              </a:rPr>
              <a:t> Instead you should select certain experiences to highlight to the employer. You might weave experiences together, telling how one experience led to another. You might tell a story from one or two experiences that bring depth and detail not covered in your resume. </a:t>
            </a:r>
            <a:endParaRPr sz="3000" dirty="0">
              <a:latin typeface="Franklin Gothic Book" panose="020B0503020102020204" pitchFamily="34" charset="0"/>
              <a:cs typeface="Arial"/>
            </a:endParaRPr>
          </a:p>
        </p:txBody>
      </p:sp>
      <p:sp>
        <p:nvSpPr>
          <p:cNvPr id="8" name="object 8"/>
          <p:cNvSpPr txBox="1">
            <a:spLocks noGrp="1"/>
          </p:cNvSpPr>
          <p:nvPr>
            <p:ph type="title"/>
          </p:nvPr>
        </p:nvSpPr>
        <p:spPr>
          <a:xfrm>
            <a:off x="1061884" y="762353"/>
            <a:ext cx="8128000" cy="2271776"/>
          </a:xfrm>
          <a:prstGeom prst="rect">
            <a:avLst/>
          </a:prstGeom>
        </p:spPr>
        <p:txBody>
          <a:bodyPr vert="horz" wrap="square" lIns="0" tIns="177165" rIns="0" bIns="0" rtlCol="0">
            <a:spAutoFit/>
          </a:bodyPr>
          <a:lstStyle/>
          <a:p>
            <a:pPr marL="12700" marR="5080">
              <a:spcBef>
                <a:spcPts val="1395"/>
              </a:spcBef>
            </a:pPr>
            <a:r>
              <a:rPr sz="6800" dirty="0">
                <a:solidFill>
                  <a:srgbClr val="D08B03"/>
                </a:solidFill>
                <a:latin typeface="Book Antiqua" panose="02040602050305030304" pitchFamily="18" charset="0"/>
              </a:rPr>
              <a:t>PURPOSE OF A COVER</a:t>
            </a:r>
            <a:r>
              <a:rPr lang="en-US" sz="6800" dirty="0">
                <a:solidFill>
                  <a:srgbClr val="D08B03"/>
                </a:solidFill>
                <a:latin typeface="Book Antiqua" panose="02040602050305030304" pitchFamily="18" charset="0"/>
              </a:rPr>
              <a:t> </a:t>
            </a:r>
            <a:r>
              <a:rPr sz="6800" dirty="0">
                <a:solidFill>
                  <a:srgbClr val="D08B03"/>
                </a:solidFill>
                <a:latin typeface="Book Antiqua" panose="02040602050305030304" pitchFamily="18" charset="0"/>
              </a:rPr>
              <a:t>LETTER</a:t>
            </a:r>
            <a:endParaRPr sz="6800" dirty="0">
              <a:latin typeface="Book Antiqua" panose="02040602050305030304" pitchFamily="18" charset="0"/>
            </a:endParaRPr>
          </a:p>
        </p:txBody>
      </p:sp>
      <p:sp>
        <p:nvSpPr>
          <p:cNvPr id="9" name="object 9"/>
          <p:cNvSpPr/>
          <p:nvPr/>
        </p:nvSpPr>
        <p:spPr>
          <a:xfrm>
            <a:off x="1028017" y="2987563"/>
            <a:ext cx="8382000" cy="76200"/>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381000" y="1219350"/>
            <a:ext cx="5848350" cy="7848601"/>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7" name="object 7"/>
          <p:cNvSpPr txBox="1"/>
          <p:nvPr/>
        </p:nvSpPr>
        <p:spPr>
          <a:xfrm>
            <a:off x="6781800" y="3179301"/>
            <a:ext cx="11418727" cy="6845464"/>
          </a:xfrm>
          <a:prstGeom prst="rect">
            <a:avLst/>
          </a:prstGeom>
        </p:spPr>
        <p:txBody>
          <a:bodyPr vert="horz" wrap="square" lIns="0" tIns="12700" rIns="0" bIns="0" rtlCol="0">
            <a:spAutoFit/>
          </a:bodyPr>
          <a:lstStyle/>
          <a:p>
            <a:pPr marL="119063" marR="5080"/>
            <a:r>
              <a:rPr sz="3000" dirty="0">
                <a:solidFill>
                  <a:srgbClr val="203B3B"/>
                </a:solidFill>
                <a:latin typeface="Franklin Gothic Book" panose="020B0503020102020204" pitchFamily="34" charset="0"/>
                <a:cs typeface="Arial"/>
              </a:rPr>
              <a:t>A compelling cover letter answer</a:t>
            </a:r>
            <a:r>
              <a:rPr lang="en-US" sz="3000" dirty="0">
                <a:solidFill>
                  <a:srgbClr val="203B3B"/>
                </a:solidFill>
                <a:latin typeface="Franklin Gothic Book" panose="020B0503020102020204" pitchFamily="34" charset="0"/>
                <a:cs typeface="Arial"/>
              </a:rPr>
              <a:t>s</a:t>
            </a:r>
            <a:r>
              <a:rPr sz="3000" dirty="0">
                <a:solidFill>
                  <a:srgbClr val="203B3B"/>
                </a:solidFill>
                <a:latin typeface="Franklin Gothic Book" panose="020B0503020102020204" pitchFamily="34" charset="0"/>
                <a:cs typeface="Arial"/>
              </a:rPr>
              <a:t> </a:t>
            </a:r>
            <a:r>
              <a:rPr sz="3000" b="1" dirty="0">
                <a:solidFill>
                  <a:srgbClr val="203B3B"/>
                </a:solidFill>
                <a:latin typeface="Franklin Gothic Book" panose="020B0503020102020204" pitchFamily="34" charset="0"/>
                <a:cs typeface="Arial"/>
              </a:rPr>
              <a:t>"Why you?" </a:t>
            </a:r>
            <a:r>
              <a:rPr sz="3000" dirty="0">
                <a:solidFill>
                  <a:srgbClr val="203B3B"/>
                </a:solidFill>
                <a:latin typeface="Franklin Gothic Book" panose="020B0503020102020204" pitchFamily="34" charset="0"/>
                <a:cs typeface="Arial"/>
              </a:rPr>
              <a:t>and </a:t>
            </a:r>
            <a:r>
              <a:rPr sz="3000" b="1" dirty="0">
                <a:solidFill>
                  <a:srgbClr val="203B3B"/>
                </a:solidFill>
                <a:latin typeface="Franklin Gothic Book" panose="020B0503020102020204" pitchFamily="34" charset="0"/>
                <a:cs typeface="Arial"/>
              </a:rPr>
              <a:t>"Why</a:t>
            </a:r>
            <a:r>
              <a:rPr lang="en-US" sz="3000" b="1" dirty="0">
                <a:latin typeface="Franklin Gothic Book" panose="020B0503020102020204" pitchFamily="34" charset="0"/>
                <a:cs typeface="Arial"/>
              </a:rPr>
              <a:t> </a:t>
            </a:r>
            <a:r>
              <a:rPr sz="3000" b="1" dirty="0">
                <a:solidFill>
                  <a:srgbClr val="203B3B"/>
                </a:solidFill>
                <a:latin typeface="Franklin Gothic Book" panose="020B0503020102020204" pitchFamily="34" charset="0"/>
                <a:cs typeface="Arial"/>
              </a:rPr>
              <a:t>them?"</a:t>
            </a:r>
            <a:r>
              <a:rPr lang="en-US" sz="3000" b="1" dirty="0">
                <a:solidFill>
                  <a:srgbClr val="203B3B"/>
                </a:solidFill>
                <a:latin typeface="Franklin Gothic Book" panose="020B0503020102020204" pitchFamily="34" charset="0"/>
                <a:cs typeface="Arial"/>
              </a:rPr>
              <a:t/>
            </a:r>
            <a:br>
              <a:rPr lang="en-US" sz="3000" b="1" dirty="0">
                <a:solidFill>
                  <a:srgbClr val="203B3B"/>
                </a:solidFill>
                <a:latin typeface="Franklin Gothic Book" panose="020B0503020102020204" pitchFamily="34" charset="0"/>
                <a:cs typeface="Arial"/>
              </a:rPr>
            </a:br>
            <a:endParaRPr lang="en-US" sz="1200" dirty="0">
              <a:solidFill>
                <a:srgbClr val="203B3B"/>
              </a:solidFill>
              <a:latin typeface="Franklin Gothic Book" panose="020B0503020102020204" pitchFamily="34" charset="0"/>
              <a:cs typeface="Arial"/>
            </a:endParaRPr>
          </a:p>
          <a:p>
            <a:pPr marL="576263" marR="5080" indent="-169863">
              <a:buFontTx/>
              <a:buChar char="-"/>
            </a:pPr>
            <a:r>
              <a:rPr lang="en-US" sz="3000" u="sng" dirty="0">
                <a:solidFill>
                  <a:srgbClr val="203B3B"/>
                </a:solidFill>
                <a:latin typeface="Franklin Gothic Book" panose="020B0503020102020204" pitchFamily="34" charset="0"/>
                <a:cs typeface="Arial"/>
              </a:rPr>
              <a:t>Why you:</a:t>
            </a:r>
            <a:r>
              <a:rPr lang="en-US" sz="3000" dirty="0">
                <a:solidFill>
                  <a:srgbClr val="203B3B"/>
                </a:solidFill>
                <a:latin typeface="Franklin Gothic Book" panose="020B0503020102020204" pitchFamily="34" charset="0"/>
                <a:cs typeface="Arial"/>
              </a:rPr>
              <a:t> Focus their attention on your most relevant and compelling qualifications. What value will you bring to the organization? (Not what you want or what you can gain.)</a:t>
            </a:r>
            <a:br>
              <a:rPr lang="en-US" sz="3000" dirty="0">
                <a:solidFill>
                  <a:srgbClr val="203B3B"/>
                </a:solidFill>
                <a:latin typeface="Franklin Gothic Book" panose="020B0503020102020204" pitchFamily="34" charset="0"/>
                <a:cs typeface="Arial"/>
              </a:rPr>
            </a:br>
            <a:endParaRPr lang="en-US" sz="1200" dirty="0">
              <a:solidFill>
                <a:srgbClr val="203B3B"/>
              </a:solidFill>
              <a:latin typeface="Franklin Gothic Book" panose="020B0503020102020204" pitchFamily="34" charset="0"/>
              <a:cs typeface="Arial"/>
            </a:endParaRPr>
          </a:p>
          <a:p>
            <a:pPr marL="576263" marR="5080" indent="-169863">
              <a:buFontTx/>
              <a:buChar char="-"/>
            </a:pPr>
            <a:r>
              <a:rPr lang="en-US" sz="3000" u="sng" dirty="0">
                <a:solidFill>
                  <a:srgbClr val="203B3B"/>
                </a:solidFill>
                <a:latin typeface="Franklin Gothic Book" panose="020B0503020102020204" pitchFamily="34" charset="0"/>
                <a:cs typeface="Arial"/>
              </a:rPr>
              <a:t>Why them:</a:t>
            </a:r>
            <a:r>
              <a:rPr lang="en-US" sz="3000" dirty="0">
                <a:solidFill>
                  <a:srgbClr val="203B3B"/>
                </a:solidFill>
                <a:latin typeface="Franklin Gothic Book" panose="020B0503020102020204" pitchFamily="34" charset="0"/>
                <a:cs typeface="Arial"/>
              </a:rPr>
              <a:t> Be sure to include a sentence to a full paragraph on why you want to work with this particular organization. </a:t>
            </a:r>
            <a:r>
              <a:rPr lang="en-US" sz="3000" u="sng" dirty="0">
                <a:solidFill>
                  <a:srgbClr val="203B3B"/>
                </a:solidFill>
                <a:latin typeface="Franklin Gothic Book" panose="020B0503020102020204" pitchFamily="34" charset="0"/>
                <a:cs typeface="Arial"/>
              </a:rPr>
              <a:t>Talk about them. </a:t>
            </a:r>
            <a:r>
              <a:rPr lang="en-US" sz="3000" dirty="0">
                <a:solidFill>
                  <a:srgbClr val="203B3B"/>
                </a:solidFill>
                <a:latin typeface="Franklin Gothic Book" panose="020B0503020102020204" pitchFamily="34" charset="0"/>
                <a:cs typeface="Arial"/>
              </a:rPr>
              <a:t>Be sure to match your tone to the organization, i.e. corporate banking tends to be more formal than marketing or nursing. (Don’t confuse formal with professional. All letters should be written with a professional voice and focus. Do not use slang, abbreviations, or a casual tone.)</a:t>
            </a:r>
          </a:p>
          <a:p>
            <a:pPr marL="119063" marR="5080"/>
            <a:endParaRPr lang="en-US" sz="3000" dirty="0">
              <a:solidFill>
                <a:srgbClr val="203B3B"/>
              </a:solidFill>
              <a:latin typeface="Franklin Gothic Book" panose="020B0503020102020204" pitchFamily="34" charset="0"/>
              <a:cs typeface="Arial"/>
            </a:endParaRPr>
          </a:p>
          <a:p>
            <a:pPr marL="119063" marR="5080"/>
            <a:r>
              <a:rPr lang="en-US" sz="3000" dirty="0">
                <a:solidFill>
                  <a:srgbClr val="203B3B"/>
                </a:solidFill>
                <a:latin typeface="Franklin Gothic Book" panose="020B0503020102020204" pitchFamily="34" charset="0"/>
                <a:cs typeface="Arial"/>
              </a:rPr>
              <a:t>Cover letters that are just about you are dry and expected. To catch their attention, MAKE A CONNECTION.  </a:t>
            </a:r>
            <a:endParaRPr sz="3000" dirty="0">
              <a:latin typeface="Franklin Gothic Book" panose="020B0503020102020204" pitchFamily="34" charset="0"/>
              <a:cs typeface="Arial"/>
            </a:endParaRPr>
          </a:p>
        </p:txBody>
      </p:sp>
      <p:sp>
        <p:nvSpPr>
          <p:cNvPr id="8" name="object 8"/>
          <p:cNvSpPr txBox="1">
            <a:spLocks noGrp="1"/>
          </p:cNvSpPr>
          <p:nvPr>
            <p:ph type="title"/>
          </p:nvPr>
        </p:nvSpPr>
        <p:spPr>
          <a:xfrm>
            <a:off x="6781800" y="571500"/>
            <a:ext cx="10275727" cy="2271776"/>
          </a:xfrm>
          <a:prstGeom prst="rect">
            <a:avLst/>
          </a:prstGeom>
        </p:spPr>
        <p:txBody>
          <a:bodyPr vert="horz" wrap="square" lIns="0" tIns="177165" rIns="0" bIns="0" rtlCol="0">
            <a:spAutoFit/>
          </a:bodyPr>
          <a:lstStyle/>
          <a:p>
            <a:pPr marL="12700" marR="5080">
              <a:spcBef>
                <a:spcPts val="1395"/>
              </a:spcBef>
            </a:pPr>
            <a:r>
              <a:rPr sz="6800" dirty="0">
                <a:solidFill>
                  <a:srgbClr val="D08B03"/>
                </a:solidFill>
                <a:latin typeface="Book Antiqua" panose="02040602050305030304" pitchFamily="18" charset="0"/>
              </a:rPr>
              <a:t>PURPOSE OF A COVER</a:t>
            </a:r>
            <a:r>
              <a:rPr lang="en-US" sz="6800" dirty="0">
                <a:solidFill>
                  <a:srgbClr val="D08B03"/>
                </a:solidFill>
                <a:latin typeface="Book Antiqua" panose="02040602050305030304" pitchFamily="18" charset="0"/>
              </a:rPr>
              <a:t> </a:t>
            </a:r>
            <a:r>
              <a:rPr sz="6800" dirty="0">
                <a:solidFill>
                  <a:srgbClr val="D08B03"/>
                </a:solidFill>
                <a:latin typeface="Book Antiqua" panose="02040602050305030304" pitchFamily="18" charset="0"/>
              </a:rPr>
              <a:t>LETTER</a:t>
            </a:r>
            <a:endParaRPr sz="6800" dirty="0">
              <a:latin typeface="Book Antiqua" panose="02040602050305030304" pitchFamily="18" charset="0"/>
            </a:endParaRPr>
          </a:p>
        </p:txBody>
      </p:sp>
      <p:sp>
        <p:nvSpPr>
          <p:cNvPr id="9" name="object 9"/>
          <p:cNvSpPr/>
          <p:nvPr/>
        </p:nvSpPr>
        <p:spPr>
          <a:xfrm flipV="1">
            <a:off x="6781800" y="3058976"/>
            <a:ext cx="11418727" cy="45719"/>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pic>
        <p:nvPicPr>
          <p:cNvPr id="10" name="Picture 9">
            <a:extLst>
              <a:ext uri="{FF2B5EF4-FFF2-40B4-BE49-F238E27FC236}">
                <a16:creationId xmlns:a16="http://schemas.microsoft.com/office/drawing/2014/main" id="{95420132-667E-4296-82CF-5072B21CD0F4}"/>
              </a:ext>
            </a:extLst>
          </p:cNvPr>
          <p:cNvPicPr>
            <a:picLocks noChangeAspect="1"/>
          </p:cNvPicPr>
          <p:nvPr/>
        </p:nvPicPr>
        <p:blipFill>
          <a:blip r:embed="rId3"/>
          <a:stretch>
            <a:fillRect/>
          </a:stretch>
        </p:blipFill>
        <p:spPr>
          <a:xfrm>
            <a:off x="581133" y="1511595"/>
            <a:ext cx="5448083" cy="7264110"/>
          </a:xfrm>
          <a:prstGeom prst="rect">
            <a:avLst/>
          </a:prstGeom>
        </p:spPr>
      </p:pic>
    </p:spTree>
    <p:extLst>
      <p:ext uri="{BB962C8B-B14F-4D97-AF65-F5344CB8AC3E}">
        <p14:creationId xmlns:p14="http://schemas.microsoft.com/office/powerpoint/2010/main" val="97021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grpSp>
        <p:nvGrpSpPr>
          <p:cNvPr id="3" name="object 3"/>
          <p:cNvGrpSpPr/>
          <p:nvPr/>
        </p:nvGrpSpPr>
        <p:grpSpPr>
          <a:xfrm>
            <a:off x="11410950" y="1028699"/>
            <a:ext cx="5848350" cy="8229600"/>
            <a:chOff x="11410950" y="1028699"/>
            <a:chExt cx="5848350" cy="8229600"/>
          </a:xfrm>
        </p:grpSpPr>
        <p:sp>
          <p:nvSpPr>
            <p:cNvPr id="4" name="object 4"/>
            <p:cNvSpPr/>
            <p:nvPr/>
          </p:nvSpPr>
          <p:spPr>
            <a:xfrm>
              <a:off x="11410950" y="1028699"/>
              <a:ext cx="5848350" cy="8229600"/>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5" name="object 5"/>
            <p:cNvSpPr/>
            <p:nvPr/>
          </p:nvSpPr>
          <p:spPr>
            <a:xfrm>
              <a:off x="11572889" y="1190624"/>
              <a:ext cx="5524499" cy="38861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572890" y="5219699"/>
              <a:ext cx="5524499" cy="387669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609600" y="3227008"/>
            <a:ext cx="9372600" cy="7099379"/>
          </a:xfrm>
          <a:prstGeom prst="rect">
            <a:avLst/>
          </a:prstGeom>
        </p:spPr>
        <p:txBody>
          <a:bodyPr vert="horz" wrap="square" lIns="0" tIns="12700" rIns="0" bIns="0" rtlCol="0">
            <a:spAutoFit/>
          </a:bodyPr>
          <a:lstStyle/>
          <a:p>
            <a:pPr marL="342900" lvl="0" indent="-342900">
              <a:buClr>
                <a:schemeClr val="dk1"/>
              </a:buClr>
              <a:buSzPct val="100000"/>
              <a:buFont typeface="Arial"/>
              <a:buChar char="•"/>
            </a:pPr>
            <a:r>
              <a:rPr lang="en-GB" sz="3200" dirty="0">
                <a:solidFill>
                  <a:schemeClr val="dk1"/>
                </a:solidFill>
                <a:latin typeface="Arial"/>
                <a:ea typeface="Arial"/>
                <a:cs typeface="Arial"/>
                <a:sym typeface="Arial"/>
              </a:rPr>
              <a:t>Introduce yourself – who you are and why you are writing.</a:t>
            </a:r>
          </a:p>
          <a:p>
            <a:pPr lvl="0">
              <a:spcBef>
                <a:spcPts val="200"/>
              </a:spcBef>
              <a:buClr>
                <a:schemeClr val="dk1"/>
              </a:buClr>
              <a:buSzPct val="25000"/>
            </a:pPr>
            <a:endParaRPr lang="en-GB" sz="1050" dirty="0">
              <a:solidFill>
                <a:schemeClr val="dk1"/>
              </a:solidFill>
              <a:latin typeface="Arial"/>
              <a:ea typeface="Arial"/>
              <a:cs typeface="Arial"/>
              <a:sym typeface="Arial"/>
            </a:endParaRPr>
          </a:p>
          <a:p>
            <a:pPr marL="342900" lvl="0" indent="-342900">
              <a:spcBef>
                <a:spcPts val="400"/>
              </a:spcBef>
              <a:buClr>
                <a:schemeClr val="dk1"/>
              </a:buClr>
              <a:buSzPct val="100000"/>
              <a:buFont typeface="Arial"/>
              <a:buChar char="•"/>
            </a:pPr>
            <a:r>
              <a:rPr lang="en-GB" sz="3200" dirty="0">
                <a:solidFill>
                  <a:schemeClr val="dk1"/>
                </a:solidFill>
                <a:latin typeface="Arial"/>
                <a:ea typeface="Arial"/>
                <a:cs typeface="Arial"/>
                <a:sym typeface="Arial"/>
              </a:rPr>
              <a:t>Outline why you are interested in the role/industry: your opportunity to demonstrate your knowledge of both the company and the job area.</a:t>
            </a:r>
          </a:p>
          <a:p>
            <a:pPr lvl="0">
              <a:spcBef>
                <a:spcPts val="200"/>
              </a:spcBef>
              <a:buClr>
                <a:schemeClr val="dk1"/>
              </a:buClr>
              <a:buSzPct val="25000"/>
            </a:pPr>
            <a:endParaRPr lang="en-GB" sz="1050" dirty="0">
              <a:solidFill>
                <a:schemeClr val="dk1"/>
              </a:solidFill>
              <a:latin typeface="Arial"/>
              <a:ea typeface="Arial"/>
              <a:cs typeface="Arial"/>
              <a:sym typeface="Arial"/>
            </a:endParaRPr>
          </a:p>
          <a:p>
            <a:pPr marL="342900" lvl="0" indent="-342900">
              <a:spcBef>
                <a:spcPts val="400"/>
              </a:spcBef>
              <a:buClr>
                <a:schemeClr val="dk1"/>
              </a:buClr>
              <a:buSzPct val="100000"/>
              <a:buFont typeface="Arial"/>
              <a:buChar char="•"/>
            </a:pPr>
            <a:r>
              <a:rPr lang="en-GB" sz="3200" dirty="0">
                <a:solidFill>
                  <a:schemeClr val="dk1"/>
                </a:solidFill>
                <a:latin typeface="Arial"/>
                <a:ea typeface="Arial"/>
                <a:cs typeface="Arial"/>
                <a:sym typeface="Arial"/>
              </a:rPr>
              <a:t>What can you offer?  Highlight key elements of your skills/experience which relate to the post.  Remember to give examples/a context, not just a list of the skills you feel you can offer.</a:t>
            </a:r>
          </a:p>
          <a:p>
            <a:pPr lvl="0">
              <a:spcBef>
                <a:spcPts val="200"/>
              </a:spcBef>
              <a:buClr>
                <a:schemeClr val="dk1"/>
              </a:buClr>
              <a:buSzPct val="25000"/>
            </a:pPr>
            <a:endParaRPr lang="en-GB" sz="1050" dirty="0">
              <a:solidFill>
                <a:schemeClr val="dk1"/>
              </a:solidFill>
              <a:latin typeface="Arial"/>
              <a:ea typeface="Arial"/>
              <a:cs typeface="Arial"/>
              <a:sym typeface="Arial"/>
            </a:endParaRPr>
          </a:p>
          <a:p>
            <a:pPr marL="342900" lvl="0" indent="-342900">
              <a:spcBef>
                <a:spcPts val="400"/>
              </a:spcBef>
              <a:buClr>
                <a:schemeClr val="dk1"/>
              </a:buClr>
              <a:buSzPct val="100000"/>
              <a:buFont typeface="Arial"/>
              <a:buChar char="•"/>
            </a:pPr>
            <a:r>
              <a:rPr lang="en-GB" sz="3200" dirty="0">
                <a:solidFill>
                  <a:srgbClr val="000000"/>
                </a:solidFill>
                <a:latin typeface="Arial"/>
                <a:ea typeface="Arial"/>
                <a:cs typeface="Arial"/>
                <a:sym typeface="Arial"/>
              </a:rPr>
              <a:t>R</a:t>
            </a:r>
            <a:r>
              <a:rPr lang="en-GB" sz="3200" dirty="0">
                <a:solidFill>
                  <a:schemeClr val="dk1"/>
                </a:solidFill>
                <a:latin typeface="Arial"/>
                <a:ea typeface="Arial"/>
                <a:cs typeface="Arial"/>
                <a:sym typeface="Arial"/>
              </a:rPr>
              <a:t>estate your interest, enthusiasm and motivation and perhaps indicate your availability for interview?</a:t>
            </a:r>
          </a:p>
          <a:p>
            <a:pPr marL="119063" marR="5080"/>
            <a:endParaRPr sz="3000" dirty="0">
              <a:latin typeface="Franklin Gothic Book" panose="020B0503020102020204" pitchFamily="34" charset="0"/>
              <a:cs typeface="Arial"/>
            </a:endParaRPr>
          </a:p>
        </p:txBody>
      </p:sp>
      <p:sp>
        <p:nvSpPr>
          <p:cNvPr id="8" name="object 8"/>
          <p:cNvSpPr txBox="1">
            <a:spLocks noGrp="1"/>
          </p:cNvSpPr>
          <p:nvPr>
            <p:ph type="title"/>
          </p:nvPr>
        </p:nvSpPr>
        <p:spPr>
          <a:xfrm>
            <a:off x="1061884" y="762353"/>
            <a:ext cx="8128000" cy="1225335"/>
          </a:xfrm>
          <a:prstGeom prst="rect">
            <a:avLst/>
          </a:prstGeom>
        </p:spPr>
        <p:txBody>
          <a:bodyPr vert="horz" wrap="square" lIns="0" tIns="177165" rIns="0" bIns="0" rtlCol="0">
            <a:spAutoFit/>
          </a:bodyPr>
          <a:lstStyle/>
          <a:p>
            <a:pPr marL="12700" marR="5080">
              <a:spcBef>
                <a:spcPts val="1395"/>
              </a:spcBef>
            </a:pPr>
            <a:r>
              <a:rPr lang="en-US" sz="6800" dirty="0" smtClean="0">
                <a:latin typeface="Book Antiqua" panose="02040602050305030304" pitchFamily="18" charset="0"/>
              </a:rPr>
              <a:t>STRUCTURE</a:t>
            </a:r>
            <a:endParaRPr sz="6800" dirty="0">
              <a:latin typeface="Book Antiqua" panose="02040602050305030304" pitchFamily="18" charset="0"/>
            </a:endParaRPr>
          </a:p>
        </p:txBody>
      </p:sp>
      <p:sp>
        <p:nvSpPr>
          <p:cNvPr id="9" name="object 9"/>
          <p:cNvSpPr/>
          <p:nvPr/>
        </p:nvSpPr>
        <p:spPr>
          <a:xfrm>
            <a:off x="1028017" y="2987563"/>
            <a:ext cx="8382000" cy="76200"/>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124403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49000" y="3674555"/>
            <a:ext cx="6223521" cy="2383345"/>
          </a:xfrm>
          <a:prstGeom prst="rect">
            <a:avLst/>
          </a:prstGeom>
        </p:spPr>
        <p:txBody>
          <a:bodyPr vert="horz" wrap="square" lIns="0" tIns="287655" rIns="0" bIns="0" rtlCol="0">
            <a:spAutoFit/>
          </a:bodyPr>
          <a:lstStyle/>
          <a:p>
            <a:pPr marL="657860" marR="5080" indent="-645795" algn="r">
              <a:spcBef>
                <a:spcPts val="2265"/>
              </a:spcBef>
            </a:pPr>
            <a:r>
              <a:rPr lang="en-US" sz="6800" cap="all" dirty="0">
                <a:solidFill>
                  <a:srgbClr val="D08B03"/>
                </a:solidFill>
                <a:latin typeface="Book Antiqua" panose="02040602050305030304" pitchFamily="18" charset="0"/>
              </a:rPr>
              <a:t>Learning Activity</a:t>
            </a:r>
          </a:p>
        </p:txBody>
      </p:sp>
      <p:sp>
        <p:nvSpPr>
          <p:cNvPr id="3" name="object 3"/>
          <p:cNvSpPr/>
          <p:nvPr/>
        </p:nvSpPr>
        <p:spPr>
          <a:xfrm>
            <a:off x="11222218" y="6142359"/>
            <a:ext cx="6038850" cy="76200"/>
          </a:xfrm>
          <a:custGeom>
            <a:avLst/>
            <a:gdLst/>
            <a:ahLst/>
            <a:cxnLst/>
            <a:rect l="l" t="t" r="r" b="b"/>
            <a:pathLst>
              <a:path w="6038850" h="76200">
                <a:moveTo>
                  <a:pt x="6038850" y="76200"/>
                </a:moveTo>
                <a:lnTo>
                  <a:pt x="0" y="76200"/>
                </a:lnTo>
                <a:lnTo>
                  <a:pt x="0" y="0"/>
                </a:lnTo>
                <a:lnTo>
                  <a:pt x="6038850" y="0"/>
                </a:lnTo>
                <a:lnTo>
                  <a:pt x="6038850" y="76200"/>
                </a:lnTo>
                <a:close/>
              </a:path>
            </a:pathLst>
          </a:custGeom>
          <a:solidFill>
            <a:srgbClr val="D08B03"/>
          </a:solidFill>
        </p:spPr>
        <p:txBody>
          <a:bodyPr wrap="square" lIns="0" tIns="0" rIns="0" bIns="0" rtlCol="0"/>
          <a:lstStyle/>
          <a:p>
            <a:endParaRPr/>
          </a:p>
        </p:txBody>
      </p:sp>
      <p:pic>
        <p:nvPicPr>
          <p:cNvPr id="4" name="Picture 3">
            <a:extLst>
              <a:ext uri="{FF2B5EF4-FFF2-40B4-BE49-F238E27FC236}">
                <a16:creationId xmlns:a16="http://schemas.microsoft.com/office/drawing/2014/main" id="{278ECA64-F82E-4B99-83C1-1AFD6B884542}"/>
              </a:ext>
            </a:extLst>
          </p:cNvPr>
          <p:cNvPicPr>
            <a:picLocks noChangeAspect="1"/>
          </p:cNvPicPr>
          <p:nvPr/>
        </p:nvPicPr>
        <p:blipFill rotWithShape="1">
          <a:blip r:embed="rId3"/>
          <a:srcRect t="3881" r="2000" b="6852"/>
          <a:stretch/>
        </p:blipFill>
        <p:spPr>
          <a:xfrm>
            <a:off x="1821345" y="1638300"/>
            <a:ext cx="7947163" cy="7239000"/>
          </a:xfrm>
          <a:prstGeom prst="rect">
            <a:avLst/>
          </a:prstGeom>
          <a:ln>
            <a:solidFill>
              <a:schemeClr val="bg1"/>
            </a:solidFill>
          </a:ln>
        </p:spPr>
      </p:pic>
    </p:spTree>
    <p:extLst>
      <p:ext uri="{BB962C8B-B14F-4D97-AF65-F5344CB8AC3E}">
        <p14:creationId xmlns:p14="http://schemas.microsoft.com/office/powerpoint/2010/main" val="300424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7" name="object 7"/>
          <p:cNvSpPr txBox="1"/>
          <p:nvPr/>
        </p:nvSpPr>
        <p:spPr>
          <a:xfrm>
            <a:off x="304800" y="1951805"/>
            <a:ext cx="17754600" cy="7799571"/>
          </a:xfrm>
          <a:prstGeom prst="rect">
            <a:avLst/>
          </a:prstGeom>
        </p:spPr>
        <p:txBody>
          <a:bodyPr vert="horz" wrap="square" lIns="0" tIns="12700" rIns="0" bIns="0" rtlCol="0">
            <a:spAutoFit/>
          </a:bodyPr>
          <a:lstStyle/>
          <a:p>
            <a:pPr marL="49213" marR="5080" algn="ctr"/>
            <a:r>
              <a:rPr lang="en-US" sz="3800" dirty="0">
                <a:solidFill>
                  <a:srgbClr val="203B3B"/>
                </a:solidFill>
                <a:latin typeface="Franklin Gothic Book" panose="020B0503020102020204" pitchFamily="34" charset="0"/>
                <a:cs typeface="Arial"/>
              </a:rPr>
              <a:t>As individuals, when first meeting someone, we tend like people who are similar to us in some way. </a:t>
            </a:r>
          </a:p>
          <a:p>
            <a:pPr marL="49213" marR="5080"/>
            <a:endParaRPr lang="en-US" sz="1600" dirty="0">
              <a:solidFill>
                <a:srgbClr val="203B3B"/>
              </a:solidFill>
              <a:latin typeface="Franklin Gothic Book" panose="020B0503020102020204" pitchFamily="34" charset="0"/>
              <a:cs typeface="Arial"/>
            </a:endParaRPr>
          </a:p>
          <a:p>
            <a:pPr marL="49213" marR="5080"/>
            <a:r>
              <a:rPr lang="en-US" sz="3000" dirty="0">
                <a:solidFill>
                  <a:srgbClr val="203B3B"/>
                </a:solidFill>
                <a:latin typeface="Franklin Gothic Book" panose="020B0503020102020204" pitchFamily="34" charset="0"/>
                <a:cs typeface="Arial"/>
              </a:rPr>
              <a:t>A study published in Journal of Social and Personal Relationships showed these three reasons why similarity might increase liking:</a:t>
            </a:r>
          </a:p>
          <a:p>
            <a:pPr marL="49213" marR="5080"/>
            <a:endParaRPr lang="en-US" sz="1600" dirty="0">
              <a:solidFill>
                <a:srgbClr val="203B3B"/>
              </a:solidFill>
              <a:latin typeface="Franklin Gothic Book" panose="020B0503020102020204" pitchFamily="34" charset="0"/>
              <a:cs typeface="Arial"/>
            </a:endParaRPr>
          </a:p>
          <a:p>
            <a:pPr marL="49213"/>
            <a:r>
              <a:rPr lang="en-US" sz="3000" b="1" dirty="0">
                <a:solidFill>
                  <a:srgbClr val="203B3B"/>
                </a:solidFill>
                <a:latin typeface="Franklin Gothic Book" panose="020B0503020102020204" pitchFamily="34" charset="0"/>
              </a:rPr>
              <a:t>Consensual validation:</a:t>
            </a:r>
            <a:r>
              <a:rPr lang="en-US" sz="3000" dirty="0">
                <a:solidFill>
                  <a:srgbClr val="203B3B"/>
                </a:solidFill>
                <a:latin typeface="Franklin Gothic Book" panose="020B0503020102020204" pitchFamily="34" charset="0"/>
              </a:rPr>
              <a:t> Meeting people who share our attitudes makes us feel more confident in our own attitudes about the world. If you love jazz music, meeting a fellow jazz-lover shows you that loving jazz is OK, and maybe even a virtue.  </a:t>
            </a:r>
          </a:p>
          <a:p>
            <a:pPr marL="49213"/>
            <a:r>
              <a:rPr lang="en-US" sz="3000" b="1" dirty="0">
                <a:solidFill>
                  <a:srgbClr val="203B3B"/>
                </a:solidFill>
                <a:latin typeface="Franklin Gothic Book" panose="020B0503020102020204" pitchFamily="34" charset="0"/>
              </a:rPr>
              <a:t>Cognitive evaluation:</a:t>
            </a:r>
            <a:r>
              <a:rPr lang="en-US" sz="3000" dirty="0">
                <a:solidFill>
                  <a:srgbClr val="203B3B"/>
                </a:solidFill>
                <a:latin typeface="Franklin Gothic Book" panose="020B0503020102020204" pitchFamily="34" charset="0"/>
              </a:rPr>
              <a:t> This explanation focuses on how we form impressions of other people by generalizing from the information we have. So we learn that a person has something in common with us, and that makes us feel positively about that person, because we feel positively about ourselves. We then assume that the other person, like us, has other positive characteristics.</a:t>
            </a:r>
          </a:p>
          <a:p>
            <a:pPr marL="49213"/>
            <a:r>
              <a:rPr lang="en-US" sz="3000" b="1" dirty="0">
                <a:solidFill>
                  <a:srgbClr val="203B3B"/>
                </a:solidFill>
                <a:latin typeface="Franklin Gothic Book" panose="020B0503020102020204" pitchFamily="34" charset="0"/>
              </a:rPr>
              <a:t>Certainty of being liked:</a:t>
            </a:r>
            <a:r>
              <a:rPr lang="en-US" sz="3000" dirty="0">
                <a:solidFill>
                  <a:srgbClr val="203B3B"/>
                </a:solidFill>
                <a:latin typeface="Franklin Gothic Book" panose="020B0503020102020204" pitchFamily="34" charset="0"/>
              </a:rPr>
              <a:t> We assume that someone who has a lot in common with us is more likely to like us. And in turn, we are more likely to like people if we think they like us.</a:t>
            </a:r>
          </a:p>
          <a:p>
            <a:pPr marL="49213"/>
            <a:endParaRPr lang="en-US" sz="3000" dirty="0">
              <a:solidFill>
                <a:srgbClr val="203B3B"/>
              </a:solidFill>
              <a:latin typeface="Franklin Gothic Book" panose="020B0503020102020204" pitchFamily="34" charset="0"/>
            </a:endParaRPr>
          </a:p>
          <a:p>
            <a:pPr marL="49213" algn="ctr"/>
            <a:r>
              <a:rPr lang="en-US" sz="3800" dirty="0">
                <a:solidFill>
                  <a:srgbClr val="203B3B"/>
                </a:solidFill>
                <a:latin typeface="Franklin Gothic Book" panose="020B0503020102020204" pitchFamily="34" charset="0"/>
                <a:cs typeface="Arial"/>
              </a:rPr>
              <a:t>Companies “like” people who can connect with their mission, culture, and employees. </a:t>
            </a:r>
            <a:endParaRPr lang="en-US" sz="3800" dirty="0">
              <a:solidFill>
                <a:srgbClr val="203B3B"/>
              </a:solidFill>
              <a:latin typeface="Franklin Gothic Book" panose="020B0503020102020204" pitchFamily="34" charset="0"/>
            </a:endParaRPr>
          </a:p>
        </p:txBody>
      </p:sp>
      <p:sp>
        <p:nvSpPr>
          <p:cNvPr id="8" name="object 8"/>
          <p:cNvSpPr txBox="1">
            <a:spLocks noGrp="1"/>
          </p:cNvSpPr>
          <p:nvPr>
            <p:ph type="title"/>
          </p:nvPr>
        </p:nvSpPr>
        <p:spPr>
          <a:xfrm>
            <a:off x="0" y="578088"/>
            <a:ext cx="18288000" cy="1102225"/>
          </a:xfrm>
          <a:prstGeom prst="rect">
            <a:avLst/>
          </a:prstGeom>
        </p:spPr>
        <p:txBody>
          <a:bodyPr vert="horz" wrap="square" lIns="0" tIns="177165" rIns="0" bIns="0" rtlCol="0">
            <a:spAutoFit/>
          </a:bodyPr>
          <a:lstStyle/>
          <a:p>
            <a:pPr marL="12700" marR="5080" algn="ctr">
              <a:spcBef>
                <a:spcPts val="1395"/>
              </a:spcBef>
            </a:pPr>
            <a:r>
              <a:rPr lang="en-US" sz="6000" dirty="0">
                <a:solidFill>
                  <a:srgbClr val="D08B03"/>
                </a:solidFill>
                <a:latin typeface="Book Antiqua" panose="02040602050305030304" pitchFamily="18" charset="0"/>
              </a:rPr>
              <a:t>WHY MAKING A CONNECTION MATTERS</a:t>
            </a:r>
            <a:endParaRPr sz="6000" dirty="0">
              <a:latin typeface="Book Antiqua" panose="02040602050305030304" pitchFamily="18" charset="0"/>
            </a:endParaRPr>
          </a:p>
        </p:txBody>
      </p:sp>
      <p:sp>
        <p:nvSpPr>
          <p:cNvPr id="9" name="object 9"/>
          <p:cNvSpPr/>
          <p:nvPr/>
        </p:nvSpPr>
        <p:spPr>
          <a:xfrm>
            <a:off x="1371600" y="1666259"/>
            <a:ext cx="15544800" cy="45719"/>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308496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11410950" y="1714500"/>
            <a:ext cx="5848350" cy="7239000"/>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7" name="object 7"/>
          <p:cNvSpPr txBox="1"/>
          <p:nvPr/>
        </p:nvSpPr>
        <p:spPr>
          <a:xfrm>
            <a:off x="914400" y="3265681"/>
            <a:ext cx="8495617" cy="3152145"/>
          </a:xfrm>
          <a:prstGeom prst="rect">
            <a:avLst/>
          </a:prstGeom>
        </p:spPr>
        <p:txBody>
          <a:bodyPr vert="horz" wrap="square" lIns="0" tIns="12700" rIns="0" bIns="0" rtlCol="0">
            <a:spAutoFit/>
          </a:bodyPr>
          <a:lstStyle/>
          <a:p>
            <a:pPr marL="633413" marR="5080" indent="-514350">
              <a:buAutoNum type="alphaUcParenR"/>
            </a:pPr>
            <a:r>
              <a:rPr lang="en-US" sz="3000" dirty="0">
                <a:solidFill>
                  <a:srgbClr val="203B3B"/>
                </a:solidFill>
                <a:latin typeface="Franklin Gothic Book" panose="020B0503020102020204" pitchFamily="34" charset="0"/>
                <a:cs typeface="Arial"/>
              </a:rPr>
              <a:t>Share a story that shows you connect with their brand or their culture</a:t>
            </a:r>
            <a:br>
              <a:rPr lang="en-US" sz="3000" dirty="0">
                <a:solidFill>
                  <a:srgbClr val="203B3B"/>
                </a:solidFill>
                <a:latin typeface="Franklin Gothic Book" panose="020B0503020102020204" pitchFamily="34" charset="0"/>
                <a:cs typeface="Arial"/>
              </a:rPr>
            </a:br>
            <a:endParaRPr lang="en-US" sz="1200" dirty="0">
              <a:solidFill>
                <a:srgbClr val="203B3B"/>
              </a:solidFill>
              <a:latin typeface="Franklin Gothic Book" panose="020B0503020102020204" pitchFamily="34" charset="0"/>
              <a:cs typeface="Arial"/>
            </a:endParaRPr>
          </a:p>
          <a:p>
            <a:pPr marL="633413" marR="5080" indent="-514350">
              <a:buAutoNum type="alphaUcParenR"/>
            </a:pPr>
            <a:r>
              <a:rPr lang="en-US" sz="3000" dirty="0">
                <a:solidFill>
                  <a:srgbClr val="203B3B"/>
                </a:solidFill>
                <a:latin typeface="Franklin Gothic Book" panose="020B0503020102020204" pitchFamily="34" charset="0"/>
                <a:cs typeface="Arial"/>
              </a:rPr>
              <a:t>Tell them how you came to learn that they were special amongst their competitors</a:t>
            </a:r>
            <a:br>
              <a:rPr lang="en-US" sz="3000" dirty="0">
                <a:solidFill>
                  <a:srgbClr val="203B3B"/>
                </a:solidFill>
                <a:latin typeface="Franklin Gothic Book" panose="020B0503020102020204" pitchFamily="34" charset="0"/>
                <a:cs typeface="Arial"/>
              </a:rPr>
            </a:br>
            <a:endParaRPr lang="en-US" sz="1200" dirty="0">
              <a:solidFill>
                <a:srgbClr val="203B3B"/>
              </a:solidFill>
              <a:latin typeface="Franklin Gothic Book" panose="020B0503020102020204" pitchFamily="34" charset="0"/>
              <a:cs typeface="Arial"/>
            </a:endParaRPr>
          </a:p>
          <a:p>
            <a:pPr marL="633413" marR="5080" indent="-514350">
              <a:buAutoNum type="alphaUcParenR"/>
            </a:pPr>
            <a:r>
              <a:rPr lang="en-US" sz="3000" dirty="0">
                <a:solidFill>
                  <a:srgbClr val="203B3B"/>
                </a:solidFill>
                <a:latin typeface="Franklin Gothic Book" panose="020B0503020102020204" pitchFamily="34" charset="0"/>
                <a:cs typeface="Arial"/>
              </a:rPr>
              <a:t>Demonstrate why you value them and the work they do</a:t>
            </a:r>
          </a:p>
        </p:txBody>
      </p:sp>
      <p:sp>
        <p:nvSpPr>
          <p:cNvPr id="8" name="object 8"/>
          <p:cNvSpPr txBox="1">
            <a:spLocks noGrp="1"/>
          </p:cNvSpPr>
          <p:nvPr>
            <p:ph type="title"/>
          </p:nvPr>
        </p:nvSpPr>
        <p:spPr>
          <a:xfrm>
            <a:off x="1098208" y="644735"/>
            <a:ext cx="8128000" cy="2271776"/>
          </a:xfrm>
          <a:prstGeom prst="rect">
            <a:avLst/>
          </a:prstGeom>
        </p:spPr>
        <p:txBody>
          <a:bodyPr vert="horz" wrap="square" lIns="0" tIns="177165" rIns="0" bIns="0" rtlCol="0">
            <a:spAutoFit/>
          </a:bodyPr>
          <a:lstStyle/>
          <a:p>
            <a:pPr marL="12700" marR="5080">
              <a:spcBef>
                <a:spcPts val="1395"/>
              </a:spcBef>
            </a:pPr>
            <a:r>
              <a:rPr lang="en-US" sz="6800" dirty="0">
                <a:solidFill>
                  <a:srgbClr val="D08B03"/>
                </a:solidFill>
                <a:latin typeface="Book Antiqua" panose="02040602050305030304" pitchFamily="18" charset="0"/>
              </a:rPr>
              <a:t>3 WAYS TO MAKE A CONNECTION</a:t>
            </a:r>
            <a:endParaRPr sz="6800" dirty="0">
              <a:latin typeface="Book Antiqua" panose="02040602050305030304" pitchFamily="18" charset="0"/>
            </a:endParaRPr>
          </a:p>
        </p:txBody>
      </p:sp>
      <p:sp>
        <p:nvSpPr>
          <p:cNvPr id="9" name="object 9"/>
          <p:cNvSpPr/>
          <p:nvPr/>
        </p:nvSpPr>
        <p:spPr>
          <a:xfrm>
            <a:off x="1028017" y="2987563"/>
            <a:ext cx="8382000" cy="76200"/>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pic>
        <p:nvPicPr>
          <p:cNvPr id="3" name="Picture 2">
            <a:extLst>
              <a:ext uri="{FF2B5EF4-FFF2-40B4-BE49-F238E27FC236}">
                <a16:creationId xmlns:a16="http://schemas.microsoft.com/office/drawing/2014/main" id="{787346BA-AB21-4DE4-8269-412BF78E3DC2}"/>
              </a:ext>
            </a:extLst>
          </p:cNvPr>
          <p:cNvPicPr>
            <a:picLocks noChangeAspect="1"/>
          </p:cNvPicPr>
          <p:nvPr/>
        </p:nvPicPr>
        <p:blipFill>
          <a:blip r:embed="rId3"/>
          <a:stretch>
            <a:fillRect/>
          </a:stretch>
        </p:blipFill>
        <p:spPr>
          <a:xfrm>
            <a:off x="11688128" y="2025252"/>
            <a:ext cx="5293994" cy="6617492"/>
          </a:xfrm>
          <a:prstGeom prst="rect">
            <a:avLst/>
          </a:prstGeom>
        </p:spPr>
      </p:pic>
    </p:spTree>
    <p:extLst>
      <p:ext uri="{BB962C8B-B14F-4D97-AF65-F5344CB8AC3E}">
        <p14:creationId xmlns:p14="http://schemas.microsoft.com/office/powerpoint/2010/main" val="3906585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5E8E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3757</TotalTime>
  <Words>2635</Words>
  <Application>Microsoft Office PowerPoint</Application>
  <PresentationFormat>Custom</PresentationFormat>
  <Paragraphs>182</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 Antiqua</vt:lpstr>
      <vt:lpstr>Calibri</vt:lpstr>
      <vt:lpstr>Franklin Gothic Book</vt:lpstr>
      <vt:lpstr>Franklin Gothic Medium</vt:lpstr>
      <vt:lpstr>Times New Roman</vt:lpstr>
      <vt:lpstr>Office Theme</vt:lpstr>
      <vt:lpstr>PowerPoint Presentation</vt:lpstr>
      <vt:lpstr>PowerPoint Presentation</vt:lpstr>
      <vt:lpstr>WHAT IS A COVER LETTER?</vt:lpstr>
      <vt:lpstr>PURPOSE OF A COVER LETTER</vt:lpstr>
      <vt:lpstr>PURPOSE OF A COVER LETTER</vt:lpstr>
      <vt:lpstr>STRUCTURE</vt:lpstr>
      <vt:lpstr>Learning Activity</vt:lpstr>
      <vt:lpstr>WHY MAKING A CONNECTION MATTERS</vt:lpstr>
      <vt:lpstr>3 WAYS TO MAKE A CONNECTION</vt:lpstr>
      <vt:lpstr>WHAT MAKES UP A COVER LETTER?</vt:lpstr>
      <vt:lpstr>Your Name Your Address  Today’s Date  Their Name Their Title Their Organization Their Address  Greeting,  Introduction Paragraph  Body Paragraph(s)  Closing Paragraph  Salutation,    Your Name</vt:lpstr>
      <vt:lpstr>HEADER AND GREETING</vt:lpstr>
      <vt:lpstr>Paragraph by Paragraph</vt:lpstr>
      <vt:lpstr>Signature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Gauthier</dc:creator>
  <cp:lastModifiedBy>Syeda Rifa Anjum</cp:lastModifiedBy>
  <cp:revision>46</cp:revision>
  <dcterms:created xsi:type="dcterms:W3CDTF">2020-07-15T21:17:10Z</dcterms:created>
  <dcterms:modified xsi:type="dcterms:W3CDTF">2021-11-10T18:53:41Z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2020-07-15T00:00:00Z</vt:filetime>
  </property>
</Properties>
</file>