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58" r:id="rId13"/>
    <p:sldId id="259"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7" d="100"/>
          <a:sy n="67"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26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67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319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06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9720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1883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9592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9778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450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120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95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18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755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67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52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292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47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617720"/>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0699" y="553115"/>
            <a:ext cx="8791575" cy="2387600"/>
          </a:xfrm>
          <a:ln>
            <a:noFill/>
          </a:ln>
          <a:effectLst>
            <a:glow rad="101600">
              <a:schemeClr val="accent4">
                <a:satMod val="175000"/>
                <a:alpha val="40000"/>
              </a:schemeClr>
            </a:glow>
            <a:outerShdw blurRad="127000" dist="38100" dir="2700000" algn="ctr">
              <a:srgbClr val="000000">
                <a:alpha val="45000"/>
              </a:srgbClr>
            </a:outerShdw>
          </a:effectLst>
        </p:spPr>
        <p:txBody>
          <a:bodyPr/>
          <a:lstStyle/>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Module PROJECT:-</a:t>
            </a:r>
            <a:b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b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data visualization</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0699" y="3430318"/>
            <a:ext cx="8612962" cy="1880804"/>
          </a:xfrm>
          <a:ln>
            <a:noFill/>
          </a:ln>
          <a:effectLst>
            <a:outerShdw blurRad="127000" dist="38100" dir="2700000" algn="ctr">
              <a:srgbClr val="000000">
                <a:alpha val="45000"/>
              </a:srgbClr>
            </a:outerShdw>
          </a:effectLst>
        </p:spPr>
        <p:txBody>
          <a:bodyPr>
            <a:normAutofit/>
          </a:bodyPr>
          <a:lstStyle/>
          <a:p>
            <a:r>
              <a:rPr lang="en-US" sz="2800" b="1" dirty="0" smtClean="0">
                <a:solidFill>
                  <a:schemeClr val="bg1">
                    <a:lumMod val="95000"/>
                    <a:lumOff val="5000"/>
                  </a:schemeClr>
                </a:solidFill>
                <a:latin typeface="Times New Roman" panose="02020603050405020304" pitchFamily="18" charset="0"/>
                <a:cs typeface="Times New Roman" panose="02020603050405020304" pitchFamily="18" charset="0"/>
              </a:rPr>
              <a:t>INTERACTIVE DASHBOARD DEVELOPEMANT of  BASIC Financial analysis for exploratory data analysis (EDA)</a:t>
            </a:r>
            <a:endParaRPr lang="en-US" sz="28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101" y="34938"/>
            <a:ext cx="1725359" cy="2007300"/>
          </a:xfrm>
          <a:prstGeom prst="rect">
            <a:avLst/>
          </a:prstGeom>
        </p:spPr>
      </p:pic>
    </p:spTree>
    <p:extLst>
      <p:ext uri="{BB962C8B-B14F-4D97-AF65-F5344CB8AC3E}">
        <p14:creationId xmlns:p14="http://schemas.microsoft.com/office/powerpoint/2010/main" val="3815402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TOTAL REVENUE BY PRODUCTS AND Rank</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41413" y="2278063"/>
            <a:ext cx="4835033" cy="3979862"/>
          </a:xfrm>
          <a:prstGeom prst="rect">
            <a:avLst/>
          </a:prstGeom>
        </p:spPr>
      </p:pic>
      <p:sp>
        <p:nvSpPr>
          <p:cNvPr id="5" name="Content Placeholder 2"/>
          <p:cNvSpPr txBox="1">
            <a:spLocks/>
          </p:cNvSpPr>
          <p:nvPr/>
        </p:nvSpPr>
        <p:spPr>
          <a:xfrm>
            <a:off x="6675521" y="2359023"/>
            <a:ext cx="4797342" cy="3784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solidFill>
                  <a:schemeClr val="bg1"/>
                </a:solidFill>
                <a:latin typeface="Times New Roman" panose="02020603050405020304" pitchFamily="18" charset="0"/>
                <a:cs typeface="Times New Roman" panose="02020603050405020304" pitchFamily="18" charset="0"/>
              </a:rPr>
              <a:t>Reasons </a:t>
            </a:r>
            <a:r>
              <a:rPr lang="en-US" sz="2000" b="1" dirty="0" smtClean="0">
                <a:solidFill>
                  <a:schemeClr val="bg1"/>
                </a:solidFill>
                <a:latin typeface="Times New Roman" panose="02020603050405020304" pitchFamily="18" charset="0"/>
                <a:cs typeface="Times New Roman" panose="02020603050405020304" pitchFamily="18" charset="0"/>
              </a:rPr>
              <a:t>of choosing Ribbon chart:</a:t>
            </a:r>
          </a:p>
          <a:p>
            <a:pPr marL="457200" indent="-457200">
              <a:buAutoNum type="arabicPeriod"/>
            </a:pPr>
            <a:r>
              <a:rPr lang="en-US" dirty="0" smtClean="0">
                <a:solidFill>
                  <a:schemeClr val="bg1"/>
                </a:solidFill>
                <a:latin typeface="Times New Roman" panose="02020603050405020304" pitchFamily="18" charset="0"/>
                <a:cs typeface="Times New Roman" panose="02020603050405020304" pitchFamily="18" charset="0"/>
              </a:rPr>
              <a:t>Effective </a:t>
            </a:r>
            <a:r>
              <a:rPr lang="en-US" dirty="0">
                <a:solidFill>
                  <a:schemeClr val="bg1"/>
                </a:solidFill>
                <a:latin typeface="Times New Roman" panose="02020603050405020304" pitchFamily="18" charset="0"/>
                <a:cs typeface="Times New Roman" panose="02020603050405020304" pitchFamily="18" charset="0"/>
              </a:rPr>
              <a:t>for displaying ranked </a:t>
            </a:r>
            <a:r>
              <a:rPr lang="en-US" dirty="0" smtClean="0">
                <a:solidFill>
                  <a:schemeClr val="bg1"/>
                </a:solidFill>
                <a:latin typeface="Times New Roman" panose="02020603050405020304" pitchFamily="18" charset="0"/>
                <a:cs typeface="Times New Roman" panose="02020603050405020304" pitchFamily="18" charset="0"/>
              </a:rPr>
              <a:t>data</a:t>
            </a:r>
          </a:p>
          <a:p>
            <a:pPr marL="457200" indent="-457200">
              <a:buAutoNum type="arabicPeriod"/>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Visualizes revenue </a:t>
            </a:r>
            <a:r>
              <a:rPr lang="en-US" dirty="0" smtClean="0">
                <a:solidFill>
                  <a:schemeClr val="bg1"/>
                </a:solidFill>
                <a:latin typeface="Times New Roman" panose="02020603050405020304" pitchFamily="18" charset="0"/>
                <a:cs typeface="Times New Roman" panose="02020603050405020304" pitchFamily="18" charset="0"/>
              </a:rPr>
              <a:t>fluctuations</a:t>
            </a:r>
          </a:p>
          <a:p>
            <a:pPr marL="457200" indent="-457200">
              <a:buAutoNum type="arabicPeriod"/>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Highlights top-performing </a:t>
            </a:r>
            <a:r>
              <a:rPr lang="en-US" dirty="0" smtClean="0">
                <a:solidFill>
                  <a:schemeClr val="bg1"/>
                </a:solidFill>
                <a:latin typeface="Times New Roman" panose="02020603050405020304" pitchFamily="18" charset="0"/>
                <a:cs typeface="Times New Roman" panose="02020603050405020304" pitchFamily="18" charset="0"/>
              </a:rPr>
              <a:t>products</a:t>
            </a:r>
          </a:p>
          <a:p>
            <a:pPr marL="457200" indent="-457200">
              <a:buAutoNum type="arabicPeriod"/>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Facilitates product comparison5. Dynamic visualization</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03" y="172129"/>
            <a:ext cx="1002794" cy="1185674"/>
          </a:xfrm>
          <a:prstGeom prst="rect">
            <a:avLst/>
          </a:prstGeom>
        </p:spPr>
      </p:pic>
    </p:spTree>
    <p:extLst>
      <p:ext uri="{BB962C8B-B14F-4D97-AF65-F5344CB8AC3E}">
        <p14:creationId xmlns:p14="http://schemas.microsoft.com/office/powerpoint/2010/main" val="37912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Total revenue and average by month</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141413" y="2278063"/>
            <a:ext cx="5034721" cy="4037012"/>
          </a:xfrm>
          <a:prstGeom prst="rect">
            <a:avLst/>
          </a:prstGeom>
        </p:spPr>
      </p:pic>
      <p:sp>
        <p:nvSpPr>
          <p:cNvPr id="7" name="Content Placeholder 2"/>
          <p:cNvSpPr txBox="1">
            <a:spLocks/>
          </p:cNvSpPr>
          <p:nvPr/>
        </p:nvSpPr>
        <p:spPr>
          <a:xfrm>
            <a:off x="6675521" y="2359023"/>
            <a:ext cx="4797342" cy="3784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smtClean="0">
              <a:solidFill>
                <a:schemeClr val="bg1"/>
              </a:solidFill>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6375483" y="2404268"/>
            <a:ext cx="4797342" cy="37846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smtClean="0">
                <a:solidFill>
                  <a:schemeClr val="bg1"/>
                </a:solidFill>
                <a:latin typeface="Times New Roman" panose="02020603050405020304" pitchFamily="18" charset="0"/>
                <a:cs typeface="Times New Roman" panose="02020603050405020304" pitchFamily="18" charset="0"/>
              </a:rPr>
              <a:t>Reason of choosing Line and stacked Colum chart</a:t>
            </a:r>
          </a:p>
          <a:p>
            <a:r>
              <a:rPr lang="en-US" b="1" dirty="0">
                <a:solidFill>
                  <a:schemeClr val="bg1"/>
                </a:solidFill>
                <a:latin typeface="Times New Roman" panose="02020603050405020304" pitchFamily="18" charset="0"/>
                <a:cs typeface="Times New Roman" panose="02020603050405020304" pitchFamily="18" charset="0"/>
              </a:rPr>
              <a:t>Line Chart</a:t>
            </a:r>
            <a:r>
              <a:rPr lang="en-US" b="1"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1</a:t>
            </a:r>
            <a:r>
              <a:rPr lang="en-US" dirty="0">
                <a:solidFill>
                  <a:schemeClr val="bg1"/>
                </a:solidFill>
                <a:latin typeface="Times New Roman" panose="02020603050405020304" pitchFamily="18" charset="0"/>
                <a:cs typeface="Times New Roman" panose="02020603050405020304" pitchFamily="18" charset="0"/>
              </a:rPr>
              <a:t>. Trends and patterns: Line charts effectively show revenue trends over time</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Comparing regions: Lines facilitate comparison of revenue growth across regions</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a:solidFill>
                  <a:schemeClr val="bg1"/>
                </a:solidFill>
                <a:latin typeface="Times New Roman" panose="02020603050405020304" pitchFamily="18" charset="0"/>
                <a:cs typeface="Times New Roman" panose="02020603050405020304" pitchFamily="18" charset="0"/>
              </a:rPr>
              <a:t>Stacked Column Chart</a:t>
            </a:r>
            <a:r>
              <a:rPr lang="en-US" b="1"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1</a:t>
            </a:r>
            <a:r>
              <a:rPr lang="en-US" dirty="0">
                <a:solidFill>
                  <a:schemeClr val="bg1"/>
                </a:solidFill>
                <a:latin typeface="Times New Roman" panose="02020603050405020304" pitchFamily="18" charset="0"/>
                <a:cs typeface="Times New Roman" panose="02020603050405020304" pitchFamily="18" charset="0"/>
              </a:rPr>
              <a:t>. Total and component values: Stacked columns display total revenue and regional contributions</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Categorical comparison: Columns facilitate comparison of revenue across regions.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1428" y="25681"/>
            <a:ext cx="1002794" cy="1185674"/>
          </a:xfrm>
          <a:prstGeom prst="rect">
            <a:avLst/>
          </a:prstGeom>
        </p:spPr>
      </p:pic>
    </p:spTree>
    <p:extLst>
      <p:ext uri="{BB962C8B-B14F-4D97-AF65-F5344CB8AC3E}">
        <p14:creationId xmlns:p14="http://schemas.microsoft.com/office/powerpoint/2010/main" val="3073626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549" y="82925"/>
            <a:ext cx="9905998" cy="1478570"/>
          </a:xfrm>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OVER ALL DASHBOARD</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195" y="32733"/>
            <a:ext cx="1002794" cy="1185674"/>
          </a:xfrm>
          <a:prstGeom prst="rect">
            <a:avLst/>
          </a:prstGeom>
        </p:spPr>
      </p:pic>
      <p:pic>
        <p:nvPicPr>
          <p:cNvPr id="4" name="Picture 3"/>
          <p:cNvPicPr>
            <a:picLocks noChangeAspect="1"/>
          </p:cNvPicPr>
          <p:nvPr/>
        </p:nvPicPr>
        <p:blipFill>
          <a:blip r:embed="rId3"/>
          <a:stretch>
            <a:fillRect/>
          </a:stretch>
        </p:blipFill>
        <p:spPr>
          <a:xfrm>
            <a:off x="1941872" y="1561495"/>
            <a:ext cx="8798323" cy="4903413"/>
          </a:xfrm>
          <a:prstGeom prst="rect">
            <a:avLst/>
          </a:prstGeom>
        </p:spPr>
      </p:pic>
    </p:spTree>
    <p:extLst>
      <p:ext uri="{BB962C8B-B14F-4D97-AF65-F5344CB8AC3E}">
        <p14:creationId xmlns:p14="http://schemas.microsoft.com/office/powerpoint/2010/main" val="3005863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WHY WE CREATED a DASHBOARD</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Creating a dashboard is crucial for effective data analysis and decision-making. The primary objectives of a dashboard include visualizing complex data, streamlining decision-making, improving data-driven insights, enhancing collaboration, and monitoring performance metrics. By achieving these objectives, a dashboard provides numerous benefits, such as real-time data visibility, increased productivity, data-driven decision-making, improved communication, and identifying trends and patterns.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428" y="25681"/>
            <a:ext cx="1002794" cy="1185674"/>
          </a:xfrm>
          <a:prstGeom prst="rect">
            <a:avLst/>
          </a:prstGeom>
        </p:spPr>
      </p:pic>
    </p:spTree>
    <p:extLst>
      <p:ext uri="{BB962C8B-B14F-4D97-AF65-F5344CB8AC3E}">
        <p14:creationId xmlns:p14="http://schemas.microsoft.com/office/powerpoint/2010/main" val="2953179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4181"/>
            <a:ext cx="9905998" cy="1478570"/>
          </a:xfrm>
        </p:spPr>
        <p:txBody>
          <a:bodyPr/>
          <a:lstStyle/>
          <a:p>
            <a:r>
              <a:rPr lang="en-US" b="1" dirty="0">
                <a:solidFill>
                  <a:schemeClr val="bg1"/>
                </a:solidFill>
                <a:latin typeface="Times New Roman" panose="02020603050405020304" pitchFamily="18" charset="0"/>
                <a:cs typeface="Times New Roman" panose="02020603050405020304" pitchFamily="18" charset="0"/>
              </a:rPr>
              <a:t>WHY WE </a:t>
            </a:r>
            <a:r>
              <a:rPr lang="en-US" b="1" dirty="0" smtClean="0">
                <a:solidFill>
                  <a:schemeClr val="bg1"/>
                </a:solidFill>
                <a:latin typeface="Times New Roman" panose="02020603050405020304" pitchFamily="18" charset="0"/>
                <a:cs typeface="Times New Roman" panose="02020603050405020304" pitchFamily="18" charset="0"/>
              </a:rPr>
              <a:t>perform  (EDA)</a:t>
            </a:r>
            <a:endParaRPr lang="en-US" dirty="0"/>
          </a:p>
        </p:txBody>
      </p:sp>
      <p:sp>
        <p:nvSpPr>
          <p:cNvPr id="3" name="Content Placeholder 2"/>
          <p:cNvSpPr>
            <a:spLocks noGrp="1"/>
          </p:cNvSpPr>
          <p:nvPr>
            <p:ph idx="1"/>
          </p:nvPr>
        </p:nvSpPr>
        <p:spPr>
          <a:xfrm>
            <a:off x="1141412" y="1682751"/>
            <a:ext cx="9905999" cy="3541714"/>
          </a:xfrm>
        </p:spPr>
        <p:txBody>
          <a:bodyPr>
            <a:noAutofit/>
          </a:bodyPr>
          <a:lstStyle/>
          <a:p>
            <a:r>
              <a:rPr lang="en-US" sz="2000" b="1" dirty="0">
                <a:solidFill>
                  <a:schemeClr val="bg1"/>
                </a:solidFill>
                <a:latin typeface="Times New Roman" panose="02020603050405020304" pitchFamily="18" charset="0"/>
                <a:cs typeface="Times New Roman" panose="02020603050405020304" pitchFamily="18" charset="0"/>
              </a:rPr>
              <a:t>Primary Objectives</a:t>
            </a:r>
            <a:r>
              <a:rPr lang="en-US" sz="2000" b="1"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1</a:t>
            </a:r>
            <a:r>
              <a:rPr lang="en-US" sz="1600" dirty="0">
                <a:solidFill>
                  <a:schemeClr val="bg1"/>
                </a:solidFill>
                <a:latin typeface="Times New Roman" panose="02020603050405020304" pitchFamily="18" charset="0"/>
                <a:cs typeface="Times New Roman" panose="02020603050405020304" pitchFamily="18" charset="0"/>
              </a:rPr>
              <a:t>. Understand data distribution and patterns</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2</a:t>
            </a:r>
            <a:r>
              <a:rPr lang="en-US" sz="1600" dirty="0">
                <a:solidFill>
                  <a:schemeClr val="bg1"/>
                </a:solidFill>
                <a:latin typeface="Times New Roman" panose="02020603050405020304" pitchFamily="18" charset="0"/>
                <a:cs typeface="Times New Roman" panose="02020603050405020304" pitchFamily="18" charset="0"/>
              </a:rPr>
              <a:t>. Identify data quality issues.3. Discover relationships between variables.4. Inform hypothesis generation</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5</a:t>
            </a:r>
            <a:r>
              <a:rPr lang="en-US" sz="1600" dirty="0">
                <a:solidFill>
                  <a:schemeClr val="bg1"/>
                </a:solidFill>
                <a:latin typeface="Times New Roman" panose="02020603050405020304" pitchFamily="18" charset="0"/>
                <a:cs typeface="Times New Roman" panose="02020603050405020304" pitchFamily="18" charset="0"/>
              </a:rPr>
              <a:t>. Guide model selection and development</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2000" b="1" dirty="0" smtClean="0">
                <a:solidFill>
                  <a:schemeClr val="bg1"/>
                </a:solidFill>
                <a:latin typeface="Times New Roman" panose="02020603050405020304" pitchFamily="18" charset="0"/>
                <a:cs typeface="Times New Roman" panose="02020603050405020304" pitchFamily="18" charset="0"/>
              </a:rPr>
              <a:t>Key </a:t>
            </a:r>
            <a:r>
              <a:rPr lang="en-US" sz="2000" b="1" dirty="0">
                <a:solidFill>
                  <a:schemeClr val="bg1"/>
                </a:solidFill>
                <a:latin typeface="Times New Roman" panose="02020603050405020304" pitchFamily="18" charset="0"/>
                <a:cs typeface="Times New Roman" panose="02020603050405020304" pitchFamily="18" charset="0"/>
              </a:rPr>
              <a:t>Benefits</a:t>
            </a:r>
            <a:r>
              <a:rPr lang="en-US" sz="2000" b="1"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1</a:t>
            </a:r>
            <a:r>
              <a:rPr lang="en-US" sz="1600" dirty="0">
                <a:solidFill>
                  <a:schemeClr val="bg1"/>
                </a:solidFill>
                <a:latin typeface="Times New Roman" panose="02020603050405020304" pitchFamily="18" charset="0"/>
                <a:cs typeface="Times New Roman" panose="02020603050405020304" pitchFamily="18" charset="0"/>
              </a:rPr>
              <a:t>. Improved data understanding</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2</a:t>
            </a:r>
            <a:r>
              <a:rPr lang="en-US" sz="1600" dirty="0">
                <a:solidFill>
                  <a:schemeClr val="bg1"/>
                </a:solidFill>
                <a:latin typeface="Times New Roman" panose="02020603050405020304" pitchFamily="18" charset="0"/>
                <a:cs typeface="Times New Roman" panose="02020603050405020304" pitchFamily="18" charset="0"/>
              </a:rPr>
              <a:t>. Identification of potential biases</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3</a:t>
            </a:r>
            <a:r>
              <a:rPr lang="en-US" sz="1600" dirty="0">
                <a:solidFill>
                  <a:schemeClr val="bg1"/>
                </a:solidFill>
                <a:latin typeface="Times New Roman" panose="02020603050405020304" pitchFamily="18" charset="0"/>
                <a:cs typeface="Times New Roman" panose="02020603050405020304" pitchFamily="18" charset="0"/>
              </a:rPr>
              <a:t>. Detection of outliers and anomalies</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4</a:t>
            </a:r>
            <a:r>
              <a:rPr lang="en-US" sz="1600" dirty="0">
                <a:solidFill>
                  <a:schemeClr val="bg1"/>
                </a:solidFill>
                <a:latin typeface="Times New Roman" panose="02020603050405020304" pitchFamily="18" charset="0"/>
                <a:cs typeface="Times New Roman" panose="02020603050405020304" pitchFamily="18" charset="0"/>
              </a:rPr>
              <a:t>. Insight into correlations and relationships</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5</a:t>
            </a:r>
            <a:r>
              <a:rPr lang="en-US" sz="1600" dirty="0">
                <a:solidFill>
                  <a:schemeClr val="bg1"/>
                </a:solidFill>
                <a:latin typeface="Times New Roman" panose="02020603050405020304" pitchFamily="18" charset="0"/>
                <a:cs typeface="Times New Roman" panose="02020603050405020304" pitchFamily="18" charset="0"/>
              </a:rPr>
              <a:t>. Enhanced model accuracy.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428" y="25681"/>
            <a:ext cx="1002794" cy="1185674"/>
          </a:xfrm>
          <a:prstGeom prst="rect">
            <a:avLst/>
          </a:prstGeom>
        </p:spPr>
      </p:pic>
    </p:spTree>
    <p:extLst>
      <p:ext uri="{BB962C8B-B14F-4D97-AF65-F5344CB8AC3E}">
        <p14:creationId xmlns:p14="http://schemas.microsoft.com/office/powerpoint/2010/main" val="1419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STORE of overall project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latin typeface="Times New Roman" panose="02020603050405020304" pitchFamily="18" charset="0"/>
                <a:cs typeface="Times New Roman" panose="02020603050405020304" pitchFamily="18" charset="0"/>
              </a:rPr>
              <a:t>We started with data acquiration </a:t>
            </a:r>
            <a:r>
              <a:rPr lang="en-US" dirty="0">
                <a:solidFill>
                  <a:schemeClr val="bg1"/>
                </a:solidFill>
                <a:latin typeface="Times New Roman" panose="02020603050405020304" pitchFamily="18" charset="0"/>
                <a:cs typeface="Times New Roman" panose="02020603050405020304" pitchFamily="18" charset="0"/>
              </a:rPr>
              <a:t>involves collecting data from various sources such as databases, APIs, files, and surveys. Next, data preprocessing cleans and transforms the data by handling missing values, removing duplicates and outliers, transforming data types, encoding categorical variables, and splitting data into training and testing sets. Following preprocessing, data transformation reshapes and aggregates data for analysis. Then, Exploratory Data Analysis (EDA) begins with data visualization to understand distributions, correlations, and patterns, using techniques like histograms, scatter plots, and </a:t>
            </a:r>
            <a:r>
              <a:rPr lang="en-US" dirty="0" smtClean="0">
                <a:solidFill>
                  <a:schemeClr val="bg1"/>
                </a:solidFill>
                <a:latin typeface="Times New Roman" panose="02020603050405020304" pitchFamily="18" charset="0"/>
                <a:cs typeface="Times New Roman" panose="02020603050405020304" pitchFamily="18" charset="0"/>
              </a:rPr>
              <a:t>heat maps. </a:t>
            </a:r>
            <a:r>
              <a:rPr lang="en-US" dirty="0">
                <a:solidFill>
                  <a:schemeClr val="bg1"/>
                </a:solidFill>
                <a:latin typeface="Times New Roman" panose="02020603050405020304" pitchFamily="18" charset="0"/>
                <a:cs typeface="Times New Roman" panose="02020603050405020304" pitchFamily="18" charset="0"/>
              </a:rPr>
              <a:t>EDA also involves statistical summary calculations, such as mean, median, and standard deviation, and data quality checks for inconsistencies and anomalies. Finally, feature engineering extracts relevant features from the data, and dimensionality reduction techniques like PCA or t-SNE simplify complex data for modeling, completing the preparation of data for modeling and machine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428" y="25681"/>
            <a:ext cx="1002794" cy="1185674"/>
          </a:xfrm>
          <a:prstGeom prst="rect">
            <a:avLst/>
          </a:prstGeom>
        </p:spPr>
      </p:pic>
    </p:spTree>
    <p:extLst>
      <p:ext uri="{BB962C8B-B14F-4D97-AF65-F5344CB8AC3E}">
        <p14:creationId xmlns:p14="http://schemas.microsoft.com/office/powerpoint/2010/main" val="3517305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useBgFill="1">
        <p:nvSpPr>
          <p:cNvPr id="4" name="Rectangle 3">
            <a:extLst>
              <a:ext uri="{FF2B5EF4-FFF2-40B4-BE49-F238E27FC236}">
                <a16:creationId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hat is Machine Learning? - by Rahul Dogra - AI World Today">
            <a:extLst>
              <a:ext uri="{FF2B5EF4-FFF2-40B4-BE49-F238E27FC236}">
                <a16:creationId xmlns:a16="http://schemas.microsoft.com/office/drawing/2014/main" id="{CB50F785-7A0F-4846-E1CB-F53A7F49EE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7266"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FAC8F-2656-E731-B553-983A6F805484}"/>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smtClean="0"/>
              <a:t>Happy Learning!</a:t>
            </a:r>
            <a:endParaRPr lang="en-US" sz="4800"/>
          </a:p>
        </p:txBody>
      </p:sp>
      <p:sp>
        <p:nvSpPr>
          <p:cNvPr id="8" name="Rectangle 7">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8">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381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300" y="298983"/>
            <a:ext cx="9388475" cy="1478570"/>
          </a:xfrm>
          <a:ln>
            <a:noFill/>
          </a:ln>
          <a:effectLst>
            <a:innerShdw blurRad="63500" dist="50800" dir="16200000">
              <a:prstClr val="black">
                <a:alpha val="50000"/>
              </a:prstClr>
            </a:innerShdw>
          </a:effectLst>
        </p:spPr>
        <p:txBody>
          <a:bodyPr/>
          <a:lstStyle/>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GROUP MEMBERS</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2987" y="2182813"/>
            <a:ext cx="9729788" cy="3522663"/>
          </a:xfrm>
          <a:ln>
            <a:noFill/>
          </a:ln>
          <a:effectLst>
            <a:innerShdw blurRad="63500" dist="50800" dir="8100000">
              <a:prstClr val="black">
                <a:alpha val="50000"/>
              </a:prstClr>
            </a:innerShdw>
          </a:effectLst>
        </p:spPr>
        <p:txBody>
          <a:bodyPr/>
          <a:lstStyle/>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TAIMOR HASSAN                       ROLL NO (107)</a:t>
            </a:r>
          </a:p>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MUHAMMAD QASIM                  ROLL NO (232)</a:t>
            </a:r>
          </a:p>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SECTION                                             (II)</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778" y="298983"/>
            <a:ext cx="1002794" cy="1185674"/>
          </a:xfrm>
          <a:prstGeom prst="rect">
            <a:avLst/>
          </a:prstGeom>
        </p:spPr>
      </p:pic>
    </p:spTree>
    <p:extLst>
      <p:ext uri="{BB962C8B-B14F-4D97-AF65-F5344CB8AC3E}">
        <p14:creationId xmlns:p14="http://schemas.microsoft.com/office/powerpoint/2010/main" val="1759891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OBJECTIVE:-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solidFill>
                  <a:schemeClr val="bg1"/>
                </a:solidFill>
                <a:latin typeface="Times New Roman" panose="02020603050405020304" pitchFamily="18" charset="0"/>
                <a:cs typeface="Times New Roman" panose="02020603050405020304" pitchFamily="18" charset="0"/>
              </a:rPr>
              <a:t>The </a:t>
            </a:r>
            <a:r>
              <a:rPr lang="en-US" dirty="0">
                <a:solidFill>
                  <a:schemeClr val="bg1"/>
                </a:solidFill>
                <a:latin typeface="Times New Roman" panose="02020603050405020304" pitchFamily="18" charset="0"/>
                <a:cs typeface="Times New Roman" panose="02020603050405020304" pitchFamily="18" charset="0"/>
              </a:rPr>
              <a:t>objectives of a dashboard </a:t>
            </a:r>
            <a:r>
              <a:rPr lang="en-US" dirty="0" smtClean="0">
                <a:solidFill>
                  <a:schemeClr val="bg1"/>
                </a:solidFill>
                <a:latin typeface="Times New Roman" panose="02020603050405020304" pitchFamily="18" charset="0"/>
                <a:cs typeface="Times New Roman" panose="02020603050405020304" pitchFamily="18" charset="0"/>
              </a:rPr>
              <a:t>of </a:t>
            </a:r>
            <a:r>
              <a:rPr lang="en-US" dirty="0" smtClean="0">
                <a:solidFill>
                  <a:schemeClr val="bg1"/>
                </a:solidFill>
                <a:latin typeface="Times New Roman" panose="02020603050405020304" pitchFamily="18" charset="0"/>
                <a:cs typeface="Times New Roman" panose="02020603050405020304" pitchFamily="18" charset="0"/>
              </a:rPr>
              <a:t>basic </a:t>
            </a:r>
            <a:r>
              <a:rPr lang="en-US" dirty="0">
                <a:solidFill>
                  <a:schemeClr val="bg1"/>
                </a:solidFill>
                <a:latin typeface="Times New Roman" panose="02020603050405020304" pitchFamily="18" charset="0"/>
                <a:cs typeface="Times New Roman" panose="02020603050405020304" pitchFamily="18" charset="0"/>
              </a:rPr>
              <a:t>financial </a:t>
            </a:r>
            <a:r>
              <a:rPr lang="en-US">
                <a:solidFill>
                  <a:schemeClr val="bg1"/>
                </a:solidFill>
                <a:latin typeface="Times New Roman" panose="02020603050405020304" pitchFamily="18" charset="0"/>
                <a:cs typeface="Times New Roman" panose="02020603050405020304" pitchFamily="18" charset="0"/>
              </a:rPr>
              <a:t>analysis </a:t>
            </a:r>
            <a:r>
              <a:rPr lang="en-US" smtClean="0">
                <a:solidFill>
                  <a:schemeClr val="bg1"/>
                </a:solidFill>
                <a:latin typeface="Times New Roman" panose="02020603050405020304" pitchFamily="18" charset="0"/>
                <a:cs typeface="Times New Roman" panose="02020603050405020304" pitchFamily="18" charset="0"/>
              </a:rPr>
              <a:t>for</a:t>
            </a:r>
            <a:r>
              <a:rPr lang="en-US"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Exploratory Data Analysis (EDA):The primary objective of a financial analysis dashboard is to provide an overview of financial performance, identify trends and patterns, and support data-driven decision-making. Specifically, the dashboard aims to analyze revenue, expenses, profitability, and cash flow, tracking key performance indicators (KPIs) such as ROI, ROE, and debt-to-equity ratio. The dashboard should include visualizations (bar charts, line charts, pie charts), metrics (financial ratios, growth rates), and filters (time period, product/service, region) to facilitate interactive exploration. Targeting financial analysts, business owners, managers, and investors, the dashboard seeks to improve financial insights, enhance business strategy, increase efficiency, and better manage risk.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14" y="172129"/>
            <a:ext cx="1002794" cy="1185674"/>
          </a:xfrm>
          <a:prstGeom prst="rect">
            <a:avLst/>
          </a:prstGeom>
        </p:spPr>
      </p:pic>
    </p:spTree>
    <p:extLst>
      <p:ext uri="{BB962C8B-B14F-4D97-AF65-F5344CB8AC3E}">
        <p14:creationId xmlns:p14="http://schemas.microsoft.com/office/powerpoint/2010/main" val="1247064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1851"/>
            <a:ext cx="9905998" cy="1478570"/>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ABOUT DATASET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730421"/>
            <a:ext cx="9905999" cy="3541714"/>
          </a:xfrm>
        </p:spPr>
        <p:txBody>
          <a:bodyPr>
            <a:normAutofit fontScale="92500" lnSpcReduction="10000"/>
          </a:bodyPr>
          <a:lstStyle/>
          <a:p>
            <a:r>
              <a:rPr lang="en-US" dirty="0" smtClean="0">
                <a:solidFill>
                  <a:schemeClr val="bg1"/>
                </a:solidFill>
                <a:latin typeface="Times New Roman" panose="02020603050405020304" pitchFamily="18" charset="0"/>
                <a:cs typeface="Times New Roman" panose="02020603050405020304" pitchFamily="18" charset="0"/>
              </a:rPr>
              <a:t>Basic financial analysis .</a:t>
            </a:r>
          </a:p>
          <a:p>
            <a:r>
              <a:rPr lang="en-US" dirty="0" smtClean="0">
                <a:solidFill>
                  <a:schemeClr val="bg1"/>
                </a:solidFill>
                <a:latin typeface="Times New Roman" panose="02020603050405020304" pitchFamily="18" charset="0"/>
                <a:cs typeface="Times New Roman" panose="02020603050405020304" pitchFamily="18" charset="0"/>
              </a:rPr>
              <a:t>In this dataset Total numbers of rows is [3265].</a:t>
            </a:r>
          </a:p>
          <a:p>
            <a:r>
              <a:rPr lang="en-US" dirty="0" smtClean="0">
                <a:solidFill>
                  <a:schemeClr val="bg1"/>
                </a:solidFill>
                <a:latin typeface="Times New Roman" panose="02020603050405020304" pitchFamily="18" charset="0"/>
                <a:cs typeface="Times New Roman" panose="02020603050405020304" pitchFamily="18" charset="0"/>
              </a:rPr>
              <a:t>Total numbers of columns \ features is [14</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Region(Asia, UK, USA) , Country, Sales Reps, First Name Last Name, </a:t>
            </a:r>
          </a:p>
          <a:p>
            <a:r>
              <a:rPr lang="en-US" dirty="0" smtClean="0">
                <a:solidFill>
                  <a:schemeClr val="bg1"/>
                </a:solidFill>
                <a:latin typeface="Times New Roman" panose="02020603050405020304" pitchFamily="18" charset="0"/>
                <a:cs typeface="Times New Roman" panose="02020603050405020304" pitchFamily="18" charset="0"/>
              </a:rPr>
              <a:t>Gender, Age, Rank levels, Store, Products, Years, Quarter, Month, Revenue(USD) </a:t>
            </a:r>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REFERENCE</a:t>
            </a:r>
          </a:p>
          <a:p>
            <a:r>
              <a:rPr lang="en-US" dirty="0" smtClean="0">
                <a:solidFill>
                  <a:schemeClr val="bg1"/>
                </a:solidFill>
                <a:latin typeface="Times New Roman" panose="02020603050405020304" pitchFamily="18" charset="0"/>
                <a:cs typeface="Times New Roman" panose="02020603050405020304" pitchFamily="18" charset="0"/>
              </a:rPr>
              <a:t>GitHub</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14" y="25681"/>
            <a:ext cx="1002794" cy="1185674"/>
          </a:xfrm>
          <a:prstGeom prst="rect">
            <a:avLst/>
          </a:prstGeom>
        </p:spPr>
      </p:pic>
    </p:spTree>
    <p:extLst>
      <p:ext uri="{BB962C8B-B14F-4D97-AF65-F5344CB8AC3E}">
        <p14:creationId xmlns:p14="http://schemas.microsoft.com/office/powerpoint/2010/main" val="4129018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150" y="0"/>
            <a:ext cx="9905998" cy="1478570"/>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PREPROCESSING</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7149" y="1478570"/>
            <a:ext cx="9905999" cy="3936393"/>
          </a:xfrm>
        </p:spPr>
        <p:txBody>
          <a:bodyPr>
            <a:normAutofit fontScale="77500" lnSpcReduction="20000"/>
          </a:bodyPr>
          <a:lstStyle/>
          <a:p>
            <a:r>
              <a:rPr lang="en-US" dirty="0" smtClean="0">
                <a:solidFill>
                  <a:schemeClr val="bg1"/>
                </a:solidFill>
                <a:latin typeface="Times New Roman" panose="02020603050405020304" pitchFamily="18" charset="0"/>
                <a:cs typeface="Times New Roman" panose="02020603050405020304" pitchFamily="18" charset="0"/>
              </a:rPr>
              <a:t>Reprocessing </a:t>
            </a:r>
            <a:r>
              <a:rPr lang="en-US" dirty="0">
                <a:solidFill>
                  <a:schemeClr val="bg1"/>
                </a:solidFill>
                <a:latin typeface="Times New Roman" panose="02020603050405020304" pitchFamily="18" charset="0"/>
                <a:cs typeface="Times New Roman" panose="02020603050405020304" pitchFamily="18" charset="0"/>
              </a:rPr>
              <a:t>financial data is a crucial step that involves cleaning, transforming, and preparing data for analysis. This process begins with handling missing values through imputation or interpolation, followed by removing duplicates and outliers to ensure data consistency. Data types are then converted as necessary, such as date and currency formats, and normalized or scaled using techniques like log transformation to prevent feature dominance. Categorical variables, like sector and industry, are encoded to facilitate analysis. Noisy or irrelevant data is removed, and data is aggregated from quarterly to annual, if required. Additionally, currency fluctuations and inflation are addressed to maintain accuracy. Finally, thorough data quality checks are performed to ensure consistency and accuracy, enabling reliable financial analysis and informed decision-making</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smtClean="0">
                <a:solidFill>
                  <a:schemeClr val="bg1"/>
                </a:solidFill>
                <a:latin typeface="Times New Roman" panose="02020603050405020304" pitchFamily="18" charset="0"/>
                <a:cs typeface="Times New Roman" panose="02020603050405020304" pitchFamily="18" charset="0"/>
              </a:rPr>
              <a:t>REFERENCE</a:t>
            </a:r>
          </a:p>
          <a:p>
            <a:r>
              <a:rPr lang="en-US" dirty="0" smtClean="0">
                <a:solidFill>
                  <a:schemeClr val="bg1"/>
                </a:solidFill>
                <a:latin typeface="Times New Roman" panose="02020603050405020304" pitchFamily="18" charset="0"/>
                <a:cs typeface="Times New Roman" panose="02020603050405020304" pitchFamily="18" charset="0"/>
              </a:rPr>
              <a:t>Rapid miner</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0941" y="14288"/>
            <a:ext cx="1002794" cy="1185674"/>
          </a:xfrm>
          <a:prstGeom prst="rect">
            <a:avLst/>
          </a:prstGeom>
        </p:spPr>
      </p:pic>
    </p:spTree>
    <p:extLst>
      <p:ext uri="{BB962C8B-B14F-4D97-AF65-F5344CB8AC3E}">
        <p14:creationId xmlns:p14="http://schemas.microsoft.com/office/powerpoint/2010/main" val="21288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51" y="505807"/>
            <a:ext cx="9905998" cy="2424719"/>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DASHBOARD making for (EDA) by using power-bi</a:t>
            </a:r>
            <a:br>
              <a:rPr lang="en-US" b="1" dirty="0" smtClean="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total revenue by region:-</a:t>
            </a: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1451" y="2644776"/>
            <a:ext cx="5319795" cy="3541712"/>
          </a:xfrm>
          <a:prstGeom prst="rect">
            <a:avLst/>
          </a:prstGeom>
        </p:spPr>
      </p:pic>
      <p:sp>
        <p:nvSpPr>
          <p:cNvPr id="5" name="Content Placeholder 2"/>
          <p:cNvSpPr txBox="1">
            <a:spLocks/>
          </p:cNvSpPr>
          <p:nvPr/>
        </p:nvSpPr>
        <p:spPr>
          <a:xfrm>
            <a:off x="6761246" y="2644773"/>
            <a:ext cx="4797342" cy="378460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Reasons of </a:t>
            </a:r>
            <a:r>
              <a:rPr lang="en-US" b="1" dirty="0">
                <a:solidFill>
                  <a:schemeClr val="bg1"/>
                </a:solidFill>
                <a:latin typeface="Times New Roman" panose="02020603050405020304" pitchFamily="18" charset="0"/>
                <a:cs typeface="Times New Roman" panose="02020603050405020304" pitchFamily="18" charset="0"/>
              </a:rPr>
              <a:t>choosing Donut Chart</a:t>
            </a:r>
            <a:r>
              <a:rPr lang="en-US" b="1" dirty="0" smtClean="0">
                <a:solidFill>
                  <a:schemeClr val="bg1"/>
                </a:solidFill>
                <a:latin typeface="Times New Roman" panose="02020603050405020304" pitchFamily="18" charset="0"/>
                <a:cs typeface="Times New Roman" panose="02020603050405020304" pitchFamily="18" charset="0"/>
              </a:rPr>
              <a:t>:</a:t>
            </a:r>
          </a:p>
          <a:p>
            <a:pPr marL="457200" indent="-457200">
              <a:buAutoNum type="arabicPeriod"/>
            </a:pPr>
            <a:r>
              <a:rPr lang="en-US" sz="2900" dirty="0" smtClean="0">
                <a:solidFill>
                  <a:schemeClr val="bg1"/>
                </a:solidFill>
                <a:latin typeface="Times New Roman" panose="02020603050405020304" pitchFamily="18" charset="0"/>
                <a:cs typeface="Times New Roman" panose="02020603050405020304" pitchFamily="18" charset="0"/>
              </a:rPr>
              <a:t>Visualize </a:t>
            </a:r>
            <a:r>
              <a:rPr lang="en-US" sz="2900" dirty="0">
                <a:solidFill>
                  <a:schemeClr val="bg1"/>
                </a:solidFill>
                <a:latin typeface="Times New Roman" panose="02020603050405020304" pitchFamily="18" charset="0"/>
                <a:cs typeface="Times New Roman" panose="02020603050405020304" pitchFamily="18" charset="0"/>
              </a:rPr>
              <a:t>part-to-whole relationship: Donut charts effectively show how each region contributes to the total revenue</a:t>
            </a:r>
            <a:r>
              <a:rPr lang="en-US" sz="2900" dirty="0" smtClean="0">
                <a:solidFill>
                  <a:schemeClr val="bg1"/>
                </a:solidFill>
                <a:latin typeface="Times New Roman" panose="02020603050405020304" pitchFamily="18" charset="0"/>
                <a:cs typeface="Times New Roman" panose="02020603050405020304" pitchFamily="18" charset="0"/>
              </a:rPr>
              <a:t>.</a:t>
            </a:r>
          </a:p>
          <a:p>
            <a:pPr marL="457200" indent="-457200">
              <a:buAutoNum type="arabicPeriod"/>
            </a:pPr>
            <a:r>
              <a:rPr lang="en-US" sz="2900" dirty="0" smtClean="0">
                <a:solidFill>
                  <a:schemeClr val="bg1"/>
                </a:solidFill>
                <a:latin typeface="Times New Roman" panose="02020603050405020304" pitchFamily="18" charset="0"/>
                <a:cs typeface="Times New Roman" panose="02020603050405020304" pitchFamily="18" charset="0"/>
              </a:rPr>
              <a:t>2</a:t>
            </a:r>
            <a:r>
              <a:rPr lang="en-US" sz="2900" dirty="0">
                <a:solidFill>
                  <a:schemeClr val="bg1"/>
                </a:solidFill>
                <a:latin typeface="Times New Roman" panose="02020603050405020304" pitchFamily="18" charset="0"/>
                <a:cs typeface="Times New Roman" panose="02020603050405020304" pitchFamily="18" charset="0"/>
              </a:rPr>
              <a:t>. </a:t>
            </a:r>
            <a:r>
              <a:rPr lang="en-US" sz="2900" dirty="0" smtClean="0">
                <a:solidFill>
                  <a:schemeClr val="bg1"/>
                </a:solidFill>
                <a:latin typeface="Times New Roman" panose="02020603050405020304" pitchFamily="18" charset="0"/>
                <a:cs typeface="Times New Roman" panose="02020603050405020304" pitchFamily="18" charset="0"/>
              </a:rPr>
              <a:t>Proportional </a:t>
            </a:r>
            <a:r>
              <a:rPr lang="en-US" sz="2900" dirty="0">
                <a:solidFill>
                  <a:schemeClr val="bg1"/>
                </a:solidFill>
                <a:latin typeface="Times New Roman" panose="02020603050405020304" pitchFamily="18" charset="0"/>
                <a:cs typeface="Times New Roman" panose="02020603050405020304" pitchFamily="18" charset="0"/>
              </a:rPr>
              <a:t>comparison: Donut charts facilitate comparison of revenue proportions across regions</a:t>
            </a:r>
            <a:r>
              <a:rPr lang="en-US" sz="2900" dirty="0" smtClean="0">
                <a:solidFill>
                  <a:schemeClr val="bg1"/>
                </a:solidFill>
                <a:latin typeface="Times New Roman" panose="02020603050405020304" pitchFamily="18" charset="0"/>
                <a:cs typeface="Times New Roman" panose="02020603050405020304" pitchFamily="18" charset="0"/>
              </a:rPr>
              <a:t>.</a:t>
            </a:r>
          </a:p>
          <a:p>
            <a:pPr marL="457200" indent="-457200">
              <a:buAutoNum type="arabicPeriod"/>
            </a:pPr>
            <a:r>
              <a:rPr lang="en-US" sz="2900" dirty="0" smtClean="0">
                <a:solidFill>
                  <a:schemeClr val="bg1"/>
                </a:solidFill>
                <a:latin typeface="Times New Roman" panose="02020603050405020304" pitchFamily="18" charset="0"/>
                <a:cs typeface="Times New Roman" panose="02020603050405020304" pitchFamily="18" charset="0"/>
              </a:rPr>
              <a:t>3</a:t>
            </a:r>
            <a:r>
              <a:rPr lang="en-US" sz="2900" dirty="0">
                <a:solidFill>
                  <a:schemeClr val="bg1"/>
                </a:solidFill>
                <a:latin typeface="Times New Roman" panose="02020603050405020304" pitchFamily="18" charset="0"/>
                <a:cs typeface="Times New Roman" panose="02020603050405020304" pitchFamily="18" charset="0"/>
              </a:rPr>
              <a:t>. Easy to read: Donut charts are visually appealing and easy to understand, even for non-technical stakeholders.</a:t>
            </a:r>
            <a:endParaRPr lang="en-US" sz="2900"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03" y="0"/>
            <a:ext cx="1002794" cy="1185674"/>
          </a:xfrm>
          <a:prstGeom prst="rect">
            <a:avLst/>
          </a:prstGeom>
        </p:spPr>
      </p:pic>
    </p:spTree>
    <p:extLst>
      <p:ext uri="{BB962C8B-B14F-4D97-AF65-F5344CB8AC3E}">
        <p14:creationId xmlns:p14="http://schemas.microsoft.com/office/powerpoint/2010/main" val="2106232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Total REVENUE AND AVERAGE REVENUE</a:t>
            </a:r>
            <a:br>
              <a:rPr lang="en-US" b="1" dirty="0" smtClean="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BY COUNTRY AND REGION </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12863" y="2211388"/>
            <a:ext cx="4994211" cy="3541712"/>
          </a:xfrm>
          <a:prstGeom prst="rect">
            <a:avLst/>
          </a:prstGeom>
        </p:spPr>
      </p:pic>
      <p:sp>
        <p:nvSpPr>
          <p:cNvPr id="5" name="Content Placeholder 2"/>
          <p:cNvSpPr txBox="1">
            <a:spLocks/>
          </p:cNvSpPr>
          <p:nvPr/>
        </p:nvSpPr>
        <p:spPr>
          <a:xfrm>
            <a:off x="6589796" y="2097088"/>
            <a:ext cx="4797342" cy="37846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smtClean="0">
                <a:solidFill>
                  <a:schemeClr val="bg1"/>
                </a:solidFill>
                <a:latin typeface="Times New Roman" panose="02020603050405020304" pitchFamily="18" charset="0"/>
                <a:cs typeface="Times New Roman" panose="02020603050405020304" pitchFamily="18" charset="0"/>
              </a:rPr>
              <a:t>Reason of choosing Line and stacked Colum chart</a:t>
            </a:r>
          </a:p>
          <a:p>
            <a:r>
              <a:rPr lang="en-US" b="1" dirty="0">
                <a:solidFill>
                  <a:schemeClr val="bg1"/>
                </a:solidFill>
                <a:latin typeface="Times New Roman" panose="02020603050405020304" pitchFamily="18" charset="0"/>
                <a:cs typeface="Times New Roman" panose="02020603050405020304" pitchFamily="18" charset="0"/>
              </a:rPr>
              <a:t>Line Chart</a:t>
            </a:r>
            <a:r>
              <a:rPr lang="en-US" b="1"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1</a:t>
            </a:r>
            <a:r>
              <a:rPr lang="en-US" dirty="0">
                <a:solidFill>
                  <a:schemeClr val="bg1"/>
                </a:solidFill>
                <a:latin typeface="Times New Roman" panose="02020603050405020304" pitchFamily="18" charset="0"/>
                <a:cs typeface="Times New Roman" panose="02020603050405020304" pitchFamily="18" charset="0"/>
              </a:rPr>
              <a:t>. Trends and patterns: Line charts effectively show revenue trends over time</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Comparing regions: Lines facilitate comparison of revenue growth across regions</a:t>
            </a:r>
            <a:r>
              <a:rPr lang="en-US" dirty="0" smtClean="0">
                <a:solidFill>
                  <a:schemeClr val="bg1"/>
                </a:solidFill>
                <a:latin typeface="Times New Roman" panose="02020603050405020304" pitchFamily="18" charset="0"/>
                <a:cs typeface="Times New Roman" panose="02020603050405020304" pitchFamily="18" charset="0"/>
              </a:rPr>
              <a:t>.</a:t>
            </a:r>
          </a:p>
          <a:p>
            <a:r>
              <a:rPr lang="en-US" b="1" dirty="0">
                <a:solidFill>
                  <a:schemeClr val="bg1"/>
                </a:solidFill>
                <a:latin typeface="Times New Roman" panose="02020603050405020304" pitchFamily="18" charset="0"/>
                <a:cs typeface="Times New Roman" panose="02020603050405020304" pitchFamily="18" charset="0"/>
              </a:rPr>
              <a:t>Stacked Column Chart</a:t>
            </a:r>
            <a:r>
              <a:rPr lang="en-US" b="1"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1</a:t>
            </a:r>
            <a:r>
              <a:rPr lang="en-US" dirty="0">
                <a:solidFill>
                  <a:schemeClr val="bg1"/>
                </a:solidFill>
                <a:latin typeface="Times New Roman" panose="02020603050405020304" pitchFamily="18" charset="0"/>
                <a:cs typeface="Times New Roman" panose="02020603050405020304" pitchFamily="18" charset="0"/>
              </a:rPr>
              <a:t>. Total and component values: Stacked columns display total revenue and regional contributions</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Categorical comparison: Columns facilitate comparison of revenue across regions.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014" y="172129"/>
            <a:ext cx="1002794" cy="1185674"/>
          </a:xfrm>
          <a:prstGeom prst="rect">
            <a:avLst/>
          </a:prstGeom>
        </p:spPr>
      </p:pic>
    </p:spTree>
    <p:extLst>
      <p:ext uri="{BB962C8B-B14F-4D97-AF65-F5344CB8AC3E}">
        <p14:creationId xmlns:p14="http://schemas.microsoft.com/office/powerpoint/2010/main" val="37175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TOTAL REVENUE BY Store</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41426" y="2097088"/>
            <a:ext cx="5169537" cy="4046536"/>
          </a:xfrm>
          <a:prstGeom prst="rect">
            <a:avLst/>
          </a:prstGeom>
        </p:spPr>
      </p:pic>
      <p:sp>
        <p:nvSpPr>
          <p:cNvPr id="5" name="Content Placeholder 2"/>
          <p:cNvSpPr txBox="1">
            <a:spLocks/>
          </p:cNvSpPr>
          <p:nvPr/>
        </p:nvSpPr>
        <p:spPr>
          <a:xfrm>
            <a:off x="6675521" y="2359023"/>
            <a:ext cx="4797342" cy="37846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Reasons </a:t>
            </a:r>
            <a:r>
              <a:rPr lang="en-US" dirty="0" smtClean="0">
                <a:solidFill>
                  <a:schemeClr val="bg1"/>
                </a:solidFill>
                <a:latin typeface="Times New Roman" panose="02020603050405020304" pitchFamily="18" charset="0"/>
                <a:cs typeface="Times New Roman" panose="02020603050405020304" pitchFamily="18" charset="0"/>
              </a:rPr>
              <a:t>of </a:t>
            </a:r>
            <a:r>
              <a:rPr lang="en-US" dirty="0">
                <a:solidFill>
                  <a:schemeClr val="bg1"/>
                </a:solidFill>
                <a:latin typeface="Times New Roman" panose="02020603050405020304" pitchFamily="18" charset="0"/>
                <a:cs typeface="Times New Roman" panose="02020603050405020304" pitchFamily="18" charset="0"/>
              </a:rPr>
              <a:t>choosing </a:t>
            </a:r>
            <a:r>
              <a:rPr lang="en-US" dirty="0" smtClean="0">
                <a:solidFill>
                  <a:schemeClr val="bg1"/>
                </a:solidFill>
                <a:latin typeface="Times New Roman" panose="02020603050405020304" pitchFamily="18" charset="0"/>
                <a:cs typeface="Times New Roman" panose="02020603050405020304" pitchFamily="18" charset="0"/>
              </a:rPr>
              <a:t>a Tree map:</a:t>
            </a:r>
          </a:p>
          <a:p>
            <a:r>
              <a:rPr lang="en-US" dirty="0">
                <a:solidFill>
                  <a:schemeClr val="bg1"/>
                </a:solidFill>
                <a:latin typeface="Times New Roman" panose="02020603050405020304" pitchFamily="18" charset="0"/>
                <a:cs typeface="Times New Roman" panose="02020603050405020304" pitchFamily="18" charset="0"/>
              </a:rPr>
              <a:t>1. Visualizing large datasets: </a:t>
            </a:r>
            <a:r>
              <a:rPr lang="en-US" dirty="0" smtClean="0">
                <a:solidFill>
                  <a:schemeClr val="bg1"/>
                </a:solidFill>
                <a:latin typeface="Times New Roman" panose="02020603050405020304" pitchFamily="18" charset="0"/>
                <a:cs typeface="Times New Roman" panose="02020603050405020304" pitchFamily="18" charset="0"/>
              </a:rPr>
              <a:t>Tree maps </a:t>
            </a:r>
            <a:r>
              <a:rPr lang="en-US" dirty="0">
                <a:solidFill>
                  <a:schemeClr val="bg1"/>
                </a:solidFill>
                <a:latin typeface="Times New Roman" panose="02020603050405020304" pitchFamily="18" charset="0"/>
                <a:cs typeface="Times New Roman" panose="02020603050405020304" pitchFamily="18" charset="0"/>
              </a:rPr>
              <a:t>efficiently display multiple stores and metrics</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Space-efficient: Utilizes space effectively, avoiding clutter</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smtClean="0">
                <a:solidFill>
                  <a:schemeClr val="bg1"/>
                </a:solidFill>
                <a:latin typeface="Times New Roman" panose="02020603050405020304" pitchFamily="18" charset="0"/>
                <a:cs typeface="Times New Roman" panose="02020603050405020304" pitchFamily="18" charset="0"/>
              </a:rPr>
              <a:t>3</a:t>
            </a:r>
            <a:r>
              <a:rPr lang="en-US" dirty="0">
                <a:solidFill>
                  <a:schemeClr val="bg1"/>
                </a:solidFill>
                <a:latin typeface="Times New Roman" panose="02020603050405020304" pitchFamily="18" charset="0"/>
                <a:cs typeface="Times New Roman" panose="02020603050405020304" pitchFamily="18" charset="0"/>
              </a:rPr>
              <a:t>. Proportional comparison: Size and color encode revenue and other metrics.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014" y="25681"/>
            <a:ext cx="1002794" cy="1185674"/>
          </a:xfrm>
          <a:prstGeom prst="rect">
            <a:avLst/>
          </a:prstGeom>
        </p:spPr>
      </p:pic>
    </p:spTree>
    <p:extLst>
      <p:ext uri="{BB962C8B-B14F-4D97-AF65-F5344CB8AC3E}">
        <p14:creationId xmlns:p14="http://schemas.microsoft.com/office/powerpoint/2010/main" val="3417388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Total REVENUE BY QUARTER</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41413" y="2306638"/>
            <a:ext cx="5052931" cy="3836986"/>
          </a:xfrm>
          <a:prstGeom prst="rect">
            <a:avLst/>
          </a:prstGeom>
        </p:spPr>
      </p:pic>
      <p:sp>
        <p:nvSpPr>
          <p:cNvPr id="5" name="Content Placeholder 2"/>
          <p:cNvSpPr txBox="1">
            <a:spLocks/>
          </p:cNvSpPr>
          <p:nvPr/>
        </p:nvSpPr>
        <p:spPr>
          <a:xfrm>
            <a:off x="6675521" y="2359023"/>
            <a:ext cx="4797342" cy="3784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Reasons </a:t>
            </a:r>
            <a:r>
              <a:rPr lang="en-US" b="1" dirty="0" smtClean="0">
                <a:solidFill>
                  <a:schemeClr val="bg1"/>
                </a:solidFill>
                <a:latin typeface="Times New Roman" panose="02020603050405020304" pitchFamily="18" charset="0"/>
                <a:cs typeface="Times New Roman" panose="02020603050405020304" pitchFamily="18" charset="0"/>
              </a:rPr>
              <a:t>of choosing </a:t>
            </a:r>
            <a:r>
              <a:rPr lang="en-US" b="1" dirty="0">
                <a:solidFill>
                  <a:schemeClr val="bg1"/>
                </a:solidFill>
                <a:latin typeface="Times New Roman" panose="02020603050405020304" pitchFamily="18" charset="0"/>
                <a:cs typeface="Times New Roman" panose="02020603050405020304" pitchFamily="18" charset="0"/>
              </a:rPr>
              <a:t>Area chart</a:t>
            </a:r>
            <a:r>
              <a:rPr lang="en-US" b="1" dirty="0" smtClean="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1. Effective for showing trends and </a:t>
            </a:r>
            <a:r>
              <a:rPr lang="en-US" dirty="0" smtClean="0">
                <a:solidFill>
                  <a:schemeClr val="bg1"/>
                </a:solidFill>
                <a:latin typeface="Times New Roman" panose="02020603050405020304" pitchFamily="18" charset="0"/>
                <a:cs typeface="Times New Roman" panose="02020603050405020304" pitchFamily="18" charset="0"/>
              </a:rPr>
              <a:t>patterns</a:t>
            </a:r>
          </a:p>
          <a:p>
            <a:r>
              <a:rPr lang="en-US" dirty="0" smtClean="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Cumulative totals visualization3. Overlapping areas for period </a:t>
            </a:r>
            <a:r>
              <a:rPr lang="en-US" dirty="0" smtClean="0">
                <a:solidFill>
                  <a:schemeClr val="bg1"/>
                </a:solidFill>
                <a:latin typeface="Times New Roman" panose="02020603050405020304" pitchFamily="18" charset="0"/>
                <a:cs typeface="Times New Roman" panose="02020603050405020304" pitchFamily="18" charset="0"/>
              </a:rPr>
              <a:t>comparison</a:t>
            </a:r>
          </a:p>
          <a:p>
            <a:r>
              <a:rPr lang="en-US" dirty="0" smtClean="0">
                <a:solidFill>
                  <a:schemeClr val="bg1"/>
                </a:solidFill>
                <a:latin typeface="Times New Roman" panose="02020603050405020304" pitchFamily="18" charset="0"/>
                <a:cs typeface="Times New Roman" panose="02020603050405020304" pitchFamily="18" charset="0"/>
              </a:rPr>
              <a:t>4</a:t>
            </a:r>
            <a:r>
              <a:rPr lang="en-US" dirty="0">
                <a:solidFill>
                  <a:schemeClr val="bg1"/>
                </a:solidFill>
                <a:latin typeface="Times New Roman" panose="02020603050405020304" pitchFamily="18" charset="0"/>
                <a:cs typeface="Times New Roman" panose="02020603050405020304" pitchFamily="18" charset="0"/>
              </a:rPr>
              <a:t>. Seasonal analysis capabilities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953" y="172129"/>
            <a:ext cx="1002794" cy="1185674"/>
          </a:xfrm>
          <a:prstGeom prst="rect">
            <a:avLst/>
          </a:prstGeom>
        </p:spPr>
      </p:pic>
    </p:spTree>
    <p:extLst>
      <p:ext uri="{BB962C8B-B14F-4D97-AF65-F5344CB8AC3E}">
        <p14:creationId xmlns:p14="http://schemas.microsoft.com/office/powerpoint/2010/main" val="1000059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154</TotalTime>
  <Words>1084</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Trebuchet MS</vt:lpstr>
      <vt:lpstr>Tw Cen MT</vt:lpstr>
      <vt:lpstr>Circuit</vt:lpstr>
      <vt:lpstr>Module PROJECT:- data visualization</vt:lpstr>
      <vt:lpstr>GROUP MEMBERS</vt:lpstr>
      <vt:lpstr>OBJECTIVE:- </vt:lpstr>
      <vt:lpstr>ABOUT DATASET</vt:lpstr>
      <vt:lpstr>PREPROCESSING</vt:lpstr>
      <vt:lpstr>DASHBOARD making for (EDA) by using power-bi  total revenue by region:- </vt:lpstr>
      <vt:lpstr>Total REVENUE AND AVERAGE REVENUE BY COUNTRY AND REGION </vt:lpstr>
      <vt:lpstr>TOTAL REVENUE BY Store</vt:lpstr>
      <vt:lpstr>Total REVENUE BY QUARTER</vt:lpstr>
      <vt:lpstr>TOTAL REVENUE BY PRODUCTS AND Rank</vt:lpstr>
      <vt:lpstr>Total revenue and average by month</vt:lpstr>
      <vt:lpstr>OVER ALL DASHBOARD</vt:lpstr>
      <vt:lpstr>WHY WE CREATED a DASHBOARD</vt:lpstr>
      <vt:lpstr>WHY WE perform  (EDA)</vt:lpstr>
      <vt:lpstr>STORE of overall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MODEL 04</dc:title>
  <dc:creator>Prime Laptop</dc:creator>
  <cp:lastModifiedBy>Prime Laptop</cp:lastModifiedBy>
  <cp:revision>20</cp:revision>
  <dcterms:created xsi:type="dcterms:W3CDTF">2024-09-20T13:35:18Z</dcterms:created>
  <dcterms:modified xsi:type="dcterms:W3CDTF">2024-09-21T10:58:16Z</dcterms:modified>
</cp:coreProperties>
</file>