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C53C10BD-7415-4DAF-92B1-B30F512E87B7}" type="datetimeFigureOut">
              <a:rPr lang="ru-RU" smtClean="0"/>
              <a:t>10.05.2023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45720" tIns="45720" rIns="45720" bIns="45720" rtlCol="0" anchor="ctr">
            <a:normAutofit/>
          </a:bodyPr>
          <a:lstStyle>
            <a:lvl1pPr>
              <a:defRPr lang="en-US"/>
            </a:lvl1pPr>
          </a:lstStyle>
          <a:p>
            <a:fld id="{DD367682-D72A-4847-9CCE-4867A31C9B87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65240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C10BD-7415-4DAF-92B1-B30F512E87B7}" type="datetimeFigureOut">
              <a:rPr lang="ru-RU" smtClean="0"/>
              <a:t>10.05.2023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67682-D72A-4847-9CCE-4867A31C9B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5945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C10BD-7415-4DAF-92B1-B30F512E87B7}" type="datetimeFigureOut">
              <a:rPr lang="ru-RU" smtClean="0"/>
              <a:t>10.05.2023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67682-D72A-4847-9CCE-4867A31C9B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597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C10BD-7415-4DAF-92B1-B30F512E87B7}" type="datetimeFigureOut">
              <a:rPr lang="ru-RU" smtClean="0"/>
              <a:t>10.05.2023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67682-D72A-4847-9CCE-4867A31C9B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5059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C10BD-7415-4DAF-92B1-B30F512E87B7}" type="datetimeFigureOut">
              <a:rPr lang="ru-RU" smtClean="0"/>
              <a:t>10.05.2023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67682-D72A-4847-9CCE-4867A31C9B87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56718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C10BD-7415-4DAF-92B1-B30F512E87B7}" type="datetimeFigureOut">
              <a:rPr lang="ru-RU" smtClean="0"/>
              <a:t>10.05.2023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67682-D72A-4847-9CCE-4867A31C9B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7544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26480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2000" b="0" kern="1200" spc="10" baseline="0" dirty="0">
                <a:solidFill>
                  <a:schemeClr val="tx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C10BD-7415-4DAF-92B1-B30F512E87B7}" type="datetimeFigureOut">
              <a:rPr lang="ru-RU" smtClean="0"/>
              <a:t>10.05.2023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67682-D72A-4847-9CCE-4867A31C9B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8772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C10BD-7415-4DAF-92B1-B30F512E87B7}" type="datetimeFigureOut">
              <a:rPr lang="ru-RU" smtClean="0"/>
              <a:t>10.05.2023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67682-D72A-4847-9CCE-4867A31C9B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4605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C10BD-7415-4DAF-92B1-B30F512E87B7}" type="datetimeFigureOut">
              <a:rPr lang="ru-RU" smtClean="0"/>
              <a:t>10.05.2023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67682-D72A-4847-9CCE-4867A31C9B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2727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C10BD-7415-4DAF-92B1-B30F512E87B7}" type="datetimeFigureOut">
              <a:rPr lang="ru-RU" smtClean="0"/>
              <a:t>10.05.2023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67682-D72A-4847-9CCE-4867A31C9B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0950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C10BD-7415-4DAF-92B1-B30F512E87B7}" type="datetimeFigureOut">
              <a:rPr lang="ru-RU" smtClean="0"/>
              <a:t>10.05.2023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67682-D72A-4847-9CCE-4867A31C9B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1202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C53C10BD-7415-4DAF-92B1-B30F512E87B7}" type="datetimeFigureOut">
              <a:rPr lang="ru-RU" smtClean="0"/>
              <a:t>10.05.2023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969696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rgbClr val="777777"/>
                </a:solidFill>
              </a:defRPr>
            </a:lvl1pPr>
          </a:lstStyle>
          <a:p>
            <a:fld id="{DD367682-D72A-4847-9CCE-4867A31C9B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81004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164021-94F0-4F65-931A-3A649EBE24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Графический</a:t>
            </a:r>
            <a:br>
              <a:rPr lang="ru-RU" dirty="0"/>
            </a:br>
            <a:r>
              <a:rPr lang="ru-RU" dirty="0"/>
              <a:t>проект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AB2B42C-10C6-4276-B28F-BE4BE116AE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Фролов Тимур, 10-</a:t>
            </a:r>
            <a:r>
              <a:rPr lang="en-US" dirty="0" smtClean="0"/>
              <a:t>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18206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B26BBA-7478-44AA-A913-692E6AA5F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Постановка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76B1E60-5981-4260-9AB2-D8403A02FA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7611" y="2717074"/>
            <a:ext cx="4484189" cy="33614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На плоскости задано множество прямоугольников. Найти такую пару пересекающихся прямоугольников, что площадь фигуры, находящейся внутри обоих прямоугольников, будет максимальна. В качестве ответа: выделить эту пару прямоугольников, выделить контур фигуры, находящейся внутри обоих прямоугольников, желательно "залить цветом" внутреннее пространство этой фигуры.</a:t>
            </a:r>
            <a:endParaRPr lang="ru-RU" dirty="0"/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5773783" y="1793966"/>
            <a:ext cx="5180729" cy="4797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129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EC7EC1-8F27-4630-B670-3D8709DE4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Элементы управления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F6C570C-D1F3-4649-BCA0-89CB3A3CB5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3327400"/>
            <a:ext cx="5799328" cy="2568303"/>
          </a:xfrm>
        </p:spPr>
        <p:txBody>
          <a:bodyPr>
            <a:normAutofit/>
          </a:bodyPr>
          <a:lstStyle/>
          <a:p>
            <a:r>
              <a:rPr lang="ru-RU" sz="2400" dirty="0"/>
              <a:t>Добавление точки</a:t>
            </a:r>
          </a:p>
          <a:p>
            <a:r>
              <a:rPr lang="ru-RU" sz="2400" dirty="0"/>
              <a:t>Добавление случайных </a:t>
            </a:r>
            <a:r>
              <a:rPr lang="ru-RU" sz="2400" dirty="0" smtClean="0"/>
              <a:t>прямоугольников</a:t>
            </a:r>
            <a:endParaRPr lang="ru-RU" sz="2400" dirty="0"/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7541622" y="1691322"/>
            <a:ext cx="2896824" cy="4737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950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DD4578-AE79-41B4-A8EA-BF7E49F96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Добавление мышью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08115C6F-BECC-4147-889A-40DF96E9A190}"/>
              </a:ext>
            </a:extLst>
          </p:cNvPr>
          <p:cNvSpPr txBox="1">
            <a:spLocks/>
          </p:cNvSpPr>
          <p:nvPr/>
        </p:nvSpPr>
        <p:spPr>
          <a:xfrm>
            <a:off x="1020572" y="1985554"/>
            <a:ext cx="5799328" cy="42072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dirty="0" smtClean="0"/>
              <a:t>Первый клик – первая точка</a:t>
            </a:r>
          </a:p>
          <a:p>
            <a:r>
              <a:rPr lang="ru-RU" sz="2400" dirty="0" smtClean="0"/>
              <a:t>Второй клик – вторая точка, и опорный отрезок</a:t>
            </a:r>
          </a:p>
          <a:p>
            <a:r>
              <a:rPr lang="ru-RU" sz="2400" dirty="0" smtClean="0"/>
              <a:t>Третий клик – третья точка, задающая весь прямоугольник</a:t>
            </a:r>
            <a:endParaRPr lang="ru-RU" sz="2400" dirty="0"/>
          </a:p>
        </p:txBody>
      </p:sp>
      <p:pic>
        <p:nvPicPr>
          <p:cNvPr id="6" name="Рисунок 5"/>
          <p:cNvPicPr/>
          <p:nvPr/>
        </p:nvPicPr>
        <p:blipFill>
          <a:blip r:embed="rId2"/>
          <a:stretch>
            <a:fillRect/>
          </a:stretch>
        </p:blipFill>
        <p:spPr>
          <a:xfrm>
            <a:off x="6264946" y="1804533"/>
            <a:ext cx="4620768" cy="4763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921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DD4578-AE79-41B4-A8EA-BF7E49F96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Структуры данных</a:t>
            </a:r>
          </a:p>
        </p:txBody>
      </p:sp>
      <p:sp>
        <p:nvSpPr>
          <p:cNvPr id="16" name="Rectangle 9">
            <a:extLst>
              <a:ext uri="{FF2B5EF4-FFF2-40B4-BE49-F238E27FC236}">
                <a16:creationId xmlns:a16="http://schemas.microsoft.com/office/drawing/2014/main" id="{428CBA5B-D592-4337-BBDB-2550C103FC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3814" y="1772971"/>
            <a:ext cx="3450916" cy="375487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/**</a:t>
            </a:r>
            <a:b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</a:b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* Класс задачи</a:t>
            </a:r>
            <a:b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</a:b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*/</a:t>
            </a:r>
            <a:b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JsonTypeInfo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use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JsonTypeInfo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.Id.</a:t>
            </a:r>
            <a:r>
              <a:rPr kumimoji="0" lang="ru-RU" altLang="ru-RU" sz="10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CLASS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property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"@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class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class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Task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{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000" b="0" i="1" u="none" strike="noStrike" cap="none" normalizeH="0" baseline="0" dirty="0">
              <a:ln>
                <a:noFill/>
              </a:ln>
              <a:solidFill>
                <a:srgbClr val="629755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  </a:t>
            </a: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/**</a:t>
            </a:r>
            <a:b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</a:b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</a:t>
            </a:r>
            <a:r>
              <a:rPr kumimoji="0" lang="en-US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* Вещественная система координат задачи</a:t>
            </a:r>
            <a:b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</a:b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</a:t>
            </a:r>
            <a:r>
              <a:rPr kumimoji="0" lang="en-US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*/</a:t>
            </a:r>
            <a:b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</a:br>
            <a:r>
              <a:rPr kumimoji="0" lang="en-US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private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final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CoordinateSystem2d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ownCS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/**</a:t>
            </a:r>
            <a:b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</a:b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</a:t>
            </a:r>
            <a:r>
              <a:rPr kumimoji="0" lang="en-US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* Список точек</a:t>
            </a:r>
            <a:b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</a:b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</a:t>
            </a:r>
            <a:r>
              <a:rPr kumimoji="0" lang="en-US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*/</a:t>
            </a:r>
            <a:b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</a:br>
            <a:r>
              <a:rPr kumimoji="0" lang="en-US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private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final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ArrayList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&lt;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Point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&gt;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points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/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/**</a:t>
            </a:r>
            <a:b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</a:br>
            <a:r>
              <a:rPr kumimoji="0" lang="en-US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    </a:t>
            </a: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* Список </a:t>
            </a:r>
            <a:r>
              <a:rPr kumimoji="0" lang="ru-RU" altLang="ru-RU" sz="10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отрезков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</a:t>
            </a:r>
            <a:r>
              <a:rPr kumimoji="0" lang="en-US" altLang="ru-RU" sz="10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*/</a:t>
            </a:r>
            <a:b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</a:br>
            <a:r>
              <a:rPr kumimoji="0" lang="en-US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private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final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ArrayList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&lt;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Point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&gt; </a:t>
            </a:r>
            <a:r>
              <a:rPr kumimoji="0" lang="en-US" altLang="ru-RU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lines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/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/**</a:t>
            </a:r>
            <a:b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</a:br>
            <a:r>
              <a:rPr kumimoji="0" lang="en-US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* Список </a:t>
            </a:r>
            <a:r>
              <a:rPr kumimoji="0" lang="ru-RU" altLang="ru-RU" sz="10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прямоугольников</a:t>
            </a: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/>
            </a:r>
            <a:b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</a:br>
            <a:r>
              <a:rPr kumimoji="0" lang="en-US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*/</a:t>
            </a:r>
            <a:b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</a:br>
            <a:r>
              <a:rPr kumimoji="0" lang="en-US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private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final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ArrayList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&lt;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Point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&gt;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single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kumimoji="0" lang="en-US" altLang="ru-RU" sz="1000" b="0" i="0" u="none" strike="noStrike" cap="none" normalizeH="0" baseline="0" dirty="0">
              <a:ln>
                <a:noFill/>
              </a:ln>
              <a:solidFill>
                <a:srgbClr val="CC7832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ru-RU" altLang="ru-RU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24606" y="1772971"/>
            <a:ext cx="2124891" cy="224676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/**</a:t>
            </a:r>
            <a:br>
              <a:rPr kumimoji="0" lang="ru-RU" altLang="ru-RU" sz="10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</a:br>
            <a:r>
              <a:rPr kumimoji="0" lang="ru-RU" altLang="ru-RU" sz="10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* Класс точки</a:t>
            </a:r>
            <a:br>
              <a:rPr kumimoji="0" lang="ru-RU" altLang="ru-RU" sz="10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</a:br>
            <a:r>
              <a:rPr kumimoji="0" lang="ru-RU" altLang="ru-RU" sz="10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*/</a:t>
            </a:r>
            <a:br>
              <a:rPr kumimoji="0" lang="ru-RU" altLang="ru-RU" sz="10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class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Point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/**</a:t>
            </a:r>
            <a:br>
              <a:rPr kumimoji="0" lang="ru-RU" altLang="ru-RU" sz="10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</a:br>
            <a:r>
              <a:rPr kumimoji="0" lang="ru-RU" altLang="ru-RU" sz="10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    * Координаты точки</a:t>
            </a:r>
            <a:br>
              <a:rPr kumimoji="0" lang="ru-RU" altLang="ru-RU" sz="10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</a:br>
            <a:r>
              <a:rPr kumimoji="0" lang="ru-RU" altLang="ru-RU" sz="10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    */</a:t>
            </a:r>
            <a:br>
              <a:rPr kumimoji="0" lang="ru-RU" altLang="ru-RU" sz="10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</a:br>
            <a:r>
              <a:rPr kumimoji="0" lang="ru-RU" altLang="ru-RU" sz="10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final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Vector2d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pos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/**</a:t>
            </a:r>
            <a:br>
              <a:rPr kumimoji="0" lang="ru-RU" altLang="ru-RU" sz="10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</a:br>
            <a:r>
              <a:rPr kumimoji="0" lang="ru-RU" altLang="ru-RU" sz="10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    * выделение</a:t>
            </a:r>
            <a:br>
              <a:rPr kumimoji="0" lang="ru-RU" altLang="ru-RU" sz="10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</a:br>
            <a:r>
              <a:rPr kumimoji="0" lang="ru-RU" altLang="ru-RU" sz="10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    */</a:t>
            </a:r>
            <a:br>
              <a:rPr kumimoji="0" lang="ru-RU" altLang="ru-RU" sz="10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</a:br>
            <a:r>
              <a:rPr kumimoji="0" lang="ru-RU" altLang="ru-RU" sz="10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JsonIgnore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/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boolean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isAns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kumimoji="0" lang="en-US" altLang="ru-RU" sz="1000" b="0" i="0" u="none" strike="noStrike" cap="none" normalizeH="0" baseline="0" dirty="0" smtClean="0">
              <a:ln>
                <a:noFill/>
              </a:ln>
              <a:solidFill>
                <a:srgbClr val="CC7832"/>
              </a:solidFill>
              <a:effectLst/>
              <a:latin typeface="JetBrains Mono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000" dirty="0" smtClean="0">
                <a:solidFill>
                  <a:srgbClr val="A9B7C6"/>
                </a:solidFill>
                <a:latin typeface="JetBrains Mono"/>
              </a:rPr>
              <a:t>}</a:t>
            </a:r>
            <a:endParaRPr lang="ru-RU" altLang="ru-RU" sz="1000" dirty="0">
              <a:latin typeface="Arial" panose="020B0604020202020204" pitchFamily="34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2608398" y="3485837"/>
            <a:ext cx="2046515" cy="286232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/**</a:t>
            </a:r>
            <a:br>
              <a:rPr kumimoji="0" lang="ru-RU" altLang="ru-RU" sz="10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</a:br>
            <a:r>
              <a:rPr kumimoji="0" lang="ru-RU" altLang="ru-RU" sz="10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* Класс линии</a:t>
            </a:r>
            <a:br>
              <a:rPr kumimoji="0" lang="ru-RU" altLang="ru-RU" sz="10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</a:br>
            <a:r>
              <a:rPr kumimoji="0" lang="ru-RU" altLang="ru-RU" sz="10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*/</a:t>
            </a:r>
            <a:br>
              <a:rPr kumimoji="0" lang="ru-RU" altLang="ru-RU" sz="10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class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Line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/**</a:t>
            </a:r>
            <a:br>
              <a:rPr kumimoji="0" lang="ru-RU" altLang="ru-RU" sz="10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</a:br>
            <a:r>
              <a:rPr kumimoji="0" lang="ru-RU" altLang="ru-RU" sz="10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    * Первая опорная точка</a:t>
            </a:r>
            <a:br>
              <a:rPr kumimoji="0" lang="ru-RU" altLang="ru-RU" sz="10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</a:br>
            <a:r>
              <a:rPr kumimoji="0" lang="ru-RU" altLang="ru-RU" sz="10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    */</a:t>
            </a:r>
            <a:br>
              <a:rPr kumimoji="0" lang="ru-RU" altLang="ru-RU" sz="10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</a:br>
            <a:r>
              <a:rPr kumimoji="0" lang="ru-RU" altLang="ru-RU" sz="10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final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Vector2d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pointA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/**</a:t>
            </a:r>
            <a:br>
              <a:rPr kumimoji="0" lang="ru-RU" altLang="ru-RU" sz="10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</a:br>
            <a:r>
              <a:rPr kumimoji="0" lang="ru-RU" altLang="ru-RU" sz="10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    * Вторая опорная точка</a:t>
            </a:r>
            <a:br>
              <a:rPr kumimoji="0" lang="ru-RU" altLang="ru-RU" sz="10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</a:br>
            <a:r>
              <a:rPr kumimoji="0" lang="ru-RU" altLang="ru-RU" sz="10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    */</a:t>
            </a:r>
            <a:br>
              <a:rPr kumimoji="0" lang="ru-RU" altLang="ru-RU" sz="10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</a:br>
            <a:r>
              <a:rPr kumimoji="0" lang="ru-RU" altLang="ru-RU" sz="10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final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Vector2d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pointB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kumimoji="0" lang="en-US" altLang="ru-RU" sz="1000" b="0" i="0" u="none" strike="noStrike" cap="none" normalizeH="0" baseline="0" dirty="0" smtClean="0">
              <a:ln>
                <a:noFill/>
              </a:ln>
              <a:solidFill>
                <a:srgbClr val="CC7832"/>
              </a:solidFill>
              <a:effectLst/>
              <a:latin typeface="JetBrains Mono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1000" i="1" dirty="0">
                <a:solidFill>
                  <a:srgbClr val="629755"/>
                </a:solidFill>
                <a:latin typeface="JetBrains Mono"/>
              </a:rPr>
              <a:t> </a:t>
            </a:r>
            <a:r>
              <a:rPr lang="en-US" altLang="ru-RU" sz="1000" i="1" dirty="0" smtClean="0">
                <a:solidFill>
                  <a:srgbClr val="629755"/>
                </a:solidFill>
                <a:latin typeface="JetBrains Mono"/>
              </a:rPr>
              <a:t>   </a:t>
            </a:r>
            <a:r>
              <a:rPr lang="ru-RU" altLang="ru-RU" sz="1000" i="1" dirty="0" smtClean="0">
                <a:solidFill>
                  <a:srgbClr val="629755"/>
                </a:solidFill>
                <a:latin typeface="JetBrains Mono"/>
              </a:rPr>
              <a:t>/**</a:t>
            </a:r>
            <a:r>
              <a:rPr lang="ru-RU" altLang="ru-RU" sz="1000" i="1" dirty="0">
                <a:solidFill>
                  <a:srgbClr val="629755"/>
                </a:solidFill>
                <a:latin typeface="JetBrains Mono"/>
              </a:rPr>
              <a:t/>
            </a:r>
            <a:br>
              <a:rPr lang="ru-RU" altLang="ru-RU" sz="1000" i="1" dirty="0">
                <a:solidFill>
                  <a:srgbClr val="629755"/>
                </a:solidFill>
                <a:latin typeface="JetBrains Mono"/>
              </a:rPr>
            </a:br>
            <a:r>
              <a:rPr lang="ru-RU" altLang="ru-RU" sz="1000" i="1" dirty="0">
                <a:solidFill>
                  <a:srgbClr val="629755"/>
                </a:solidFill>
                <a:latin typeface="JetBrains Mono"/>
              </a:rPr>
              <a:t>     * выделение</a:t>
            </a:r>
            <a:br>
              <a:rPr lang="ru-RU" altLang="ru-RU" sz="1000" i="1" dirty="0">
                <a:solidFill>
                  <a:srgbClr val="629755"/>
                </a:solidFill>
                <a:latin typeface="JetBrains Mono"/>
              </a:rPr>
            </a:br>
            <a:r>
              <a:rPr lang="ru-RU" altLang="ru-RU" sz="1000" i="1" dirty="0">
                <a:solidFill>
                  <a:srgbClr val="629755"/>
                </a:solidFill>
                <a:latin typeface="JetBrains Mono"/>
              </a:rPr>
              <a:t>     */</a:t>
            </a:r>
            <a:br>
              <a:rPr lang="ru-RU" altLang="ru-RU" sz="1000" i="1" dirty="0">
                <a:solidFill>
                  <a:srgbClr val="629755"/>
                </a:solidFill>
                <a:latin typeface="JetBrains Mono"/>
              </a:rPr>
            </a:br>
            <a:r>
              <a:rPr lang="ru-RU" altLang="ru-RU" sz="1000" i="1" dirty="0">
                <a:solidFill>
                  <a:srgbClr val="629755"/>
                </a:solidFill>
                <a:latin typeface="JetBrains Mono"/>
              </a:rPr>
              <a:t>    </a:t>
            </a:r>
            <a:r>
              <a:rPr lang="ru-RU" altLang="ru-RU" sz="1000" dirty="0">
                <a:solidFill>
                  <a:srgbClr val="BBB529"/>
                </a:solidFill>
                <a:latin typeface="JetBrains Mono"/>
              </a:rPr>
              <a:t>@</a:t>
            </a:r>
            <a:r>
              <a:rPr lang="ru-RU" altLang="ru-RU" sz="1000" dirty="0" err="1">
                <a:solidFill>
                  <a:srgbClr val="BBB529"/>
                </a:solidFill>
                <a:latin typeface="JetBrains Mono"/>
              </a:rPr>
              <a:t>JsonIgnore</a:t>
            </a:r>
            <a:r>
              <a:rPr lang="ru-RU" altLang="ru-RU" sz="1000" dirty="0">
                <a:solidFill>
                  <a:srgbClr val="BBB529"/>
                </a:solidFill>
                <a:latin typeface="JetBrains Mono"/>
              </a:rPr>
              <a:t/>
            </a:r>
            <a:br>
              <a:rPr lang="ru-RU" altLang="ru-RU" sz="1000" dirty="0">
                <a:solidFill>
                  <a:srgbClr val="BBB529"/>
                </a:solidFill>
                <a:latin typeface="JetBrains Mono"/>
              </a:rPr>
            </a:br>
            <a:r>
              <a:rPr lang="ru-RU" altLang="ru-RU" sz="1000" dirty="0">
                <a:solidFill>
                  <a:srgbClr val="BBB529"/>
                </a:solidFill>
                <a:latin typeface="JetBrains Mono"/>
              </a:rPr>
              <a:t>    </a:t>
            </a:r>
            <a:r>
              <a:rPr lang="ru-RU" altLang="ru-RU" sz="1000" dirty="0" err="1">
                <a:solidFill>
                  <a:srgbClr val="CC7832"/>
                </a:solidFill>
                <a:latin typeface="JetBrains Mono"/>
              </a:rPr>
              <a:t>public</a:t>
            </a:r>
            <a:r>
              <a:rPr lang="ru-RU" altLang="ru-RU" sz="1000" dirty="0">
                <a:solidFill>
                  <a:srgbClr val="CC7832"/>
                </a:solidFill>
                <a:latin typeface="JetBrains Mono"/>
              </a:rPr>
              <a:t> </a:t>
            </a:r>
            <a:r>
              <a:rPr lang="ru-RU" altLang="ru-RU" sz="1000" dirty="0" err="1">
                <a:solidFill>
                  <a:srgbClr val="CC7832"/>
                </a:solidFill>
                <a:latin typeface="JetBrains Mono"/>
              </a:rPr>
              <a:t>boolean</a:t>
            </a:r>
            <a:r>
              <a:rPr lang="ru-RU" altLang="ru-RU" sz="1000" dirty="0">
                <a:solidFill>
                  <a:srgbClr val="CC7832"/>
                </a:solidFill>
                <a:latin typeface="JetBrains Mono"/>
              </a:rPr>
              <a:t> </a:t>
            </a:r>
            <a:r>
              <a:rPr lang="ru-RU" altLang="ru-RU" sz="1000" dirty="0" err="1">
                <a:solidFill>
                  <a:srgbClr val="9876AA"/>
                </a:solidFill>
                <a:latin typeface="JetBrains Mono"/>
              </a:rPr>
              <a:t>isAns</a:t>
            </a:r>
            <a:r>
              <a:rPr lang="ru-RU" altLang="ru-RU" sz="1000" dirty="0" smtClean="0">
                <a:solidFill>
                  <a:srgbClr val="CC7832"/>
                </a:solidFill>
                <a:latin typeface="JetBrains Mono"/>
              </a:rPr>
              <a:t>;</a:t>
            </a:r>
            <a:endParaRPr kumimoji="0" lang="en-US" altLang="ru-RU" sz="1000" b="0" i="0" u="none" strike="noStrike" cap="none" normalizeH="0" baseline="0" dirty="0" smtClean="0">
              <a:ln>
                <a:noFill/>
              </a:ln>
              <a:solidFill>
                <a:srgbClr val="CC7832"/>
              </a:solidFill>
              <a:effectLst/>
              <a:latin typeface="JetBrains Mono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000" dirty="0" smtClean="0">
                <a:solidFill>
                  <a:srgbClr val="A9B7C6"/>
                </a:solidFill>
                <a:latin typeface="JetBrains Mono"/>
              </a:rPr>
              <a:t>}</a:t>
            </a:r>
            <a:endParaRPr lang="ru-RU" altLang="ru-RU" sz="1000" dirty="0">
              <a:latin typeface="Arial" panose="020B0604020202020204" pitchFamily="34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8823631" y="438849"/>
            <a:ext cx="2166112" cy="590931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/**</a:t>
            </a:r>
            <a:br>
              <a:rPr kumimoji="0" lang="ru-RU" altLang="ru-RU" sz="10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</a:br>
            <a:r>
              <a:rPr kumimoji="0" lang="ru-RU" altLang="ru-RU" sz="10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* Класс прямоугольника</a:t>
            </a:r>
            <a:br>
              <a:rPr kumimoji="0" lang="ru-RU" altLang="ru-RU" sz="10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</a:br>
            <a:r>
              <a:rPr kumimoji="0" lang="ru-RU" altLang="ru-RU" sz="10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*/</a:t>
            </a:r>
            <a:br>
              <a:rPr kumimoji="0" lang="ru-RU" altLang="ru-RU" sz="10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class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Rectangle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/**</a:t>
            </a:r>
            <a:br>
              <a:rPr kumimoji="0" lang="ru-RU" altLang="ru-RU" sz="10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</a:br>
            <a:r>
              <a:rPr kumimoji="0" lang="ru-RU" altLang="ru-RU" sz="10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    * Первая опорная точка</a:t>
            </a:r>
            <a:br>
              <a:rPr kumimoji="0" lang="ru-RU" altLang="ru-RU" sz="10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</a:br>
            <a:r>
              <a:rPr kumimoji="0" lang="ru-RU" altLang="ru-RU" sz="10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    */</a:t>
            </a:r>
            <a:br>
              <a:rPr kumimoji="0" lang="ru-RU" altLang="ru-RU" sz="10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</a:br>
            <a:r>
              <a:rPr kumimoji="0" lang="ru-RU" altLang="ru-RU" sz="10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final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Vector2d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pointA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/**</a:t>
            </a:r>
            <a:br>
              <a:rPr kumimoji="0" lang="ru-RU" altLang="ru-RU" sz="10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</a:br>
            <a:r>
              <a:rPr kumimoji="0" lang="ru-RU" altLang="ru-RU" sz="10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    * Вторая опорная точка</a:t>
            </a:r>
            <a:br>
              <a:rPr kumimoji="0" lang="ru-RU" altLang="ru-RU" sz="10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</a:br>
            <a:r>
              <a:rPr kumimoji="0" lang="ru-RU" altLang="ru-RU" sz="10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    */</a:t>
            </a:r>
            <a:br>
              <a:rPr kumimoji="0" lang="ru-RU" altLang="ru-RU" sz="10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</a:br>
            <a:r>
              <a:rPr kumimoji="0" lang="ru-RU" altLang="ru-RU" sz="10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final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Vector2d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pointB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/**</a:t>
            </a:r>
            <a:br>
              <a:rPr kumimoji="0" lang="ru-RU" altLang="ru-RU" sz="10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</a:br>
            <a:r>
              <a:rPr kumimoji="0" lang="ru-RU" altLang="ru-RU" sz="10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    * Третья опорная точка</a:t>
            </a:r>
            <a:br>
              <a:rPr kumimoji="0" lang="ru-RU" altLang="ru-RU" sz="10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</a:br>
            <a:r>
              <a:rPr kumimoji="0" lang="ru-RU" altLang="ru-RU" sz="10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    */</a:t>
            </a:r>
            <a:br>
              <a:rPr kumimoji="0" lang="ru-RU" altLang="ru-RU" sz="10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</a:br>
            <a:r>
              <a:rPr kumimoji="0" lang="ru-RU" altLang="ru-RU" sz="10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final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Vector2d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pointC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/**</a:t>
            </a:r>
            <a:br>
              <a:rPr kumimoji="0" lang="ru-RU" altLang="ru-RU" sz="10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</a:br>
            <a:r>
              <a:rPr kumimoji="0" lang="ru-RU" altLang="ru-RU" sz="10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    * Четвертая опорная точка</a:t>
            </a:r>
            <a:br>
              <a:rPr kumimoji="0" lang="ru-RU" altLang="ru-RU" sz="10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</a:br>
            <a:r>
              <a:rPr kumimoji="0" lang="ru-RU" altLang="ru-RU" sz="10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    */</a:t>
            </a:r>
            <a:br>
              <a:rPr kumimoji="0" lang="ru-RU" altLang="ru-RU" sz="10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</a:br>
            <a:r>
              <a:rPr kumimoji="0" lang="ru-RU" altLang="ru-RU" sz="10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final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Vector2d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pointD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/**</a:t>
            </a:r>
            <a:br>
              <a:rPr kumimoji="0" lang="ru-RU" altLang="ru-RU" sz="10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</a:br>
            <a:r>
              <a:rPr kumimoji="0" lang="ru-RU" altLang="ru-RU" sz="10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    * Первый отрезок</a:t>
            </a:r>
            <a:br>
              <a:rPr kumimoji="0" lang="ru-RU" altLang="ru-RU" sz="10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</a:br>
            <a:r>
              <a:rPr kumimoji="0" lang="ru-RU" altLang="ru-RU" sz="10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    */</a:t>
            </a:r>
            <a:br>
              <a:rPr kumimoji="0" lang="ru-RU" altLang="ru-RU" sz="10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</a:br>
            <a:r>
              <a:rPr kumimoji="0" lang="ru-RU" altLang="ru-RU" sz="10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final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Line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AB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/**</a:t>
            </a:r>
            <a:br>
              <a:rPr kumimoji="0" lang="ru-RU" altLang="ru-RU" sz="10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</a:br>
            <a:r>
              <a:rPr kumimoji="0" lang="ru-RU" altLang="ru-RU" sz="10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    * Второй отрезок</a:t>
            </a:r>
            <a:br>
              <a:rPr kumimoji="0" lang="ru-RU" altLang="ru-RU" sz="10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</a:br>
            <a:r>
              <a:rPr kumimoji="0" lang="ru-RU" altLang="ru-RU" sz="10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    */</a:t>
            </a:r>
            <a:br>
              <a:rPr kumimoji="0" lang="ru-RU" altLang="ru-RU" sz="10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</a:br>
            <a:r>
              <a:rPr kumimoji="0" lang="ru-RU" altLang="ru-RU" sz="10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final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Line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BC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/**</a:t>
            </a:r>
            <a:br>
              <a:rPr kumimoji="0" lang="ru-RU" altLang="ru-RU" sz="10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</a:br>
            <a:r>
              <a:rPr kumimoji="0" lang="ru-RU" altLang="ru-RU" sz="10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    * Третий отрезок</a:t>
            </a:r>
            <a:br>
              <a:rPr kumimoji="0" lang="ru-RU" altLang="ru-RU" sz="10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</a:br>
            <a:r>
              <a:rPr kumimoji="0" lang="ru-RU" altLang="ru-RU" sz="10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    */</a:t>
            </a:r>
            <a:br>
              <a:rPr kumimoji="0" lang="ru-RU" altLang="ru-RU" sz="10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</a:br>
            <a:r>
              <a:rPr kumimoji="0" lang="ru-RU" altLang="ru-RU" sz="10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final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Line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CD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/**</a:t>
            </a:r>
            <a:br>
              <a:rPr kumimoji="0" lang="ru-RU" altLang="ru-RU" sz="10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</a:br>
            <a:r>
              <a:rPr kumimoji="0" lang="ru-RU" altLang="ru-RU" sz="10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    * Четвертый отрезок</a:t>
            </a:r>
            <a:br>
              <a:rPr kumimoji="0" lang="ru-RU" altLang="ru-RU" sz="10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</a:br>
            <a:r>
              <a:rPr kumimoji="0" lang="ru-RU" altLang="ru-RU" sz="10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    */</a:t>
            </a:r>
            <a:br>
              <a:rPr kumimoji="0" lang="ru-RU" altLang="ru-RU" sz="10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</a:br>
            <a:r>
              <a:rPr kumimoji="0" lang="ru-RU" altLang="ru-RU" sz="10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final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Line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DA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kumimoji="0" lang="en-US" altLang="ru-RU" sz="1000" b="0" i="0" u="none" strike="noStrike" cap="none" normalizeH="0" baseline="0" dirty="0" smtClean="0">
              <a:ln>
                <a:noFill/>
              </a:ln>
              <a:solidFill>
                <a:srgbClr val="CC7832"/>
              </a:solidFill>
              <a:effectLst/>
              <a:latin typeface="JetBrains Mono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000" dirty="0" smtClean="0">
                <a:solidFill>
                  <a:srgbClr val="A9B7C6"/>
                </a:solidFill>
                <a:latin typeface="JetBrains Mono"/>
              </a:rPr>
              <a:t>}</a:t>
            </a:r>
            <a:endParaRPr lang="ru-RU" altLang="ru-RU" sz="1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7129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DD4578-AE79-41B4-A8EA-BF7E49F96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Рисование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D1693D6-22F3-46CE-AED8-E4431338A7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3612356"/>
            <a:ext cx="8968232" cy="2484437"/>
          </a:xfrm>
        </p:spPr>
        <p:txBody>
          <a:bodyPr/>
          <a:lstStyle/>
          <a:p>
            <a:pPr marL="0" indent="0">
              <a:buNone/>
            </a:pPr>
            <a:r>
              <a:rPr lang="ru-RU" sz="1800" b="1" dirty="0" err="1" smtClean="0"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canvas.draw</a:t>
            </a:r>
            <a:r>
              <a:rPr lang="en-US" sz="1800" b="1" dirty="0" smtClean="0"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ru-RU" sz="1800" b="1" dirty="0" err="1" smtClean="0"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Rect</a:t>
            </a:r>
            <a:r>
              <a:rPr lang="ru-RU" sz="1800" b="1" dirty="0" smtClean="0"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sz="1800" b="1" dirty="0" smtClean="0">
              <a:effectLst/>
              <a:latin typeface="Century Gothic" panose="020B0502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 err="1"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canvas.drawLine</a:t>
            </a:r>
            <a:r>
              <a:rPr lang="en-US" b="1" dirty="0"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ru-RU" sz="1800" b="1" dirty="0">
              <a:effectLst/>
              <a:latin typeface="Century Gothic" panose="020B0502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pic>
        <p:nvPicPr>
          <p:cNvPr id="6" name="Рисунок 5"/>
          <p:cNvPicPr/>
          <p:nvPr/>
        </p:nvPicPr>
        <p:blipFill>
          <a:blip r:embed="rId2"/>
          <a:stretch>
            <a:fillRect/>
          </a:stretch>
        </p:blipFill>
        <p:spPr>
          <a:xfrm>
            <a:off x="6384879" y="1686718"/>
            <a:ext cx="3724275" cy="441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122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DD4578-AE79-41B4-A8EA-BF7E49F96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Решение задачи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6190923" y="803286"/>
            <a:ext cx="4763589" cy="501675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cancel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/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double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sMax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перебираем пары прямоугольников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for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 =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 &lt;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rectangles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.size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 -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i++) 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for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j = i +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j &lt;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rectangles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.size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j++) 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double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 =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getAreaIntersRect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rectangles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.get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(i)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rectangles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.get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(j)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if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(s &gt;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sMax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sMax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s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ansRectF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rectangles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.get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(i)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ansRectS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rectangles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.get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(j)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}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ArrayList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&lt;Vector2d&gt;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ans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sortForCF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getIntersRect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ansRectF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ansRectS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))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if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ans.size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 !=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ans.add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ans.get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))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/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выделяем пару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lang="en-US" altLang="ru-RU" sz="1000" dirty="0" smtClean="0">
                <a:solidFill>
                  <a:srgbClr val="808080"/>
                </a:solidFill>
                <a:latin typeface="JetBrains Mono"/>
              </a:rPr>
              <a:t>…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/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//штриховка</a:t>
            </a:r>
            <a:endParaRPr kumimoji="0" lang="en-US" altLang="ru-RU" sz="1000" b="0" i="0" u="none" strike="noStrike" cap="none" normalizeH="0" baseline="0" dirty="0" smtClean="0">
              <a:ln>
                <a:noFill/>
              </a:ln>
              <a:solidFill>
                <a:srgbClr val="808080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000" dirty="0" smtClean="0">
                <a:solidFill>
                  <a:srgbClr val="808080"/>
                </a:solidFill>
                <a:latin typeface="JetBrains Mono"/>
              </a:rPr>
              <a:t>    …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/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endParaRPr kumimoji="0" lang="en-US" altLang="ru-RU" sz="1000" b="0" i="0" u="none" strike="noStrike" cap="none" normalizeH="0" baseline="0" dirty="0" smtClean="0">
              <a:ln>
                <a:noFill/>
              </a:ln>
              <a:solidFill>
                <a:srgbClr val="808080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PanelLog.</a:t>
            </a:r>
            <a:r>
              <a:rPr kumimoji="0" lang="ru-RU" altLang="ru-RU" sz="1000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info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"Ответ показан на экране. Площадь такого пересечения "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+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getAreaIntersRect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ansRectF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ansRectS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))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/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else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PanelLog.</a:t>
            </a:r>
            <a:r>
              <a:rPr kumimoji="0" lang="ru-RU" altLang="ru-RU" sz="1000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info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"Пересечений прямоугольников нет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\n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/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задача решена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solved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true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175656" y="2709242"/>
            <a:ext cx="3936274" cy="209288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double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 =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ArrayList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&lt;Vector2d&gt;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intersection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getIntersRect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first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second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mode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if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intersection.size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 !=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intersection.add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intersection.get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))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//Вычисление площади пересечения по методу Гаусса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for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 =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 &lt;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intersection.size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 -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i++) 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s +=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intersection.get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(i).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x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* -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intersection.get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(i +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).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y 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              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-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intersection.get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(i +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).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x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* -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intersection.get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(i).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y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/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Math.</a:t>
            </a:r>
            <a:r>
              <a:rPr kumimoji="0" lang="ru-RU" altLang="ru-RU" sz="10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abs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(s /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6190923" y="300837"/>
            <a:ext cx="9428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b="1" dirty="0" smtClean="0"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olve()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1175656" y="2129637"/>
            <a:ext cx="23663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getAreaIntersRect</a:t>
            </a:r>
            <a:r>
              <a:rPr lang="en-US" b="1" dirty="0" smtClean="0"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63355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748936" y="604192"/>
            <a:ext cx="4702629" cy="594008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ArrayList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&lt;Vector2d&gt;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ans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ArrayList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&lt;&gt;()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000" dirty="0" smtClean="0">
                <a:solidFill>
                  <a:srgbClr val="808080"/>
                </a:solidFill>
                <a:latin typeface="JetBrains Mono"/>
              </a:rPr>
              <a:t>//</a:t>
            </a:r>
            <a:r>
              <a:rPr lang="en-US" altLang="ru-RU" sz="1000" dirty="0" smtClean="0">
                <a:solidFill>
                  <a:srgbClr val="808080"/>
                </a:solidFill>
                <a:latin typeface="JetBrains Mono"/>
              </a:rPr>
              <a:t> </a:t>
            </a:r>
            <a:r>
              <a:rPr lang="ru-RU" altLang="ru-RU" sz="1000" dirty="0" smtClean="0">
                <a:solidFill>
                  <a:srgbClr val="808080"/>
                </a:solidFill>
                <a:latin typeface="JetBrains Mono"/>
              </a:rPr>
              <a:t>ищем </a:t>
            </a:r>
            <a:r>
              <a:rPr lang="ru-RU" altLang="ru-RU" sz="1000" dirty="0">
                <a:solidFill>
                  <a:srgbClr val="808080"/>
                </a:solidFill>
                <a:latin typeface="JetBrains Mono"/>
              </a:rPr>
              <a:t>все точки "</a:t>
            </a:r>
            <a:r>
              <a:rPr lang="ru-RU" altLang="ru-RU" sz="1000" dirty="0" smtClean="0">
                <a:solidFill>
                  <a:srgbClr val="808080"/>
                </a:solidFill>
                <a:latin typeface="JetBrains Mono"/>
              </a:rPr>
              <a:t>пересечения</a:t>
            </a:r>
            <a:r>
              <a:rPr lang="en-US" altLang="ru-RU" sz="1000" dirty="0" smtClean="0">
                <a:solidFill>
                  <a:srgbClr val="808080"/>
                </a:solidFill>
                <a:latin typeface="JetBrains Mono"/>
              </a:rPr>
              <a:t>”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/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for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Line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lineF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: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first.getListLines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()) 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for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Line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lineS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: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second.getListLines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()) 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if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lineF.isIntersLines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lineS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&amp;&amp;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lineF.getIntersLines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lineS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).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isBelongSegment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lineF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lineS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)) 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ans.add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lineF.getIntersLines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lineS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))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if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mode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==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    PanelLog.</a:t>
            </a:r>
            <a:r>
              <a:rPr kumimoji="0" lang="ru-RU" altLang="ru-RU" sz="1000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info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"Точка пересечения "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                   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+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lineF.getIntersLines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lineS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+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 обработана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\n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addPoint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lineF.getIntersLines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lineS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))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}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}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en-US" altLang="ru-RU" sz="1000" b="0" i="0" u="none" strike="noStrike" cap="none" normalizeH="0" baseline="0" dirty="0" smtClean="0">
              <a:ln>
                <a:noFill/>
              </a:ln>
              <a:solidFill>
                <a:srgbClr val="A9B7C6"/>
              </a:solidFill>
              <a:effectLst/>
              <a:latin typeface="JetBrains Mono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000" dirty="0" smtClean="0">
                <a:solidFill>
                  <a:srgbClr val="808080"/>
                </a:solidFill>
                <a:latin typeface="JetBrains Mono"/>
              </a:rPr>
              <a:t>//</a:t>
            </a:r>
            <a:r>
              <a:rPr lang="en-US" altLang="ru-RU" sz="1000" dirty="0" smtClean="0">
                <a:solidFill>
                  <a:srgbClr val="808080"/>
                </a:solidFill>
                <a:latin typeface="JetBrains Mono"/>
              </a:rPr>
              <a:t> </a:t>
            </a:r>
            <a:r>
              <a:rPr lang="ru-RU" altLang="ru-RU" sz="1000" dirty="0" smtClean="0">
                <a:solidFill>
                  <a:srgbClr val="808080"/>
                </a:solidFill>
                <a:latin typeface="JetBrains Mono"/>
              </a:rPr>
              <a:t>ищем точки </a:t>
            </a:r>
            <a:r>
              <a:rPr lang="en-US" altLang="ru-RU" sz="1000" dirty="0" smtClean="0">
                <a:solidFill>
                  <a:srgbClr val="808080"/>
                </a:solidFill>
                <a:latin typeface="JetBrains Mono"/>
              </a:rPr>
              <a:t>“</a:t>
            </a:r>
            <a:r>
              <a:rPr lang="ru-RU" altLang="ru-RU" sz="1000" dirty="0" smtClean="0">
                <a:solidFill>
                  <a:srgbClr val="808080"/>
                </a:solidFill>
                <a:latin typeface="JetBrains Mono"/>
              </a:rPr>
              <a:t>объединения</a:t>
            </a:r>
            <a:r>
              <a:rPr lang="en-US" altLang="ru-RU" sz="1000" dirty="0" smtClean="0">
                <a:solidFill>
                  <a:srgbClr val="808080"/>
                </a:solidFill>
                <a:latin typeface="JetBrains Mono"/>
              </a:rPr>
              <a:t>”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/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for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(Vector2d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point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: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first.getListPoints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()) 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if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point.isIntersRect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second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)) 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ans.add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point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if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mode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==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PanelLog.</a:t>
            </a:r>
            <a:r>
              <a:rPr kumimoji="0" lang="ru-RU" altLang="ru-RU" sz="1000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info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"Точка объединения "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+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point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+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 обработана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\n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addPoint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point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}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000" dirty="0" smtClean="0">
                <a:solidFill>
                  <a:srgbClr val="808080"/>
                </a:solidFill>
                <a:latin typeface="JetBrains Mono"/>
              </a:rPr>
              <a:t>//</a:t>
            </a:r>
            <a:r>
              <a:rPr lang="en-US" altLang="ru-RU" sz="1000" dirty="0" smtClean="0">
                <a:solidFill>
                  <a:srgbClr val="808080"/>
                </a:solidFill>
                <a:latin typeface="JetBrains Mono"/>
              </a:rPr>
              <a:t> </a:t>
            </a:r>
            <a:r>
              <a:rPr lang="ru-RU" altLang="ru-RU" sz="1000" dirty="0" smtClean="0">
                <a:solidFill>
                  <a:srgbClr val="808080"/>
                </a:solidFill>
                <a:latin typeface="JetBrains Mono"/>
              </a:rPr>
              <a:t>ищем </a:t>
            </a:r>
            <a:r>
              <a:rPr lang="ru-RU" altLang="ru-RU" sz="1000" dirty="0">
                <a:solidFill>
                  <a:srgbClr val="808080"/>
                </a:solidFill>
                <a:latin typeface="JetBrains Mono"/>
              </a:rPr>
              <a:t>все точки </a:t>
            </a:r>
            <a:r>
              <a:rPr lang="en-US" altLang="ru-RU" sz="1000" dirty="0" smtClean="0">
                <a:solidFill>
                  <a:srgbClr val="808080"/>
                </a:solidFill>
                <a:latin typeface="JetBrains Mono"/>
              </a:rPr>
              <a:t>“</a:t>
            </a:r>
            <a:r>
              <a:rPr lang="ru-RU" altLang="ru-RU" sz="1000" dirty="0" smtClean="0">
                <a:solidFill>
                  <a:srgbClr val="808080"/>
                </a:solidFill>
                <a:latin typeface="JetBrains Mono"/>
              </a:rPr>
              <a:t>объединения</a:t>
            </a:r>
            <a:r>
              <a:rPr lang="en-US" altLang="ru-RU" sz="1000" dirty="0">
                <a:solidFill>
                  <a:srgbClr val="808080"/>
                </a:solidFill>
                <a:latin typeface="JetBrains Mono"/>
              </a:rPr>
              <a:t>”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/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for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(Vector2d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point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: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second.getListPoints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()) 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if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point.isIntersRect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first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)) 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ans.add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point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if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mode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==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PanelLog.</a:t>
            </a:r>
            <a:r>
              <a:rPr kumimoji="0" lang="ru-RU" altLang="ru-RU" sz="1000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info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"Точка объединения "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+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point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+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 обработана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\n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addPoint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point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}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PanelLog.</a:t>
            </a:r>
            <a:r>
              <a:rPr kumimoji="0" lang="ru-RU" altLang="ru-RU" sz="1000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info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"индексировано пересечение "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+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ans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000" dirty="0" smtClean="0">
                <a:solidFill>
                  <a:srgbClr val="808080"/>
                </a:solidFill>
                <a:latin typeface="JetBrains Mono"/>
              </a:rPr>
              <a:t>//</a:t>
            </a:r>
            <a:r>
              <a:rPr lang="en-US" altLang="ru-RU" sz="1000" dirty="0" smtClean="0">
                <a:solidFill>
                  <a:srgbClr val="808080"/>
                </a:solidFill>
                <a:latin typeface="JetBrains Mono"/>
              </a:rPr>
              <a:t> </a:t>
            </a:r>
            <a:r>
              <a:rPr lang="ru-RU" altLang="ru-RU" sz="1000" dirty="0" smtClean="0">
                <a:solidFill>
                  <a:srgbClr val="808080"/>
                </a:solidFill>
                <a:latin typeface="JetBrains Mono"/>
              </a:rPr>
              <a:t>возвращаем </a:t>
            </a:r>
            <a:r>
              <a:rPr lang="ru-RU" altLang="ru-RU" sz="1000" dirty="0">
                <a:solidFill>
                  <a:srgbClr val="808080"/>
                </a:solidFill>
                <a:latin typeface="JetBrains Mono"/>
              </a:rPr>
              <a:t>предварительно отсортированный список точек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/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sortForCF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ans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6618514" y="819636"/>
            <a:ext cx="3500846" cy="547842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ArrayList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&lt;Vector2d&gt;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ans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ArrayList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&lt;&gt;()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kumimoji="0" lang="en-US" altLang="ru-RU" sz="1000" b="0" i="0" u="none" strike="noStrike" cap="none" normalizeH="0" baseline="0" dirty="0" smtClean="0">
              <a:ln>
                <a:noFill/>
              </a:ln>
              <a:solidFill>
                <a:srgbClr val="CC7832"/>
              </a:solidFill>
              <a:effectLst/>
              <a:latin typeface="JetBrains Mono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000" dirty="0" smtClean="0">
                <a:solidFill>
                  <a:srgbClr val="808080"/>
                </a:solidFill>
                <a:latin typeface="JetBrains Mono"/>
              </a:rPr>
              <a:t>//</a:t>
            </a:r>
            <a:r>
              <a:rPr lang="en-US" altLang="ru-RU" sz="1000" dirty="0" smtClean="0">
                <a:solidFill>
                  <a:srgbClr val="808080"/>
                </a:solidFill>
                <a:latin typeface="JetBrains Mono"/>
              </a:rPr>
              <a:t> </a:t>
            </a:r>
            <a:r>
              <a:rPr lang="ru-RU" altLang="ru-RU" sz="1000" dirty="0">
                <a:solidFill>
                  <a:srgbClr val="808080"/>
                </a:solidFill>
                <a:latin typeface="JetBrains Mono"/>
              </a:rPr>
              <a:t>находим самую левую </a:t>
            </a:r>
            <a:r>
              <a:rPr lang="ru-RU" altLang="ru-RU" sz="1000" dirty="0" smtClean="0">
                <a:solidFill>
                  <a:srgbClr val="808080"/>
                </a:solidFill>
                <a:latin typeface="JetBrains Mono"/>
              </a:rPr>
              <a:t>точку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/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if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mass.size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 !=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Vector2d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first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mass.get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for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(Vector2d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point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: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mass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if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point.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x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&lt;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first.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x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||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point.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x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==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first.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x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&amp;&amp;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point.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y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&gt;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first.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y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first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point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}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ans.add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first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mass.remove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first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kumimoji="0" lang="en-US" altLang="ru-RU" sz="1000" b="0" i="0" u="none" strike="noStrike" cap="none" normalizeH="0" baseline="0" dirty="0" smtClean="0">
              <a:ln>
                <a:noFill/>
              </a:ln>
              <a:solidFill>
                <a:srgbClr val="CC7832"/>
              </a:solidFill>
              <a:effectLst/>
              <a:latin typeface="JetBrains Mono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1000" dirty="0" smtClean="0">
                <a:solidFill>
                  <a:srgbClr val="808080"/>
                </a:solidFill>
                <a:latin typeface="JetBrains Mono"/>
              </a:rPr>
              <a:t>    </a:t>
            </a:r>
            <a:r>
              <a:rPr lang="ru-RU" altLang="ru-RU" sz="1000" dirty="0" smtClean="0">
                <a:solidFill>
                  <a:srgbClr val="808080"/>
                </a:solidFill>
                <a:latin typeface="JetBrains Mono"/>
              </a:rPr>
              <a:t>//</a:t>
            </a:r>
            <a:r>
              <a:rPr lang="en-US" altLang="ru-RU" sz="1000" dirty="0" smtClean="0">
                <a:solidFill>
                  <a:srgbClr val="808080"/>
                </a:solidFill>
                <a:latin typeface="JetBrains Mono"/>
              </a:rPr>
              <a:t> </a:t>
            </a:r>
            <a:r>
              <a:rPr lang="ru-RU" altLang="ru-RU" sz="1000" dirty="0">
                <a:solidFill>
                  <a:srgbClr val="808080"/>
                </a:solidFill>
                <a:latin typeface="JetBrains Mono"/>
              </a:rPr>
              <a:t>сортируем </a:t>
            </a:r>
            <a:r>
              <a:rPr lang="ru-RU" altLang="ru-RU" sz="1000" dirty="0" smtClean="0">
                <a:solidFill>
                  <a:srgbClr val="808080"/>
                </a:solidFill>
                <a:latin typeface="JetBrains Mono"/>
              </a:rPr>
              <a:t>точки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/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while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mass.size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 !=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Vector2d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Point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mass.get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for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(Vector2d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point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: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mass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double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a1 =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Math.</a:t>
            </a:r>
            <a:r>
              <a:rPr kumimoji="0" lang="ru-RU" altLang="ru-RU" sz="10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atan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((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point.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x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-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first.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x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/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        (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first.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y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-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point.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y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))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double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a2 =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Math.</a:t>
            </a:r>
            <a:r>
              <a:rPr kumimoji="0" lang="ru-RU" altLang="ru-RU" sz="10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atan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((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Point.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x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-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first.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x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/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        (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first.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y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-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Point.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y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))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if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(a1 &lt;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    a1 +=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Math.</a:t>
            </a:r>
            <a:r>
              <a:rPr kumimoji="0" lang="ru-RU" altLang="ru-RU" sz="10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PI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if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(a2 &lt;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    a2 +=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Math.</a:t>
            </a:r>
            <a:r>
              <a:rPr kumimoji="0" lang="ru-RU" altLang="ru-RU" sz="10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PI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if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(a1 &lt; a2) 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Point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point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}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ans.add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Point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mass.remove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Point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ans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48936" y="234860"/>
            <a:ext cx="18213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getIntersRect</a:t>
            </a:r>
            <a:r>
              <a:rPr lang="en-US" b="1" dirty="0" smtClean="0"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6618514" y="419526"/>
            <a:ext cx="13740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sortForCF</a:t>
            </a:r>
            <a:r>
              <a:rPr lang="en-US" b="1" dirty="0" smtClean="0"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26518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DD4578-AE79-41B4-A8EA-BF7E49F96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7772" y="2486660"/>
            <a:ext cx="9692640" cy="1325562"/>
          </a:xfrm>
        </p:spPr>
        <p:txBody>
          <a:bodyPr/>
          <a:lstStyle/>
          <a:p>
            <a:r>
              <a:rPr lang="ru-RU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1388327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Вид">
  <a:themeElements>
    <a:clrScheme name="Вид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B4B30"/>
      </a:accent2>
      <a:accent3>
        <a:srgbClr val="B5AE53"/>
      </a:accent3>
      <a:accent4>
        <a:srgbClr val="6F6A7A"/>
      </a:accent4>
      <a:accent5>
        <a:srgbClr val="E8B54D"/>
      </a:accent5>
      <a:accent6>
        <a:srgbClr val="8A7952"/>
      </a:accent6>
      <a:hlink>
        <a:srgbClr val="9F9F0B"/>
      </a:hlink>
      <a:folHlink>
        <a:srgbClr val="B2B2B2"/>
      </a:folHlink>
    </a:clrScheme>
    <a:fontScheme name="Вид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Вид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3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866257B-E5CE-4C43-9210-F2DE76BE10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Вид</Template>
  <TotalTime>77</TotalTime>
  <Words>1237</Words>
  <Application>Microsoft Office PowerPoint</Application>
  <PresentationFormat>Широкоэкранный</PresentationFormat>
  <Paragraphs>45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6" baseType="lpstr">
      <vt:lpstr>Arial</vt:lpstr>
      <vt:lpstr>Century Gothic</vt:lpstr>
      <vt:lpstr>Century Schoolbook</vt:lpstr>
      <vt:lpstr>JetBrains Mono</vt:lpstr>
      <vt:lpstr>Times New Roman</vt:lpstr>
      <vt:lpstr>Wingdings 2</vt:lpstr>
      <vt:lpstr>Вид</vt:lpstr>
      <vt:lpstr>Графический проект</vt:lpstr>
      <vt:lpstr>Постановка задачи</vt:lpstr>
      <vt:lpstr>Элементы управления</vt:lpstr>
      <vt:lpstr>Добавление мышью</vt:lpstr>
      <vt:lpstr>Структуры данных</vt:lpstr>
      <vt:lpstr>Рисование</vt:lpstr>
      <vt:lpstr>Решение задачи</vt:lpstr>
      <vt:lpstr>Презентация PowerPoint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Алексей</dc:creator>
  <cp:lastModifiedBy>Пользователь Windows</cp:lastModifiedBy>
  <cp:revision>12</cp:revision>
  <dcterms:created xsi:type="dcterms:W3CDTF">2022-03-13T10:47:13Z</dcterms:created>
  <dcterms:modified xsi:type="dcterms:W3CDTF">2023-05-10T19:35:14Z</dcterms:modified>
</cp:coreProperties>
</file>