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56" r:id="rId2"/>
    <p:sldId id="264" r:id="rId3"/>
    <p:sldId id="257" r:id="rId4"/>
    <p:sldId id="266" r:id="rId5"/>
    <p:sldId id="268" r:id="rId6"/>
    <p:sldId id="267" r:id="rId7"/>
    <p:sldId id="269" r:id="rId8"/>
    <p:sldId id="270" r:id="rId9"/>
    <p:sldId id="272" r:id="rId10"/>
    <p:sldId id="271" r:id="rId11"/>
    <p:sldId id="273" r:id="rId12"/>
    <p:sldId id="274" r:id="rId13"/>
    <p:sldId id="275" r:id="rId14"/>
    <p:sldId id="276" r:id="rId15"/>
    <p:sldId id="277" r:id="rId16"/>
    <p:sldId id="278" r:id="rId17"/>
    <p:sldId id="279" r:id="rId18"/>
    <p:sldId id="280" r:id="rId19"/>
    <p:sldId id="281" r:id="rId20"/>
    <p:sldId id="282" r:id="rId21"/>
    <p:sldId id="263"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714" y="9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9443425"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5400" b="1" cap="all" dirty="0">
                <a:sym typeface="Arial Narrow"/>
              </a:rPr>
              <a:t>Плагин для платформы </a:t>
            </a:r>
            <a:r>
              <a:rPr lang="ru-RU" sz="5400" b="1" cap="all" dirty="0" err="1">
                <a:sym typeface="Arial Narrow"/>
              </a:rPr>
              <a:t>IntelliJ</a:t>
            </a:r>
            <a:r>
              <a:rPr lang="ru-RU" sz="5400" b="1" cap="all" dirty="0">
                <a:sym typeface="Arial Narrow"/>
              </a:rPr>
              <a:t> для мониторинга процесса создания программы и формирования отчета</a:t>
            </a:r>
            <a:endParaRPr sz="5400" dirty="0"/>
          </a:p>
        </p:txBody>
      </p:sp>
      <p:sp>
        <p:nvSpPr>
          <p:cNvPr id="53" name="Очень крутой подзаголовок презентации"/>
          <p:cNvSpPr txBox="1"/>
          <p:nvPr/>
        </p:nvSpPr>
        <p:spPr>
          <a:xfrm>
            <a:off x="7116915" y="8929563"/>
            <a:ext cx="9443424"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200" dirty="0"/>
              <a:t>Выполнил: студент группы БПИ184</a:t>
            </a:r>
          </a:p>
          <a:p>
            <a:r>
              <a:rPr lang="ru-RU" sz="3200" dirty="0" err="1"/>
              <a:t>Тибилов</a:t>
            </a:r>
            <a:r>
              <a:rPr lang="ru-RU" sz="3200" dirty="0"/>
              <a:t> Таймураз Валерьевич</a:t>
            </a:r>
          </a:p>
          <a:p>
            <a:r>
              <a:rPr lang="ru-RU" sz="3200" dirty="0"/>
              <a:t>Научный руководитель: Старший преподаватель ДПИ ФКН</a:t>
            </a:r>
          </a:p>
          <a:p>
            <a:r>
              <a:rPr lang="ru-RU" sz="3200" dirty="0" err="1"/>
              <a:t>Шершаков</a:t>
            </a:r>
            <a:r>
              <a:rPr lang="ru-RU" sz="3200" dirty="0"/>
              <a:t> Сергей Андреевич</a:t>
            </a:r>
            <a:endParaRPr sz="3200" dirty="0"/>
          </a:p>
        </p:txBody>
      </p:sp>
      <p:sp>
        <p:nvSpPr>
          <p:cNvPr id="54" name="Название подразделения,  лаборатории, факультета и т.д."/>
          <p:cNvSpPr txBox="1"/>
          <p:nvPr/>
        </p:nvSpPr>
        <p:spPr>
          <a:xfrm>
            <a:off x="7116915" y="816396"/>
            <a:ext cx="9443423" cy="28527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sz="4400" dirty="0">
                <a:solidFill>
                  <a:schemeClr val="tx1">
                    <a:lumMod val="75000"/>
                    <a:lumOff val="25000"/>
                  </a:schemeClr>
                </a:solidFill>
                <a:ea typeface="MS PGothic" panose="020B0600070205080204" charset="-128"/>
                <a:cs typeface="+mj-lt"/>
                <a:sym typeface="Arial Narrow"/>
              </a:rPr>
              <a:t>Факультет компьютерных наук</a:t>
            </a:r>
            <a:br>
              <a:rPr lang="ru-RU" sz="4400" dirty="0">
                <a:solidFill>
                  <a:schemeClr val="tx1">
                    <a:lumMod val="75000"/>
                    <a:lumOff val="25000"/>
                  </a:schemeClr>
                </a:solidFill>
                <a:ea typeface="MS PGothic" panose="020B0600070205080204" charset="-128"/>
                <a:cs typeface="+mj-lt"/>
                <a:sym typeface="Arial Narrow"/>
              </a:rPr>
            </a:br>
            <a:r>
              <a:rPr lang="ru-RU" sz="4400" dirty="0">
                <a:solidFill>
                  <a:schemeClr val="tx1">
                    <a:lumMod val="75000"/>
                    <a:lumOff val="25000"/>
                  </a:schemeClr>
                </a:solidFill>
                <a:ea typeface="MS PGothic" panose="020B0600070205080204" charset="-128"/>
                <a:cs typeface="+mj-lt"/>
                <a:sym typeface="Arial Narrow"/>
              </a:rPr>
              <a:t>Образовательная программа </a:t>
            </a:r>
            <a:br>
              <a:rPr lang="ru-RU" sz="4400" dirty="0">
                <a:solidFill>
                  <a:schemeClr val="tx1">
                    <a:lumMod val="75000"/>
                    <a:lumOff val="25000"/>
                  </a:schemeClr>
                </a:solidFill>
                <a:ea typeface="MS PGothic" panose="020B0600070205080204" charset="-128"/>
                <a:cs typeface="+mj-lt"/>
                <a:sym typeface="Arial Narrow"/>
              </a:rPr>
            </a:br>
            <a:r>
              <a:rPr lang="ru-RU" sz="4400" dirty="0">
                <a:solidFill>
                  <a:schemeClr val="tx1">
                    <a:lumMod val="75000"/>
                    <a:lumOff val="25000"/>
                  </a:schemeClr>
                </a:solidFill>
                <a:ea typeface="MS PGothic" panose="020B0600070205080204" charset="-128"/>
                <a:cs typeface="+mj-lt"/>
                <a:sym typeface="Arial Narrow"/>
              </a:rPr>
              <a:t>09.03.04 Программная инженерия</a:t>
            </a:r>
            <a:br>
              <a:rPr lang="ru-RU" sz="4400" dirty="0">
                <a:solidFill>
                  <a:schemeClr val="tx1">
                    <a:lumMod val="75000"/>
                    <a:lumOff val="25000"/>
                  </a:schemeClr>
                </a:solidFill>
                <a:ea typeface="MS PGothic" panose="020B0600070205080204" charset="-128"/>
                <a:cs typeface="+mj-lt"/>
                <a:sym typeface="Arial Narrow"/>
              </a:rPr>
            </a:br>
            <a:r>
              <a:rPr lang="ru-RU" sz="4400" dirty="0">
                <a:solidFill>
                  <a:schemeClr val="tx1">
                    <a:lumMod val="75000"/>
                    <a:lumOff val="25000"/>
                  </a:schemeClr>
                </a:solidFill>
                <a:ea typeface="MS PGothic" panose="020B0600070205080204" charset="-128"/>
                <a:cs typeface="+mj-lt"/>
                <a:sym typeface="Arial Narrow"/>
              </a:rPr>
              <a:t>Курсовая работа</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dirty="0"/>
              <a:t>Москва</a:t>
            </a:r>
            <a:r>
              <a:rPr dirty="0"/>
              <a:t>, 20</a:t>
            </a:r>
            <a:r>
              <a:rPr lang="ru-RU" dirty="0"/>
              <a:t>20</a:t>
            </a:r>
            <a:endParaRPr dirty="0"/>
          </a:p>
        </p:txBody>
      </p:sp>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Выбор моделей и методов</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2194" y="5655902"/>
            <a:ext cx="21506374" cy="1850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t> За основу при разработке была выбрана модель данных, реализованная в функциональности </a:t>
            </a:r>
            <a:r>
              <a:rPr lang="en-US" sz="3200" dirty="0"/>
              <a:t>GitLab Issue</a:t>
            </a:r>
            <a:r>
              <a:rPr lang="ru-RU" sz="3200" dirty="0"/>
              <a:t>. Во-первых, это является одна из самых популярных и широко используемых моделей в программах. Во-вторых, её можно будет использовать для будущей интеграции непосредственно с сервисами</a:t>
            </a:r>
            <a:r>
              <a:rPr lang="en-US" sz="3200" dirty="0"/>
              <a:t> GitLab </a:t>
            </a:r>
            <a:r>
              <a:rPr lang="ru-RU" sz="3200" dirty="0"/>
              <a:t>и </a:t>
            </a:r>
            <a:r>
              <a:rPr lang="en-US" sz="3200" dirty="0"/>
              <a:t>GitHub</a:t>
            </a:r>
            <a:r>
              <a:rPr lang="ru-RU" sz="3200" dirty="0"/>
              <a:t>.</a:t>
            </a:r>
          </a:p>
        </p:txBody>
      </p:sp>
      <p:sp>
        <p:nvSpPr>
          <p:cNvPr id="61" name="Заголовок основного текста"/>
          <p:cNvSpPr txBox="1"/>
          <p:nvPr/>
        </p:nvSpPr>
        <p:spPr>
          <a:xfrm>
            <a:off x="1201065" y="391787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Выбор модели данных</a:t>
            </a:r>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10</a:t>
            </a:fld>
            <a:endParaRPr lang="ru-RU" dirty="0"/>
          </a:p>
        </p:txBody>
      </p:sp>
      <p:sp>
        <p:nvSpPr>
          <p:cNvPr id="9" name="Заголовок основного текста">
            <a:extLst>
              <a:ext uri="{FF2B5EF4-FFF2-40B4-BE49-F238E27FC236}">
                <a16:creationId xmlns:a16="http://schemas.microsoft.com/office/drawing/2014/main" id="{AFA73225-68B3-4EE1-AB59-1CC16256FD1B}"/>
              </a:ext>
            </a:extLst>
          </p:cNvPr>
          <p:cNvSpPr txBox="1"/>
          <p:nvPr/>
        </p:nvSpPr>
        <p:spPr>
          <a:xfrm>
            <a:off x="1172194" y="6770802"/>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Способ интеграции с платформой</a:t>
            </a:r>
            <a:endParaRPr dirty="0"/>
          </a:p>
        </p:txBody>
      </p:sp>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B0A645A0-8E9E-4092-9B57-E1CF48AAC895}"/>
              </a:ext>
            </a:extLst>
          </p:cNvPr>
          <p:cNvSpPr txBox="1"/>
          <p:nvPr/>
        </p:nvSpPr>
        <p:spPr>
          <a:xfrm>
            <a:off x="1172194" y="8285561"/>
            <a:ext cx="21506374" cy="1850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t> Плагин взаимодействует с платформой </a:t>
            </a:r>
            <a:r>
              <a:rPr lang="en-US" sz="3200" dirty="0"/>
              <a:t>IntelliJ </a:t>
            </a:r>
            <a:r>
              <a:rPr lang="ru-RU" sz="3200" dirty="0"/>
              <a:t>посредством событий и менеджеров-</a:t>
            </a:r>
            <a:r>
              <a:rPr lang="ru-RU" sz="3200" dirty="0" err="1"/>
              <a:t>синглтонов</a:t>
            </a:r>
            <a:r>
              <a:rPr lang="ru-RU" sz="3200" dirty="0"/>
              <a:t>. </a:t>
            </a:r>
          </a:p>
        </p:txBody>
      </p:sp>
      <p:sp>
        <p:nvSpPr>
          <p:cNvPr id="11" name="Заголовок основного текста">
            <a:extLst>
              <a:ext uri="{FF2B5EF4-FFF2-40B4-BE49-F238E27FC236}">
                <a16:creationId xmlns:a16="http://schemas.microsoft.com/office/drawing/2014/main" id="{3B9D18FA-8804-45BA-84CA-78EF27EDCB5D}"/>
              </a:ext>
            </a:extLst>
          </p:cNvPr>
          <p:cNvSpPr txBox="1"/>
          <p:nvPr/>
        </p:nvSpPr>
        <p:spPr>
          <a:xfrm>
            <a:off x="1155866" y="8727352"/>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Выбор формата отчетов</a:t>
            </a:r>
            <a:endParaRPr dirty="0"/>
          </a:p>
        </p:txBody>
      </p:sp>
      <p:sp>
        <p:nvSpPr>
          <p:cNvPr id="1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BDE2593-D527-40E7-ACD8-818F71744639}"/>
              </a:ext>
            </a:extLst>
          </p:cNvPr>
          <p:cNvSpPr txBox="1"/>
          <p:nvPr/>
        </p:nvSpPr>
        <p:spPr>
          <a:xfrm>
            <a:off x="1155866" y="10494086"/>
            <a:ext cx="21506374" cy="1850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t>Плагин генерирует отчеты по задачам в формате </a:t>
            </a:r>
            <a:r>
              <a:rPr lang="en-US" sz="3200" dirty="0"/>
              <a:t>.csv</a:t>
            </a:r>
            <a:r>
              <a:rPr lang="ru-RU" sz="3200" dirty="0"/>
              <a:t>, так как это один из самых популярных форматов, используемых в файлах для хранения информации в таблицах.</a:t>
            </a:r>
          </a:p>
        </p:txBody>
      </p:sp>
    </p:spTree>
    <p:extLst>
      <p:ext uri="{BB962C8B-B14F-4D97-AF65-F5344CB8AC3E}">
        <p14:creationId xmlns:p14="http://schemas.microsoft.com/office/powerpoint/2010/main" val="194991057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Выбор модели данных</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2194" y="5655902"/>
            <a:ext cx="21506374" cy="1850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endParaRPr lang="ru-RU" sz="3200" dirty="0"/>
          </a:p>
        </p:txBody>
      </p:sp>
      <p:sp>
        <p:nvSpPr>
          <p:cNvPr id="61" name="Заголовок основного текста"/>
          <p:cNvSpPr txBox="1"/>
          <p:nvPr/>
        </p:nvSpPr>
        <p:spPr>
          <a:xfrm>
            <a:off x="1201065" y="391787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ER-</a:t>
            </a:r>
            <a:r>
              <a:rPr lang="ru-RU" dirty="0"/>
              <a:t>диаграмма базы данных</a:t>
            </a:r>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11</a:t>
            </a:fld>
            <a:endParaRPr lang="ru-RU" dirty="0"/>
          </a:p>
        </p:txBody>
      </p:sp>
      <p:pic>
        <p:nvPicPr>
          <p:cNvPr id="3" name="Рисунок 2">
            <a:extLst>
              <a:ext uri="{FF2B5EF4-FFF2-40B4-BE49-F238E27FC236}">
                <a16:creationId xmlns:a16="http://schemas.microsoft.com/office/drawing/2014/main" id="{BA773D3F-B3D4-4713-B28E-D44E158AB3C0}"/>
              </a:ext>
            </a:extLst>
          </p:cNvPr>
          <p:cNvPicPr>
            <a:picLocks noChangeAspect="1"/>
          </p:cNvPicPr>
          <p:nvPr/>
        </p:nvPicPr>
        <p:blipFill>
          <a:blip r:embed="rId3"/>
          <a:stretch>
            <a:fillRect/>
          </a:stretch>
        </p:blipFill>
        <p:spPr>
          <a:xfrm>
            <a:off x="854158" y="5509142"/>
            <a:ext cx="21995025" cy="5621833"/>
          </a:xfrm>
          <a:prstGeom prst="rect">
            <a:avLst/>
          </a:prstGeom>
        </p:spPr>
      </p:pic>
    </p:spTree>
    <p:extLst>
      <p:ext uri="{BB962C8B-B14F-4D97-AF65-F5344CB8AC3E}">
        <p14:creationId xmlns:p14="http://schemas.microsoft.com/office/powerpoint/2010/main" val="57704314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Способ интеграции с платформой</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6866" y="5117265"/>
            <a:ext cx="21506374" cy="1477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2800" dirty="0"/>
              <a:t>Большая часть функций и плагинов интегрируются в </a:t>
            </a:r>
            <a:r>
              <a:rPr lang="en-US" sz="2800" dirty="0"/>
              <a:t>IDE </a:t>
            </a:r>
            <a:r>
              <a:rPr lang="ru-RU" sz="2800" dirty="0"/>
              <a:t>посредством объявления действий-событий в конфигурационном файле </a:t>
            </a:r>
            <a:r>
              <a:rPr lang="en-US" sz="2800" dirty="0"/>
              <a:t>plugin.xml</a:t>
            </a:r>
            <a:r>
              <a:rPr lang="ru-RU" sz="2800" dirty="0"/>
              <a:t>. Пример такой интеграции (в данном случае регистрируется действие выбора отслеживаемого проекта):</a:t>
            </a:r>
          </a:p>
        </p:txBody>
      </p:sp>
      <p:sp>
        <p:nvSpPr>
          <p:cNvPr id="61" name="Заголовок основного текста"/>
          <p:cNvSpPr txBox="1"/>
          <p:nvPr/>
        </p:nvSpPr>
        <p:spPr>
          <a:xfrm>
            <a:off x="1205737" y="3654468"/>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Интеграция </a:t>
            </a:r>
            <a:r>
              <a:rPr lang="en-US" dirty="0"/>
              <a:t>Actions</a:t>
            </a:r>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12</a:t>
            </a:fld>
            <a:endParaRPr lang="ru-RU" dirty="0"/>
          </a:p>
        </p:txBody>
      </p:sp>
      <p:pic>
        <p:nvPicPr>
          <p:cNvPr id="10" name="Рисунок 9">
            <a:extLst>
              <a:ext uri="{FF2B5EF4-FFF2-40B4-BE49-F238E27FC236}">
                <a16:creationId xmlns:a16="http://schemas.microsoft.com/office/drawing/2014/main" id="{C3CF2B64-97B5-41B6-973E-B487538008C5}"/>
              </a:ext>
            </a:extLst>
          </p:cNvPr>
          <p:cNvPicPr/>
          <p:nvPr/>
        </p:nvPicPr>
        <p:blipFill>
          <a:blip r:embed="rId3">
            <a:extLst>
              <a:ext uri="{28A0092B-C50C-407E-A947-70E740481C1C}">
                <a14:useLocalDpi xmlns:a14="http://schemas.microsoft.com/office/drawing/2010/main" val="0"/>
              </a:ext>
            </a:extLst>
          </a:blip>
          <a:stretch>
            <a:fillRect/>
          </a:stretch>
        </p:blipFill>
        <p:spPr>
          <a:xfrm>
            <a:off x="2691616" y="6308943"/>
            <a:ext cx="15024505" cy="1909484"/>
          </a:xfrm>
          <a:prstGeom prst="rect">
            <a:avLst/>
          </a:prstGeom>
        </p:spPr>
      </p:pic>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B442AAF-5171-4DC5-BA3B-5BD623AD8105}"/>
              </a:ext>
            </a:extLst>
          </p:cNvPr>
          <p:cNvSpPr txBox="1"/>
          <p:nvPr/>
        </p:nvSpPr>
        <p:spPr>
          <a:xfrm>
            <a:off x="1147995" y="9080322"/>
            <a:ext cx="21506374" cy="1477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2800" dirty="0"/>
              <a:t>Конечно, если бы все плагины были построены только с помощью событий, то ничего хорошего бы из этого не произошло. Поэтому для получения метаинформации и создания необходимых подключений и объектов необходимо также объявить классы, которые будут подгружены в начале работы </a:t>
            </a:r>
            <a:r>
              <a:rPr lang="en-US" sz="2800" dirty="0"/>
              <a:t>IDE</a:t>
            </a:r>
            <a:r>
              <a:rPr lang="ru-RU" sz="2800" dirty="0"/>
              <a:t>. В отличие от действий, эти сервисы существуют все время вплоть до завершения работы </a:t>
            </a:r>
            <a:r>
              <a:rPr lang="en-US" sz="2800" dirty="0"/>
              <a:t>IDE</a:t>
            </a:r>
            <a:r>
              <a:rPr lang="ru-RU" sz="2800" dirty="0"/>
              <a:t>. Поэтому платформа требует использования паттерна </a:t>
            </a:r>
            <a:r>
              <a:rPr lang="ru-RU" sz="2800" dirty="0" err="1"/>
              <a:t>синглтон</a:t>
            </a:r>
            <a:r>
              <a:rPr lang="ru-RU" sz="2800" dirty="0"/>
              <a:t>, чтобы система не нагружалась. Пример объявления: </a:t>
            </a:r>
          </a:p>
        </p:txBody>
      </p:sp>
      <p:sp>
        <p:nvSpPr>
          <p:cNvPr id="12" name="Заголовок основного текста">
            <a:extLst>
              <a:ext uri="{FF2B5EF4-FFF2-40B4-BE49-F238E27FC236}">
                <a16:creationId xmlns:a16="http://schemas.microsoft.com/office/drawing/2014/main" id="{AE2AB4B5-0D40-4BDC-85EE-20AF999FD4CC}"/>
              </a:ext>
            </a:extLst>
          </p:cNvPr>
          <p:cNvSpPr txBox="1"/>
          <p:nvPr/>
        </p:nvSpPr>
        <p:spPr>
          <a:xfrm>
            <a:off x="1176866" y="7617525"/>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Интеграция </a:t>
            </a:r>
            <a:r>
              <a:rPr lang="en-US" dirty="0"/>
              <a:t>Services</a:t>
            </a:r>
            <a:endParaRPr dirty="0"/>
          </a:p>
        </p:txBody>
      </p:sp>
      <p:pic>
        <p:nvPicPr>
          <p:cNvPr id="3" name="Рисунок 2">
            <a:extLst>
              <a:ext uri="{FF2B5EF4-FFF2-40B4-BE49-F238E27FC236}">
                <a16:creationId xmlns:a16="http://schemas.microsoft.com/office/drawing/2014/main" id="{CA85CB7B-52AF-49B2-9BEA-A15B295E59D4}"/>
              </a:ext>
            </a:extLst>
          </p:cNvPr>
          <p:cNvPicPr>
            <a:picLocks noChangeAspect="1"/>
          </p:cNvPicPr>
          <p:nvPr/>
        </p:nvPicPr>
        <p:blipFill>
          <a:blip r:embed="rId4"/>
          <a:stretch>
            <a:fillRect/>
          </a:stretch>
        </p:blipFill>
        <p:spPr>
          <a:xfrm>
            <a:off x="2517809" y="11244272"/>
            <a:ext cx="17267681" cy="798304"/>
          </a:xfrm>
          <a:prstGeom prst="rect">
            <a:avLst/>
          </a:prstGeom>
        </p:spPr>
      </p:pic>
    </p:spTree>
    <p:extLst>
      <p:ext uri="{BB962C8B-B14F-4D97-AF65-F5344CB8AC3E}">
        <p14:creationId xmlns:p14="http://schemas.microsoft.com/office/powerpoint/2010/main" val="275164654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Формирование отчетов</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6962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en-US" sz="2800" dirty="0">
                <a:solidFill>
                  <a:srgbClr val="067D17"/>
                </a:solidFill>
                <a:latin typeface="JetBrains Mono"/>
                <a:ea typeface="Times New Roman" panose="02020603050405020304" pitchFamily="18" charset="0"/>
                <a:cs typeface="Courier New" panose="02070309020205020404" pitchFamily="49" charset="0"/>
              </a:rPr>
              <a:t>select </a:t>
            </a:r>
            <a:r>
              <a:rPr lang="en-US" sz="2800" dirty="0" err="1">
                <a:latin typeface="JetBrains Mono"/>
                <a:ea typeface="Times New Roman" panose="02020603050405020304" pitchFamily="18" charset="0"/>
                <a:cs typeface="Courier New" panose="02070309020205020404" pitchFamily="49" charset="0"/>
              </a:rPr>
              <a:t>t</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latin typeface="JetBrains Mono"/>
                <a:ea typeface="Times New Roman" panose="02020603050405020304" pitchFamily="18" charset="0"/>
                <a:cs typeface="Courier New" panose="02070309020205020404" pitchFamily="49" charset="0"/>
              </a:rPr>
              <a:t>title_m</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err="1">
                <a:latin typeface="JetBrains Mono"/>
                <a:ea typeface="Times New Roman" panose="02020603050405020304" pitchFamily="18" charset="0"/>
                <a:cs typeface="Courier New" panose="02070309020205020404" pitchFamily="49" charset="0"/>
              </a:rPr>
              <a:t>t</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latin typeface="JetBrains Mono"/>
                <a:ea typeface="Times New Roman" panose="02020603050405020304" pitchFamily="18" charset="0"/>
                <a:cs typeface="Courier New" panose="02070309020205020404" pitchFamily="49" charset="0"/>
              </a:rPr>
              <a:t>title_t</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err="1">
                <a:latin typeface="JetBrains Mono"/>
                <a:ea typeface="Times New Roman" panose="02020603050405020304" pitchFamily="18" charset="0"/>
                <a:cs typeface="Courier New" panose="02070309020205020404" pitchFamily="49" charset="0"/>
              </a:rPr>
              <a:t>k</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date_closed</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err="1">
                <a:latin typeface="JetBrains Mono"/>
                <a:ea typeface="Times New Roman" panose="02020603050405020304" pitchFamily="18" charset="0"/>
                <a:cs typeface="Courier New" panose="02070309020205020404" pitchFamily="49" charset="0"/>
              </a:rPr>
              <a:t>k</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solution</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err="1">
                <a:latin typeface="JetBrains Mono"/>
                <a:ea typeface="Times New Roman" panose="02020603050405020304" pitchFamily="18" charset="0"/>
                <a:cs typeface="Courier New" panose="02070309020205020404" pitchFamily="49" charset="0"/>
              </a:rPr>
              <a:t>k</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time_spent</a:t>
            </a:r>
            <a:r>
              <a:rPr lang="en-US" sz="2800" dirty="0">
                <a:solidFill>
                  <a:srgbClr val="067D17"/>
                </a:solidFill>
                <a:latin typeface="JetBrains Mono"/>
                <a:ea typeface="Times New Roman" panose="02020603050405020304" pitchFamily="18" charset="0"/>
                <a:cs typeface="Courier New" panose="02070309020205020404" pitchFamily="49" charset="0"/>
              </a:rPr>
              <a:t>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from </a:t>
            </a:r>
            <a:r>
              <a:rPr lang="en-US" sz="2800" dirty="0" err="1">
                <a:latin typeface="JetBrains Mono"/>
                <a:ea typeface="Times New Roman" panose="02020603050405020304" pitchFamily="18" charset="0"/>
                <a:cs typeface="Courier New" panose="02070309020205020404" pitchFamily="49" charset="0"/>
              </a:rPr>
              <a:t>keypoint</a:t>
            </a:r>
            <a:r>
              <a:rPr lang="en-US" sz="2800" dirty="0">
                <a:latin typeface="JetBrains Mono"/>
                <a:ea typeface="Times New Roman" panose="02020603050405020304" pitchFamily="18" charset="0"/>
                <a:cs typeface="Courier New" panose="02070309020205020404" pitchFamily="49" charset="0"/>
              </a:rPr>
              <a:t> k</a:t>
            </a:r>
            <a:r>
              <a:rPr lang="en-US" sz="2800" dirty="0">
                <a:solidFill>
                  <a:srgbClr val="067D17"/>
                </a:solidFill>
                <a:latin typeface="JetBrains Mono"/>
                <a:ea typeface="Times New Roman" panose="02020603050405020304" pitchFamily="18" charset="0"/>
                <a:cs typeface="Courier New" panose="02070309020205020404" pitchFamily="49" charset="0"/>
              </a:rPr>
              <a:t>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inner join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(select </a:t>
            </a:r>
            <a:r>
              <a:rPr lang="en-US" sz="2800" dirty="0">
                <a:latin typeface="JetBrains Mono"/>
                <a:ea typeface="Times New Roman" panose="02020603050405020304" pitchFamily="18" charset="0"/>
                <a:cs typeface="Courier New" panose="02070309020205020404" pitchFamily="49" charset="0"/>
              </a:rPr>
              <a:t>ta</a:t>
            </a:r>
            <a:r>
              <a:rPr lang="en-US" sz="2800" dirty="0">
                <a:solidFill>
                  <a:srgbClr val="067D17"/>
                </a:solidFill>
                <a:latin typeface="JetBrains Mono"/>
                <a:ea typeface="Times New Roman" panose="02020603050405020304" pitchFamily="18" charset="0"/>
                <a:cs typeface="Courier New" panose="02070309020205020404" pitchFamily="49" charset="0"/>
              </a:rPr>
              <a:t>.</a:t>
            </a:r>
            <a:r>
              <a:rPr lang="en-US" sz="2800" dirty="0">
                <a:solidFill>
                  <a:srgbClr val="871094"/>
                </a:solidFill>
                <a:latin typeface="JetBrains Mono"/>
                <a:ea typeface="Times New Roman" panose="02020603050405020304" pitchFamily="18" charset="0"/>
                <a:cs typeface="Courier New" panose="02070309020205020404" pitchFamily="49" charset="0"/>
              </a:rPr>
              <a:t>id</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err="1">
                <a:latin typeface="JetBrains Mono"/>
                <a:ea typeface="Times New Roman" panose="02020603050405020304" pitchFamily="18" charset="0"/>
                <a:cs typeface="Courier New" panose="02070309020205020404" pitchFamily="49" charset="0"/>
              </a:rPr>
              <a:t>ta</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title</a:t>
            </a:r>
            <a:r>
              <a:rPr lang="en-US" sz="2800" dirty="0">
                <a:solidFill>
                  <a:srgbClr val="067D17"/>
                </a:solidFill>
                <a:latin typeface="JetBrains Mono"/>
                <a:ea typeface="Times New Roman" panose="02020603050405020304" pitchFamily="18" charset="0"/>
                <a:cs typeface="Courier New" panose="02070309020205020404" pitchFamily="49" charset="0"/>
              </a:rPr>
              <a:t> as </a:t>
            </a:r>
            <a:r>
              <a:rPr lang="en-US" sz="2800" dirty="0" err="1">
                <a:latin typeface="JetBrains Mono"/>
                <a:ea typeface="Times New Roman" panose="02020603050405020304" pitchFamily="18" charset="0"/>
                <a:cs typeface="Courier New" panose="02070309020205020404" pitchFamily="49" charset="0"/>
              </a:rPr>
              <a:t>title_t</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err="1">
                <a:latin typeface="JetBrains Mono"/>
                <a:ea typeface="Times New Roman" panose="02020603050405020304" pitchFamily="18" charset="0"/>
                <a:cs typeface="Courier New" panose="02070309020205020404" pitchFamily="49" charset="0"/>
              </a:rPr>
              <a:t>m</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title</a:t>
            </a:r>
            <a:r>
              <a:rPr lang="en-US" sz="2800" dirty="0">
                <a:solidFill>
                  <a:srgbClr val="067D17"/>
                </a:solidFill>
                <a:latin typeface="JetBrains Mono"/>
                <a:ea typeface="Times New Roman" panose="02020603050405020304" pitchFamily="18" charset="0"/>
                <a:cs typeface="Courier New" panose="02070309020205020404" pitchFamily="49" charset="0"/>
              </a:rPr>
              <a:t> as </a:t>
            </a:r>
            <a:r>
              <a:rPr lang="en-US" sz="2800" dirty="0" err="1">
                <a:latin typeface="JetBrains Mono"/>
                <a:ea typeface="Times New Roman" panose="02020603050405020304" pitchFamily="18" charset="0"/>
                <a:cs typeface="Courier New" panose="02070309020205020404" pitchFamily="49" charset="0"/>
              </a:rPr>
              <a:t>title_m</a:t>
            </a:r>
            <a:r>
              <a:rPr lang="en-US" sz="2800" dirty="0">
                <a:solidFill>
                  <a:srgbClr val="067D17"/>
                </a:solidFill>
                <a:latin typeface="JetBrains Mono"/>
                <a:ea typeface="Times New Roman" panose="02020603050405020304" pitchFamily="18" charset="0"/>
                <a:cs typeface="Courier New" panose="02070309020205020404" pitchFamily="49" charset="0"/>
              </a:rPr>
              <a:t>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from </a:t>
            </a:r>
            <a:r>
              <a:rPr lang="en-US" sz="2800" dirty="0">
                <a:latin typeface="JetBrains Mono"/>
                <a:ea typeface="Times New Roman" panose="02020603050405020304" pitchFamily="18" charset="0"/>
                <a:cs typeface="Courier New" panose="02070309020205020404" pitchFamily="49" charset="0"/>
              </a:rPr>
              <a:t>task ta</a:t>
            </a:r>
            <a:r>
              <a:rPr lang="en-US" sz="2800" dirty="0">
                <a:solidFill>
                  <a:srgbClr val="067D17"/>
                </a:solidFill>
                <a:latin typeface="JetBrains Mono"/>
                <a:ea typeface="Times New Roman" panose="02020603050405020304" pitchFamily="18" charset="0"/>
                <a:cs typeface="Courier New" panose="02070309020205020404" pitchFamily="49" charset="0"/>
              </a:rPr>
              <a:t>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inner join </a:t>
            </a:r>
            <a:r>
              <a:rPr lang="en-US" sz="2800" dirty="0">
                <a:latin typeface="JetBrains Mono"/>
                <a:ea typeface="Times New Roman" panose="02020603050405020304" pitchFamily="18" charset="0"/>
                <a:cs typeface="Courier New" panose="02070309020205020404" pitchFamily="49" charset="0"/>
              </a:rPr>
              <a:t>milestone m</a:t>
            </a:r>
            <a:r>
              <a:rPr lang="en-US" sz="2800" dirty="0">
                <a:solidFill>
                  <a:srgbClr val="067D17"/>
                </a:solidFill>
                <a:latin typeface="JetBrains Mono"/>
                <a:ea typeface="Times New Roman" panose="02020603050405020304" pitchFamily="18" charset="0"/>
                <a:cs typeface="Courier New" panose="02070309020205020404" pitchFamily="49" charset="0"/>
              </a:rPr>
              <a:t> on </a:t>
            </a:r>
            <a:r>
              <a:rPr lang="en-US" sz="2800" dirty="0" err="1">
                <a:latin typeface="JetBrains Mono"/>
                <a:ea typeface="Times New Roman" panose="02020603050405020304" pitchFamily="18" charset="0"/>
                <a:cs typeface="Courier New" panose="02070309020205020404" pitchFamily="49" charset="0"/>
              </a:rPr>
              <a:t>ta</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milestone_id</a:t>
            </a:r>
            <a:r>
              <a:rPr lang="en-US" sz="2800" dirty="0">
                <a:solidFill>
                  <a:srgbClr val="067D17"/>
                </a:solidFill>
                <a:latin typeface="JetBrains Mono"/>
                <a:ea typeface="Times New Roman" panose="02020603050405020304" pitchFamily="18" charset="0"/>
                <a:cs typeface="Courier New" panose="02070309020205020404" pitchFamily="49" charset="0"/>
              </a:rPr>
              <a:t> = </a:t>
            </a:r>
            <a:r>
              <a:rPr lang="en-US" sz="2800" dirty="0">
                <a:latin typeface="JetBrains Mono"/>
                <a:ea typeface="Times New Roman" panose="02020603050405020304" pitchFamily="18" charset="0"/>
                <a:cs typeface="Courier New" panose="02070309020205020404" pitchFamily="49" charset="0"/>
              </a:rPr>
              <a:t>m</a:t>
            </a:r>
            <a:r>
              <a:rPr lang="en-US" sz="2800" dirty="0">
                <a:solidFill>
                  <a:srgbClr val="067D17"/>
                </a:solidFill>
                <a:latin typeface="JetBrains Mono"/>
                <a:ea typeface="Times New Roman" panose="02020603050405020304" pitchFamily="18" charset="0"/>
                <a:cs typeface="Courier New" panose="02070309020205020404" pitchFamily="49" charset="0"/>
              </a:rPr>
              <a:t>.</a:t>
            </a:r>
            <a:r>
              <a:rPr lang="en-US" sz="2800" dirty="0">
                <a:solidFill>
                  <a:srgbClr val="871094"/>
                </a:solidFill>
                <a:latin typeface="JetBrains Mono"/>
                <a:ea typeface="Times New Roman" panose="02020603050405020304" pitchFamily="18" charset="0"/>
                <a:cs typeface="Courier New" panose="02070309020205020404" pitchFamily="49" charset="0"/>
              </a:rPr>
              <a:t>id</a:t>
            </a:r>
            <a:r>
              <a:rPr lang="en-US" sz="2800" dirty="0">
                <a:solidFill>
                  <a:srgbClr val="067D17"/>
                </a:solidFill>
                <a:latin typeface="JetBrains Mono"/>
                <a:ea typeface="Times New Roman" panose="02020603050405020304" pitchFamily="18" charset="0"/>
                <a:cs typeface="Courier New" panose="02070309020205020404" pitchFamily="49" charset="0"/>
              </a:rPr>
              <a:t> and </a:t>
            </a:r>
            <a:r>
              <a:rPr lang="en-US" sz="2800" dirty="0" err="1">
                <a:latin typeface="JetBrains Mono"/>
                <a:ea typeface="Times New Roman" panose="02020603050405020304" pitchFamily="18" charset="0"/>
                <a:cs typeface="Courier New" panose="02070309020205020404" pitchFamily="49" charset="0"/>
              </a:rPr>
              <a:t>m</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project_id</a:t>
            </a:r>
            <a:r>
              <a:rPr lang="en-US" sz="2800" dirty="0">
                <a:solidFill>
                  <a:srgbClr val="067D17"/>
                </a:solidFill>
                <a:latin typeface="JetBrains Mono"/>
                <a:ea typeface="Times New Roman" panose="02020603050405020304" pitchFamily="18" charset="0"/>
                <a:cs typeface="Courier New" panose="02070309020205020404" pitchFamily="49" charset="0"/>
              </a:rPr>
              <a:t> = </a:t>
            </a: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err="1">
                <a:solidFill>
                  <a:srgbClr val="080808"/>
                </a:solidFill>
                <a:latin typeface="JetBrains Mono"/>
                <a:ea typeface="Times New Roman" panose="02020603050405020304" pitchFamily="18" charset="0"/>
                <a:cs typeface="Courier New" panose="02070309020205020404" pitchFamily="49" charset="0"/>
              </a:rPr>
              <a:t>projectId</a:t>
            </a: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a:latin typeface="JetBrains Mono"/>
                <a:ea typeface="Times New Roman" panose="02020603050405020304" pitchFamily="18" charset="0"/>
                <a:cs typeface="Courier New" panose="02070309020205020404" pitchFamily="49" charset="0"/>
              </a:rPr>
              <a:t>t</a:t>
            </a:r>
            <a:r>
              <a:rPr lang="en-US" sz="2800" dirty="0">
                <a:solidFill>
                  <a:srgbClr val="067D17"/>
                </a:solidFill>
                <a:latin typeface="JetBrains Mono"/>
                <a:ea typeface="Times New Roman" panose="02020603050405020304" pitchFamily="18" charset="0"/>
                <a:cs typeface="Courier New" panose="02070309020205020404" pitchFamily="49" charset="0"/>
              </a:rPr>
              <a:t>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on </a:t>
            </a:r>
            <a:r>
              <a:rPr lang="en-US" sz="2800" dirty="0">
                <a:latin typeface="JetBrains Mono"/>
                <a:ea typeface="Times New Roman" panose="02020603050405020304" pitchFamily="18" charset="0"/>
                <a:cs typeface="Courier New" panose="02070309020205020404" pitchFamily="49" charset="0"/>
              </a:rPr>
              <a:t>t</a:t>
            </a:r>
            <a:r>
              <a:rPr lang="en-US" sz="2800" dirty="0">
                <a:solidFill>
                  <a:srgbClr val="067D17"/>
                </a:solidFill>
                <a:latin typeface="JetBrains Mono"/>
                <a:ea typeface="Times New Roman" panose="02020603050405020304" pitchFamily="18" charset="0"/>
                <a:cs typeface="Courier New" panose="02070309020205020404" pitchFamily="49" charset="0"/>
              </a:rPr>
              <a:t>.</a:t>
            </a:r>
            <a:r>
              <a:rPr lang="en-US" sz="2800" dirty="0">
                <a:solidFill>
                  <a:srgbClr val="871094"/>
                </a:solidFill>
                <a:latin typeface="JetBrains Mono"/>
                <a:ea typeface="Times New Roman" panose="02020603050405020304" pitchFamily="18" charset="0"/>
                <a:cs typeface="Courier New" panose="02070309020205020404" pitchFamily="49" charset="0"/>
              </a:rPr>
              <a:t>id</a:t>
            </a:r>
            <a:r>
              <a:rPr lang="en-US" sz="2800" dirty="0">
                <a:solidFill>
                  <a:srgbClr val="067D17"/>
                </a:solidFill>
                <a:latin typeface="JetBrains Mono"/>
                <a:ea typeface="Times New Roman" panose="02020603050405020304" pitchFamily="18" charset="0"/>
                <a:cs typeface="Courier New" panose="02070309020205020404" pitchFamily="49" charset="0"/>
              </a:rPr>
              <a:t> = </a:t>
            </a:r>
            <a:r>
              <a:rPr lang="en-US" sz="2800" dirty="0" err="1">
                <a:latin typeface="JetBrains Mono"/>
                <a:ea typeface="Times New Roman" panose="02020603050405020304" pitchFamily="18" charset="0"/>
                <a:cs typeface="Courier New" panose="02070309020205020404" pitchFamily="49" charset="0"/>
              </a:rPr>
              <a:t>k</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task_id</a:t>
            </a:r>
            <a:r>
              <a:rPr lang="en-US" sz="2800" dirty="0">
                <a:solidFill>
                  <a:srgbClr val="067D17"/>
                </a:solidFill>
                <a:latin typeface="JetBrains Mono"/>
                <a:ea typeface="Times New Roman" panose="02020603050405020304" pitchFamily="18" charset="0"/>
                <a:cs typeface="Courier New" panose="02070309020205020404" pitchFamily="49" charset="0"/>
              </a:rPr>
              <a:t>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where </a:t>
            </a:r>
            <a:r>
              <a:rPr lang="en-US" sz="2800" i="1" dirty="0">
                <a:solidFill>
                  <a:srgbClr val="00627A"/>
                </a:solidFill>
                <a:latin typeface="JetBrains Mono"/>
                <a:ea typeface="Times New Roman" panose="02020603050405020304" pitchFamily="18" charset="0"/>
                <a:cs typeface="Courier New" panose="02070309020205020404" pitchFamily="49" charset="0"/>
              </a:rPr>
              <a:t>date</a:t>
            </a:r>
            <a:r>
              <a:rPr lang="en-US" sz="2800" dirty="0">
                <a:solidFill>
                  <a:srgbClr val="067D17"/>
                </a:solidFill>
                <a:latin typeface="JetBrains Mono"/>
                <a:ea typeface="Times New Roman" panose="02020603050405020304" pitchFamily="18" charset="0"/>
                <a:cs typeface="Courier New" panose="02070309020205020404" pitchFamily="49" charset="0"/>
              </a:rPr>
              <a:t>(</a:t>
            </a:r>
            <a:r>
              <a:rPr lang="en-US" sz="2800" dirty="0" err="1">
                <a:latin typeface="JetBrains Mono"/>
                <a:ea typeface="Times New Roman" panose="02020603050405020304" pitchFamily="18" charset="0"/>
                <a:cs typeface="Courier New" panose="02070309020205020404" pitchFamily="49" charset="0"/>
              </a:rPr>
              <a:t>k</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date_closed</a:t>
            </a:r>
            <a:r>
              <a:rPr lang="en-US" sz="2800" dirty="0">
                <a:solidFill>
                  <a:srgbClr val="067D17"/>
                </a:solidFill>
                <a:latin typeface="JetBrains Mono"/>
                <a:ea typeface="Times New Roman" panose="02020603050405020304" pitchFamily="18" charset="0"/>
                <a:cs typeface="Courier New" panose="02070309020205020404" pitchFamily="49" charset="0"/>
              </a:rPr>
              <a:t>) &gt;= </a:t>
            </a:r>
            <a:r>
              <a:rPr lang="en-US" sz="2800" i="1" dirty="0">
                <a:solidFill>
                  <a:srgbClr val="00627A"/>
                </a:solidFill>
                <a:latin typeface="JetBrains Mono"/>
                <a:ea typeface="Times New Roman" panose="02020603050405020304" pitchFamily="18" charset="0"/>
                <a:cs typeface="Courier New" panose="02070309020205020404" pitchFamily="49" charset="0"/>
              </a:rPr>
              <a:t>date</a:t>
            </a:r>
            <a:r>
              <a:rPr lang="en-US" sz="2800" dirty="0">
                <a:solidFill>
                  <a:srgbClr val="067D17"/>
                </a:solidFill>
                <a:latin typeface="JetBrains Mono"/>
                <a:ea typeface="Times New Roman" panose="02020603050405020304" pitchFamily="18" charset="0"/>
                <a:cs typeface="Courier New" panose="02070309020205020404" pitchFamily="49" charset="0"/>
              </a:rPr>
              <a:t>(</a:t>
            </a:r>
            <a:r>
              <a:rPr lang="en-US" sz="2800" dirty="0">
                <a:solidFill>
                  <a:srgbClr val="080808"/>
                </a:solidFill>
                <a:latin typeface="JetBrains Mono"/>
                <a:ea typeface="Times New Roman" panose="02020603050405020304" pitchFamily="18" charset="0"/>
                <a:cs typeface="Courier New" panose="02070309020205020404" pitchFamily="49" charset="0"/>
              </a:rPr>
              <a:t>from</a:t>
            </a:r>
            <a:r>
              <a:rPr lang="en-US" sz="2800" dirty="0">
                <a:solidFill>
                  <a:srgbClr val="067D17"/>
                </a:solidFill>
                <a:latin typeface="JetBrains Mono"/>
                <a:ea typeface="Times New Roman" panose="02020603050405020304" pitchFamily="18" charset="0"/>
                <a:cs typeface="Courier New" panose="02070309020205020404" pitchFamily="49" charset="0"/>
              </a:rPr>
              <a:t>) and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i="1" dirty="0">
                <a:solidFill>
                  <a:srgbClr val="00627A"/>
                </a:solidFill>
                <a:latin typeface="JetBrains Mono"/>
                <a:ea typeface="Times New Roman" panose="02020603050405020304" pitchFamily="18" charset="0"/>
                <a:cs typeface="Courier New" panose="02070309020205020404" pitchFamily="49" charset="0"/>
              </a:rPr>
              <a:t>date</a:t>
            </a:r>
            <a:r>
              <a:rPr lang="en-US" sz="2800" dirty="0">
                <a:solidFill>
                  <a:srgbClr val="067D17"/>
                </a:solidFill>
                <a:latin typeface="JetBrains Mono"/>
                <a:ea typeface="Times New Roman" panose="02020603050405020304" pitchFamily="18" charset="0"/>
                <a:cs typeface="Courier New" panose="02070309020205020404" pitchFamily="49" charset="0"/>
              </a:rPr>
              <a:t>(</a:t>
            </a:r>
            <a:r>
              <a:rPr lang="en-US" sz="2800" dirty="0" err="1">
                <a:latin typeface="JetBrains Mono"/>
                <a:ea typeface="Times New Roman" panose="02020603050405020304" pitchFamily="18" charset="0"/>
                <a:cs typeface="Courier New" panose="02070309020205020404" pitchFamily="49" charset="0"/>
              </a:rPr>
              <a:t>k</a:t>
            </a:r>
            <a:r>
              <a:rPr lang="en-US" sz="2800" dirty="0" err="1">
                <a:solidFill>
                  <a:srgbClr val="067D17"/>
                </a:solidFill>
                <a:latin typeface="JetBrains Mono"/>
                <a:ea typeface="Times New Roman" panose="02020603050405020304" pitchFamily="18" charset="0"/>
                <a:cs typeface="Courier New" panose="02070309020205020404" pitchFamily="49" charset="0"/>
              </a:rPr>
              <a:t>.</a:t>
            </a:r>
            <a:r>
              <a:rPr lang="en-US" sz="2800" dirty="0" err="1">
                <a:solidFill>
                  <a:srgbClr val="871094"/>
                </a:solidFill>
                <a:latin typeface="JetBrains Mono"/>
                <a:ea typeface="Times New Roman" panose="02020603050405020304" pitchFamily="18" charset="0"/>
                <a:cs typeface="Courier New" panose="02070309020205020404" pitchFamily="49" charset="0"/>
              </a:rPr>
              <a:t>date_closed</a:t>
            </a:r>
            <a:r>
              <a:rPr lang="en-US" sz="2800" dirty="0">
                <a:solidFill>
                  <a:srgbClr val="067D17"/>
                </a:solidFill>
                <a:latin typeface="JetBrains Mono"/>
                <a:ea typeface="Times New Roman" panose="02020603050405020304" pitchFamily="18" charset="0"/>
                <a:cs typeface="Courier New" panose="02070309020205020404" pitchFamily="49" charset="0"/>
              </a:rPr>
              <a:t>) &lt;= </a:t>
            </a:r>
            <a:r>
              <a:rPr lang="en-US" sz="2800" i="1" dirty="0">
                <a:solidFill>
                  <a:srgbClr val="00627A"/>
                </a:solidFill>
                <a:latin typeface="JetBrains Mono"/>
                <a:ea typeface="Times New Roman" panose="02020603050405020304" pitchFamily="18" charset="0"/>
                <a:cs typeface="Courier New" panose="02070309020205020404" pitchFamily="49" charset="0"/>
              </a:rPr>
              <a:t>date</a:t>
            </a:r>
            <a:r>
              <a:rPr lang="en-US" sz="2800" dirty="0">
                <a:solidFill>
                  <a:srgbClr val="067D17"/>
                </a:solidFill>
                <a:latin typeface="JetBrains Mono"/>
                <a:ea typeface="Times New Roman" panose="02020603050405020304" pitchFamily="18" charset="0"/>
                <a:cs typeface="Courier New" panose="02070309020205020404" pitchFamily="49" charset="0"/>
              </a:rPr>
              <a:t>(</a:t>
            </a:r>
            <a:r>
              <a:rPr lang="en-US" sz="2800" dirty="0">
                <a:solidFill>
                  <a:srgbClr val="080808"/>
                </a:solidFill>
                <a:latin typeface="JetBrains Mono"/>
                <a:ea typeface="Times New Roman" panose="02020603050405020304" pitchFamily="18" charset="0"/>
                <a:cs typeface="Courier New" panose="02070309020205020404" pitchFamily="49" charset="0"/>
              </a:rPr>
              <a:t>to</a:t>
            </a:r>
            <a:r>
              <a:rPr lang="en-US" sz="2800" dirty="0">
                <a:solidFill>
                  <a:srgbClr val="067D17"/>
                </a:solidFill>
                <a:latin typeface="JetBrains Mono"/>
                <a:ea typeface="Times New Roman" panose="02020603050405020304" pitchFamily="18" charset="0"/>
                <a:cs typeface="Courier New" panose="02070309020205020404" pitchFamily="49" charset="0"/>
              </a:rPr>
              <a:t>) </a:t>
            </a:r>
            <a:br>
              <a:rPr lang="en-US" sz="2800" dirty="0">
                <a:solidFill>
                  <a:srgbClr val="080808"/>
                </a:solidFill>
                <a:latin typeface="JetBrains Mono"/>
                <a:ea typeface="Times New Roman" panose="02020603050405020304" pitchFamily="18" charset="0"/>
                <a:cs typeface="Courier New" panose="02070309020205020404" pitchFamily="49" charset="0"/>
              </a:rPr>
            </a:br>
            <a:r>
              <a:rPr lang="en-US" sz="2800" dirty="0">
                <a:solidFill>
                  <a:srgbClr val="080808"/>
                </a:solidFill>
                <a:latin typeface="JetBrains Mono"/>
                <a:ea typeface="Times New Roman" panose="02020603050405020304" pitchFamily="18" charset="0"/>
                <a:cs typeface="Courier New" panose="02070309020205020404" pitchFamily="49" charset="0"/>
              </a:rPr>
              <a:t>        </a:t>
            </a:r>
            <a:r>
              <a:rPr lang="en-US" sz="2800" dirty="0">
                <a:solidFill>
                  <a:srgbClr val="067D17"/>
                </a:solidFill>
                <a:latin typeface="JetBrains Mono"/>
                <a:ea typeface="Times New Roman" panose="02020603050405020304" pitchFamily="18" charset="0"/>
                <a:cs typeface="Courier New" panose="02070309020205020404" pitchFamily="49" charset="0"/>
              </a:rPr>
              <a:t>order by </a:t>
            </a:r>
            <a:r>
              <a:rPr lang="ru-RU" sz="2800" dirty="0">
                <a:solidFill>
                  <a:srgbClr val="871094"/>
                </a:solidFill>
                <a:latin typeface="JetBrains Mono"/>
                <a:ea typeface="Times New Roman" panose="02020603050405020304" pitchFamily="18" charset="0"/>
                <a:cs typeface="Courier New" panose="02070309020205020404" pitchFamily="49" charset="0"/>
              </a:rPr>
              <a:t>1</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ru-RU" sz="2800" dirty="0">
                <a:solidFill>
                  <a:srgbClr val="871094"/>
                </a:solidFill>
                <a:latin typeface="JetBrains Mono"/>
                <a:ea typeface="Times New Roman" panose="02020603050405020304" pitchFamily="18" charset="0"/>
                <a:cs typeface="Courier New" panose="02070309020205020404" pitchFamily="49" charset="0"/>
              </a:rPr>
              <a:t>2</a:t>
            </a:r>
            <a:r>
              <a:rPr lang="en-US" sz="2800" dirty="0">
                <a:solidFill>
                  <a:srgbClr val="067D17"/>
                </a:solidFill>
                <a:latin typeface="JetBrains Mono"/>
                <a:ea typeface="Times New Roman" panose="02020603050405020304" pitchFamily="18" charset="0"/>
                <a:cs typeface="Courier New" panose="02070309020205020404" pitchFamily="49" charset="0"/>
              </a:rPr>
              <a:t>, </a:t>
            </a:r>
            <a:r>
              <a:rPr lang="en-US" sz="2800" dirty="0">
                <a:solidFill>
                  <a:srgbClr val="871094"/>
                </a:solidFill>
                <a:latin typeface="JetBrains Mono"/>
                <a:ea typeface="Times New Roman" panose="02020603050405020304" pitchFamily="18" charset="0"/>
                <a:cs typeface="Courier New" panose="02070309020205020404" pitchFamily="49" charset="0"/>
              </a:rPr>
              <a:t>3</a:t>
            </a:r>
            <a:endParaRPr lang="ru-RU" sz="2800" dirty="0">
              <a:solidFill>
                <a:srgbClr val="871094"/>
              </a:solidFill>
              <a:latin typeface="JetBrains Mono"/>
              <a:ea typeface="Times New Roman" panose="02020603050405020304" pitchFamily="18" charset="0"/>
              <a:cs typeface="Courier New" panose="02070309020205020404" pitchFamily="49" charset="0"/>
            </a:endParaRPr>
          </a:p>
          <a:p>
            <a:pPr algn="l">
              <a:spcBef>
                <a:spcPts val="2800"/>
              </a:spcBef>
              <a:defRPr sz="2800">
                <a:solidFill>
                  <a:srgbClr val="253957"/>
                </a:solidFill>
                <a:latin typeface="+mn-lt"/>
                <a:ea typeface="+mn-ea"/>
                <a:cs typeface="+mn-cs"/>
                <a:sym typeface="Arial Narrow"/>
              </a:defRPr>
            </a:pPr>
            <a:r>
              <a:rPr lang="ru-RU" sz="3200" dirty="0">
                <a:latin typeface="+mn-lt"/>
                <a:ea typeface="Times New Roman" panose="02020603050405020304" pitchFamily="18" charset="0"/>
                <a:cs typeface="Courier New" panose="02070309020205020404" pitchFamily="49" charset="0"/>
              </a:rPr>
              <a:t>В итоге вызова данного </a:t>
            </a:r>
            <a:r>
              <a:rPr lang="en-US" sz="3200" dirty="0">
                <a:latin typeface="+mn-lt"/>
                <a:ea typeface="Times New Roman" panose="02020603050405020304" pitchFamily="18" charset="0"/>
                <a:cs typeface="Courier New" panose="02070309020205020404" pitchFamily="49" charset="0"/>
              </a:rPr>
              <a:t>SQL</a:t>
            </a:r>
            <a:r>
              <a:rPr lang="ru-RU" sz="3200" dirty="0">
                <a:latin typeface="+mn-lt"/>
                <a:ea typeface="Times New Roman" panose="02020603050405020304" pitchFamily="18" charset="0"/>
                <a:cs typeface="Courier New" panose="02070309020205020404" pitchFamily="49" charset="0"/>
              </a:rPr>
              <a:t> запроса формируется выборка всех контрольных точек по задачам, которые были созданы в заданном промежутке времени (</a:t>
            </a:r>
            <a:r>
              <a:rPr lang="en-US" sz="3200" dirty="0">
                <a:latin typeface="+mn-lt"/>
                <a:ea typeface="Times New Roman" panose="02020603050405020304" pitchFamily="18" charset="0"/>
                <a:cs typeface="Courier New" panose="02070309020205020404" pitchFamily="49" charset="0"/>
              </a:rPr>
              <a:t>from-to)</a:t>
            </a:r>
            <a:endParaRPr lang="ru-RU" sz="3200" dirty="0">
              <a:latin typeface="+mn-lt"/>
              <a:ea typeface="Times New Roman" panose="02020603050405020304" pitchFamily="18" charset="0"/>
              <a:cs typeface="Courier New" panose="02070309020205020404" pitchFamily="49" charset="0"/>
            </a:endParaRPr>
          </a:p>
          <a:p>
            <a:pPr algn="l">
              <a:spcBef>
                <a:spcPts val="2800"/>
              </a:spcBef>
              <a:defRPr sz="2800">
                <a:solidFill>
                  <a:srgbClr val="253957"/>
                </a:solidFill>
                <a:latin typeface="+mn-lt"/>
                <a:ea typeface="+mn-ea"/>
                <a:cs typeface="+mn-cs"/>
                <a:sym typeface="Arial Narrow"/>
              </a:defRPr>
            </a:pPr>
            <a:r>
              <a:rPr lang="ru-RU" sz="3200" dirty="0">
                <a:latin typeface="+mn-lt"/>
                <a:cs typeface="Courier New" panose="02070309020205020404" pitchFamily="49" charset="0"/>
              </a:rPr>
              <a:t>Для подсчета времени в </a:t>
            </a:r>
            <a:r>
              <a:rPr lang="ru-RU" sz="3200" dirty="0" err="1">
                <a:latin typeface="+mn-lt"/>
                <a:cs typeface="Courier New" panose="02070309020205020404" pitchFamily="49" charset="0"/>
              </a:rPr>
              <a:t>синглтоне</a:t>
            </a:r>
            <a:r>
              <a:rPr lang="ru-RU" sz="3200" dirty="0">
                <a:latin typeface="+mn-lt"/>
                <a:cs typeface="Courier New" panose="02070309020205020404" pitchFamily="49" charset="0"/>
              </a:rPr>
              <a:t> </a:t>
            </a:r>
            <a:r>
              <a:rPr lang="en-US" sz="3200" dirty="0" err="1">
                <a:latin typeface="+mn-lt"/>
                <a:cs typeface="Courier New" panose="02070309020205020404" pitchFamily="49" charset="0"/>
              </a:rPr>
              <a:t>TimeManager</a:t>
            </a:r>
            <a:r>
              <a:rPr lang="en-US" sz="3200" dirty="0">
                <a:latin typeface="+mn-lt"/>
                <a:cs typeface="Courier New" panose="02070309020205020404" pitchFamily="49" charset="0"/>
              </a:rPr>
              <a:t> </a:t>
            </a:r>
            <a:r>
              <a:rPr lang="ru-RU" sz="3200" dirty="0">
                <a:latin typeface="+mn-lt"/>
                <a:cs typeface="Courier New" panose="02070309020205020404" pitchFamily="49" charset="0"/>
              </a:rPr>
              <a:t>хранится и обновляется информация о текущей задаче, при изменении состояния значения времени записываются в БД и обнуляются для новой задачи.</a:t>
            </a:r>
            <a:endParaRPr lang="ru-RU" sz="3200" dirty="0">
              <a:latin typeface="+mn-lt"/>
            </a:endParaRP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Запрос, формирующий выборку</a:t>
            </a:r>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13</a:t>
            </a:fld>
            <a:endParaRPr lang="ru-RU" dirty="0"/>
          </a:p>
        </p:txBody>
      </p:sp>
    </p:spTree>
    <p:extLst>
      <p:ext uri="{BB962C8B-B14F-4D97-AF65-F5344CB8AC3E}">
        <p14:creationId xmlns:p14="http://schemas.microsoft.com/office/powerpoint/2010/main" val="414878105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Формирование отчетов</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6962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rgbClr val="253957"/>
                </a:solidFill>
                <a:ea typeface="Times New Roman" panose="02020603050405020304" pitchFamily="18" charset="0"/>
                <a:cs typeface="Courier New" panose="02070309020205020404" pitchFamily="49" charset="0"/>
                <a:sym typeface="Arial Narrow"/>
              </a:rPr>
              <a:t>Полученная выборка записывается в новый файл отчета, который создается в формате </a:t>
            </a:r>
            <a:r>
              <a:rPr lang="en-US" sz="3200" dirty="0">
                <a:solidFill>
                  <a:srgbClr val="253957"/>
                </a:solidFill>
                <a:ea typeface="Times New Roman" panose="02020603050405020304" pitchFamily="18" charset="0"/>
                <a:cs typeface="Courier New" panose="02070309020205020404" pitchFamily="49" charset="0"/>
                <a:sym typeface="Arial Narrow"/>
              </a:rPr>
              <a:t>.csv </a:t>
            </a:r>
            <a:r>
              <a:rPr lang="ru-RU" sz="3200" dirty="0">
                <a:solidFill>
                  <a:srgbClr val="253957"/>
                </a:solidFill>
                <a:ea typeface="Times New Roman" panose="02020603050405020304" pitchFamily="18" charset="0"/>
                <a:cs typeface="Courier New" panose="02070309020205020404" pitchFamily="49" charset="0"/>
                <a:sym typeface="Arial Narrow"/>
              </a:rPr>
              <a:t>в корневой директории текущего проекта, а его названием для удобства поиска содержит дату формирования. Далее записывается краткая информация о проекте и разработчике и непосредственно информация о работе над задачами с указанием контрольных точек. Пример отчета: </a:t>
            </a:r>
            <a:endParaRPr lang="ru-RU" sz="3200" dirty="0">
              <a:solidFill>
                <a:srgbClr val="253957"/>
              </a:solidFill>
              <a:sym typeface="Arial Narrow"/>
            </a:endParaRP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Вид полученного отчета</a:t>
            </a: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14</a:t>
            </a:fld>
            <a:endParaRPr lang="ru-RU" dirty="0"/>
          </a:p>
        </p:txBody>
      </p:sp>
      <p:pic>
        <p:nvPicPr>
          <p:cNvPr id="3" name="Рисунок 2">
            <a:extLst>
              <a:ext uri="{FF2B5EF4-FFF2-40B4-BE49-F238E27FC236}">
                <a16:creationId xmlns:a16="http://schemas.microsoft.com/office/drawing/2014/main" id="{3123CB03-E619-44BA-A12B-68DF65706CD1}"/>
              </a:ext>
            </a:extLst>
          </p:cNvPr>
          <p:cNvPicPr>
            <a:picLocks noChangeAspect="1"/>
          </p:cNvPicPr>
          <p:nvPr/>
        </p:nvPicPr>
        <p:blipFill>
          <a:blip r:embed="rId3"/>
          <a:stretch>
            <a:fillRect/>
          </a:stretch>
        </p:blipFill>
        <p:spPr>
          <a:xfrm>
            <a:off x="1226606" y="7145766"/>
            <a:ext cx="19878837" cy="3820889"/>
          </a:xfrm>
          <a:prstGeom prst="rect">
            <a:avLst/>
          </a:prstGeom>
        </p:spPr>
      </p:pic>
    </p:spTree>
    <p:extLst>
      <p:ext uri="{BB962C8B-B14F-4D97-AF65-F5344CB8AC3E}">
        <p14:creationId xmlns:p14="http://schemas.microsoft.com/office/powerpoint/2010/main" val="290389100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UML </a:t>
            </a:r>
            <a:r>
              <a:rPr lang="ru-RU" dirty="0"/>
              <a:t>диаграмма классов</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6962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endParaRPr lang="ru-RU" sz="2800" dirty="0">
              <a:solidFill>
                <a:srgbClr val="253957"/>
              </a:solidFill>
              <a:sym typeface="Arial Narrow"/>
            </a:endParaRP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Общая</a:t>
            </a: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15</a:t>
            </a:fld>
            <a:endParaRPr lang="ru-RU" dirty="0"/>
          </a:p>
        </p:txBody>
      </p:sp>
      <p:pic>
        <p:nvPicPr>
          <p:cNvPr id="5" name="Рисунок 4" descr="Изображение выглядит как текст, карта&#10;&#10;Автоматически созданное описание">
            <a:extLst>
              <a:ext uri="{FF2B5EF4-FFF2-40B4-BE49-F238E27FC236}">
                <a16:creationId xmlns:a16="http://schemas.microsoft.com/office/drawing/2014/main" id="{F797D08F-4066-4831-98C3-69D624563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1161" y="3905672"/>
            <a:ext cx="12327380" cy="9250925"/>
          </a:xfrm>
          <a:prstGeom prst="rect">
            <a:avLst/>
          </a:prstGeom>
        </p:spPr>
      </p:pic>
    </p:spTree>
    <p:extLst>
      <p:ext uri="{BB962C8B-B14F-4D97-AF65-F5344CB8AC3E}">
        <p14:creationId xmlns:p14="http://schemas.microsoft.com/office/powerpoint/2010/main" val="66617249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UML </a:t>
            </a:r>
            <a:r>
              <a:rPr lang="ru-RU" dirty="0"/>
              <a:t>диаграмма классов</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6962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endParaRPr lang="ru-RU" sz="2800" dirty="0">
              <a:solidFill>
                <a:srgbClr val="253957"/>
              </a:solidFill>
              <a:sym typeface="Arial Narrow"/>
            </a:endParaRP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Бизнес-модель</a:t>
            </a: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16</a:t>
            </a:fld>
            <a:endParaRPr lang="ru-RU" dirty="0"/>
          </a:p>
        </p:txBody>
      </p:sp>
      <p:pic>
        <p:nvPicPr>
          <p:cNvPr id="4" name="Рисунок 3" descr="Изображение выглядит как карта&#10;&#10;Автоматически созданное описание">
            <a:extLst>
              <a:ext uri="{FF2B5EF4-FFF2-40B4-BE49-F238E27FC236}">
                <a16:creationId xmlns:a16="http://schemas.microsoft.com/office/drawing/2014/main" id="{C156E010-D288-4159-8FAB-8335C1905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352" y="4060115"/>
            <a:ext cx="7560840" cy="8784559"/>
          </a:xfrm>
          <a:prstGeom prst="rect">
            <a:avLst/>
          </a:prstGeom>
        </p:spPr>
      </p:pic>
    </p:spTree>
    <p:extLst>
      <p:ext uri="{BB962C8B-B14F-4D97-AF65-F5344CB8AC3E}">
        <p14:creationId xmlns:p14="http://schemas.microsoft.com/office/powerpoint/2010/main" val="184691352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Тестирование плагина</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72508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Для проверки работоспособности программы были написаны тесты с использованием фреймворка </a:t>
            </a:r>
            <a:r>
              <a:rPr lang="en-US" sz="3200" dirty="0">
                <a:solidFill>
                  <a:srgbClr val="253957"/>
                </a:solidFill>
                <a:cs typeface="Courier New" panose="02070309020205020404" pitchFamily="49" charset="0"/>
                <a:sym typeface="Arial Narrow"/>
              </a:rPr>
              <a:t>Junit 5</a:t>
            </a:r>
            <a:r>
              <a:rPr lang="ru-RU" sz="3200" dirty="0">
                <a:solidFill>
                  <a:srgbClr val="253957"/>
                </a:solidFill>
                <a:cs typeface="Courier New" panose="02070309020205020404" pitchFamily="49" charset="0"/>
                <a:sym typeface="Arial Narrow"/>
              </a:rPr>
              <a:t>. В частности, были протестированы методы сервисов плагина, так как они в них реализован основные функции бизнес-модели. Отчет по тестированию:</a:t>
            </a: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Unit-</a:t>
            </a:r>
            <a:r>
              <a:rPr lang="ru-RU" dirty="0"/>
              <a:t>тестирование</a:t>
            </a: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17</a:t>
            </a:fld>
            <a:endParaRPr lang="ru-RU" dirty="0"/>
          </a:p>
        </p:txBody>
      </p:sp>
      <p:pic>
        <p:nvPicPr>
          <p:cNvPr id="10" name="Рисунок 9">
            <a:extLst>
              <a:ext uri="{FF2B5EF4-FFF2-40B4-BE49-F238E27FC236}">
                <a16:creationId xmlns:a16="http://schemas.microsoft.com/office/drawing/2014/main" id="{DC7C1E38-5D48-4CD5-B066-3140EFEDA41F}"/>
              </a:ext>
            </a:extLst>
          </p:cNvPr>
          <p:cNvPicPr/>
          <p:nvPr/>
        </p:nvPicPr>
        <p:blipFill rotWithShape="1">
          <a:blip r:embed="rId3">
            <a:extLst>
              <a:ext uri="{28A0092B-C50C-407E-A947-70E740481C1C}">
                <a14:useLocalDpi xmlns:a14="http://schemas.microsoft.com/office/drawing/2010/main" val="0"/>
              </a:ext>
            </a:extLst>
          </a:blip>
          <a:srcRect t="869" b="10696"/>
          <a:stretch/>
        </p:blipFill>
        <p:spPr bwMode="auto">
          <a:xfrm>
            <a:off x="1182626" y="6353944"/>
            <a:ext cx="7841021" cy="5760640"/>
          </a:xfrm>
          <a:prstGeom prst="rect">
            <a:avLst/>
          </a:prstGeom>
          <a:noFill/>
        </p:spPr>
      </p:pic>
      <p:sp>
        <p:nvSpPr>
          <p:cNvPr id="5" name="Прямоугольник 4">
            <a:extLst>
              <a:ext uri="{FF2B5EF4-FFF2-40B4-BE49-F238E27FC236}">
                <a16:creationId xmlns:a16="http://schemas.microsoft.com/office/drawing/2014/main" id="{C262EF74-5FE7-4683-8C02-51D28AD0092C}"/>
              </a:ext>
            </a:extLst>
          </p:cNvPr>
          <p:cNvSpPr/>
          <p:nvPr/>
        </p:nvSpPr>
        <p:spPr>
          <a:xfrm>
            <a:off x="9599712" y="6668105"/>
            <a:ext cx="12192000" cy="2062103"/>
          </a:xfrm>
          <a:prstGeom prst="rect">
            <a:avLst/>
          </a:prstGeom>
        </p:spPr>
        <p:txBody>
          <a:bodyPr>
            <a:spAutoFit/>
          </a:bodyPr>
          <a:lstStyle/>
          <a:p>
            <a:pPr lvl="0" algn="l">
              <a:spcBef>
                <a:spcPts val="2800"/>
              </a:spcBef>
              <a:defRPr sz="2800">
                <a:solidFill>
                  <a:srgbClr val="253957"/>
                </a:solidFill>
                <a:latin typeface="+mn-lt"/>
                <a:ea typeface="+mn-ea"/>
                <a:cs typeface="+mn-cs"/>
                <a:sym typeface="Arial Narrow"/>
              </a:defRPr>
            </a:pPr>
            <a:r>
              <a:rPr lang="ru-RU" sz="3200" dirty="0">
                <a:solidFill>
                  <a:srgbClr val="253957"/>
                </a:solidFill>
                <a:latin typeface="+mn-lt"/>
                <a:cs typeface="Courier New" panose="02070309020205020404" pitchFamily="49" charset="0"/>
                <a:sym typeface="Arial Narrow"/>
              </a:rPr>
              <a:t>Исходя из результатов тестирования можно сказать, что бэкенд плагина работает корректно. Также отдельно был протестирован графический ввод и взаимодействие, в ходе которого все выявленные ошибки были исправлены.</a:t>
            </a:r>
          </a:p>
        </p:txBody>
      </p:sp>
    </p:spTree>
    <p:extLst>
      <p:ext uri="{BB962C8B-B14F-4D97-AF65-F5344CB8AC3E}">
        <p14:creationId xmlns:p14="http://schemas.microsoft.com/office/powerpoint/2010/main" val="203530694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Демонстрация работы плагина</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72508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a:t>
            </a: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ru-RU"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18</a:t>
            </a:fld>
            <a:endParaRPr lang="ru-RU" dirty="0"/>
          </a:p>
        </p:txBody>
      </p:sp>
      <p:pic>
        <p:nvPicPr>
          <p:cNvPr id="3074" name="Picture 2" descr="белый фон человечки презентация HD обои для ноутбука">
            <a:extLst>
              <a:ext uri="{FF2B5EF4-FFF2-40B4-BE49-F238E27FC236}">
                <a16:creationId xmlns:a16="http://schemas.microsoft.com/office/drawing/2014/main" id="{15B73CBC-CDC5-47E6-A90D-A9F9A0FEA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980" y="4659183"/>
            <a:ext cx="9504040" cy="712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60147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результаты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72508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Плагин позволяет пользователю создавать и управлять проектами, вехами и задачами находясь непосредственно в среде разработки на платформе </a:t>
            </a:r>
            <a:r>
              <a:rPr lang="en-US" sz="3200" dirty="0">
                <a:solidFill>
                  <a:srgbClr val="253957"/>
                </a:solidFill>
                <a:cs typeface="Courier New" panose="02070309020205020404" pitchFamily="49" charset="0"/>
                <a:sym typeface="Arial Narrow"/>
              </a:rPr>
              <a:t>IntelliJ</a:t>
            </a:r>
            <a:endParaRPr lang="ru-RU" sz="3200" dirty="0">
              <a:solidFill>
                <a:srgbClr val="253957"/>
              </a:solidFill>
              <a:cs typeface="Courier New" panose="02070309020205020404" pitchFamily="49" charset="0"/>
              <a:sym typeface="Arial Narrow"/>
            </a:endParaRPr>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Плагин позволяет вычислять время, затраченное на выполнение выбранных задач</a:t>
            </a:r>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Плагин позволяет сформировать отчет по выбранному проекту за указанный период времени</a:t>
            </a:r>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Я успешно освоил способы интеграции собственных приложений в </a:t>
            </a:r>
            <a:r>
              <a:rPr lang="en-US" sz="3200" dirty="0">
                <a:solidFill>
                  <a:srgbClr val="253957"/>
                </a:solidFill>
                <a:cs typeface="Courier New" panose="02070309020205020404" pitchFamily="49" charset="0"/>
                <a:sym typeface="Arial Narrow"/>
              </a:rPr>
              <a:t>IDE </a:t>
            </a:r>
            <a:r>
              <a:rPr lang="ru-RU" sz="3200" dirty="0">
                <a:solidFill>
                  <a:srgbClr val="253957"/>
                </a:solidFill>
                <a:cs typeface="Courier New" panose="02070309020205020404" pitchFamily="49" charset="0"/>
                <a:sym typeface="Arial Narrow"/>
              </a:rPr>
              <a:t>на платформе </a:t>
            </a:r>
            <a:r>
              <a:rPr lang="en-US" sz="3200" dirty="0">
                <a:solidFill>
                  <a:srgbClr val="253957"/>
                </a:solidFill>
                <a:cs typeface="Courier New" panose="02070309020205020404" pitchFamily="49" charset="0"/>
                <a:sym typeface="Arial Narrow"/>
              </a:rPr>
              <a:t>IntelliJ</a:t>
            </a:r>
            <a:r>
              <a:rPr lang="ru-RU" sz="3200" dirty="0">
                <a:solidFill>
                  <a:srgbClr val="253957"/>
                </a:solidFill>
                <a:cs typeface="Courier New" panose="02070309020205020404" pitchFamily="49" charset="0"/>
                <a:sym typeface="Arial Narrow"/>
              </a:rPr>
              <a:t>, а также устройство её </a:t>
            </a:r>
            <a:r>
              <a:rPr lang="en-US" sz="3200" dirty="0">
                <a:solidFill>
                  <a:srgbClr val="253957"/>
                </a:solidFill>
                <a:cs typeface="Courier New" panose="02070309020205020404" pitchFamily="49" charset="0"/>
                <a:sym typeface="Arial Narrow"/>
              </a:rPr>
              <a:t>API</a:t>
            </a:r>
            <a:r>
              <a:rPr lang="ru-RU" sz="3200" dirty="0">
                <a:solidFill>
                  <a:srgbClr val="253957"/>
                </a:solidFill>
                <a:cs typeface="Courier New" panose="02070309020205020404" pitchFamily="49" charset="0"/>
                <a:sym typeface="Arial Narrow"/>
              </a:rPr>
              <a:t>.</a:t>
            </a: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ru-RU"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19</a:t>
            </a:fld>
            <a:endParaRPr lang="ru-RU" dirty="0"/>
          </a:p>
        </p:txBody>
      </p:sp>
    </p:spTree>
    <p:extLst>
      <p:ext uri="{BB962C8B-B14F-4D97-AF65-F5344CB8AC3E}">
        <p14:creationId xmlns:p14="http://schemas.microsoft.com/office/powerpoint/2010/main" val="201482598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Описание предметной области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7"/>
            <a:ext cx="21506374" cy="5009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t>Программа представляет собой плагин для платформы </a:t>
            </a:r>
            <a:r>
              <a:rPr lang="en-US" sz="3200" dirty="0"/>
              <a:t>IntelliJ </a:t>
            </a:r>
            <a:r>
              <a:rPr lang="ru-RU" sz="3200" dirty="0"/>
              <a:t>и выполняет роль менеджера задач. Очень часто при разработке продуктов разработчикам требуется отслеживать задачи для разных проектов, а также время, затраченное на их выполнение. Для решения этой проблемы существует большое множество различных программ и веб-приложений – как корпоративных, так и общедоступных. Такие программы часто называют </a:t>
            </a:r>
            <a:r>
              <a:rPr lang="ru-RU" sz="3200" dirty="0" err="1"/>
              <a:t>трекерами</a:t>
            </a:r>
            <a:r>
              <a:rPr lang="ru-RU" sz="3200" dirty="0"/>
              <a:t> или менеджерами задач.</a:t>
            </a:r>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Предметная область</a:t>
            </a:r>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2</a:t>
            </a:fld>
            <a:endParaRPr lang="ru-RU" dirty="0"/>
          </a:p>
        </p:txBody>
      </p:sp>
    </p:spTree>
    <p:extLst>
      <p:ext uri="{BB962C8B-B14F-4D97-AF65-F5344CB8AC3E}">
        <p14:creationId xmlns:p14="http://schemas.microsoft.com/office/powerpoint/2010/main" val="253989324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ПУТИ дальнейшей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151748"/>
            <a:ext cx="21506374" cy="72508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Во время разработки плагина было найдено большое количество способов развития плагина и расширения его функционала, хотелось бы отметить некоторые из них:</a:t>
            </a:r>
          </a:p>
          <a:p>
            <a:pPr marL="514350" indent="-514350" algn="l">
              <a:spcBef>
                <a:spcPts val="2800"/>
              </a:spcBef>
              <a:buAutoNum type="arabicPeriod"/>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Сделать интеграцию с репозиториями </a:t>
            </a:r>
            <a:r>
              <a:rPr lang="en-US" sz="3200" dirty="0">
                <a:solidFill>
                  <a:srgbClr val="253957"/>
                </a:solidFill>
                <a:cs typeface="Courier New" panose="02070309020205020404" pitchFamily="49" charset="0"/>
                <a:sym typeface="Arial Narrow"/>
              </a:rPr>
              <a:t>GitLab </a:t>
            </a:r>
            <a:r>
              <a:rPr lang="ru-RU" sz="3200" dirty="0">
                <a:solidFill>
                  <a:srgbClr val="253957"/>
                </a:solidFill>
                <a:cs typeface="Courier New" panose="02070309020205020404" pitchFamily="49" charset="0"/>
                <a:sym typeface="Arial Narrow"/>
              </a:rPr>
              <a:t>и </a:t>
            </a:r>
            <a:r>
              <a:rPr lang="en-US" sz="3200" dirty="0">
                <a:solidFill>
                  <a:srgbClr val="253957"/>
                </a:solidFill>
                <a:cs typeface="Courier New" panose="02070309020205020404" pitchFamily="49" charset="0"/>
                <a:sym typeface="Arial Narrow"/>
              </a:rPr>
              <a:t>GitHub</a:t>
            </a:r>
            <a:r>
              <a:rPr lang="ru-RU" sz="3200" dirty="0">
                <a:solidFill>
                  <a:srgbClr val="253957"/>
                </a:solidFill>
                <a:cs typeface="Courier New" panose="02070309020205020404" pitchFamily="49" charset="0"/>
                <a:sym typeface="Arial Narrow"/>
              </a:rPr>
              <a:t>, так как модели их сущностей по большей части были позаимствованы для создания собственных. Например, можно при закрытии задачи создавать новый </a:t>
            </a:r>
            <a:r>
              <a:rPr lang="ru-RU" sz="3200" dirty="0" err="1">
                <a:solidFill>
                  <a:srgbClr val="253957"/>
                </a:solidFill>
                <a:cs typeface="Courier New" panose="02070309020205020404" pitchFamily="49" charset="0"/>
                <a:sym typeface="Arial Narrow"/>
              </a:rPr>
              <a:t>пулл</a:t>
            </a:r>
            <a:r>
              <a:rPr lang="ru-RU" sz="3200" dirty="0">
                <a:solidFill>
                  <a:srgbClr val="253957"/>
                </a:solidFill>
                <a:cs typeface="Courier New" panose="02070309020205020404" pitchFamily="49" charset="0"/>
                <a:sym typeface="Arial Narrow"/>
              </a:rPr>
              <a:t> </a:t>
            </a:r>
            <a:r>
              <a:rPr lang="ru-RU" sz="3200" dirty="0" err="1">
                <a:solidFill>
                  <a:srgbClr val="253957"/>
                </a:solidFill>
                <a:cs typeface="Courier New" panose="02070309020205020404" pitchFamily="49" charset="0"/>
                <a:sym typeface="Arial Narrow"/>
              </a:rPr>
              <a:t>реквест</a:t>
            </a:r>
            <a:r>
              <a:rPr lang="ru-RU" sz="3200" dirty="0">
                <a:solidFill>
                  <a:srgbClr val="253957"/>
                </a:solidFill>
                <a:cs typeface="Courier New" panose="02070309020205020404" pitchFamily="49" charset="0"/>
                <a:sym typeface="Arial Narrow"/>
              </a:rPr>
              <a:t>.</a:t>
            </a:r>
          </a:p>
          <a:p>
            <a:pPr marL="514350" indent="-514350" algn="l">
              <a:spcBef>
                <a:spcPts val="2800"/>
              </a:spcBef>
              <a:buAutoNum type="arabicPeriod"/>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Предоставить пользователю выбора формата отчета. Хоть формат </a:t>
            </a:r>
            <a:r>
              <a:rPr lang="en-US" sz="3200" dirty="0">
                <a:solidFill>
                  <a:srgbClr val="253957"/>
                </a:solidFill>
                <a:cs typeface="Courier New" panose="02070309020205020404" pitchFamily="49" charset="0"/>
                <a:sym typeface="Arial Narrow"/>
              </a:rPr>
              <a:t>.csv </a:t>
            </a:r>
            <a:r>
              <a:rPr lang="ru-RU" sz="3200" dirty="0">
                <a:solidFill>
                  <a:srgbClr val="253957"/>
                </a:solidFill>
                <a:cs typeface="Courier New" panose="02070309020205020404" pitchFamily="49" charset="0"/>
                <a:sym typeface="Arial Narrow"/>
              </a:rPr>
              <a:t>является одним из популярных, есть еще большое множество таких же удобных форматов (</a:t>
            </a:r>
            <a:r>
              <a:rPr lang="en-US" sz="3200" dirty="0">
                <a:solidFill>
                  <a:srgbClr val="253957"/>
                </a:solidFill>
                <a:cs typeface="Courier New" panose="02070309020205020404" pitchFamily="49" charset="0"/>
                <a:sym typeface="Arial Narrow"/>
              </a:rPr>
              <a:t>html, </a:t>
            </a:r>
            <a:r>
              <a:rPr lang="en-US" sz="3200" dirty="0" err="1">
                <a:solidFill>
                  <a:srgbClr val="253957"/>
                </a:solidFill>
                <a:cs typeface="Courier New" panose="02070309020205020404" pitchFamily="49" charset="0"/>
                <a:sym typeface="Arial Narrow"/>
              </a:rPr>
              <a:t>xls</a:t>
            </a:r>
            <a:r>
              <a:rPr lang="en-US" sz="3200" dirty="0">
                <a:solidFill>
                  <a:srgbClr val="253957"/>
                </a:solidFill>
                <a:cs typeface="Courier New" panose="02070309020205020404" pitchFamily="49" charset="0"/>
                <a:sym typeface="Arial Narrow"/>
              </a:rPr>
              <a:t>, pdf)</a:t>
            </a:r>
          </a:p>
          <a:p>
            <a:pPr marL="514350" indent="-514350" algn="l">
              <a:spcBef>
                <a:spcPts val="2800"/>
              </a:spcBef>
              <a:buAutoNum type="arabicPeriod"/>
              <a:defRPr sz="2800">
                <a:solidFill>
                  <a:srgbClr val="253957"/>
                </a:solidFill>
                <a:latin typeface="+mn-lt"/>
                <a:ea typeface="+mn-ea"/>
                <a:cs typeface="+mn-cs"/>
                <a:sym typeface="Arial Narrow"/>
              </a:defRPr>
            </a:pPr>
            <a:r>
              <a:rPr lang="ru-RU" sz="3200" dirty="0">
                <a:solidFill>
                  <a:srgbClr val="253957"/>
                </a:solidFill>
                <a:cs typeface="Courier New" panose="02070309020205020404" pitchFamily="49" charset="0"/>
                <a:sym typeface="Arial Narrow"/>
              </a:rPr>
              <a:t>Создать так называемые «точки расширения» для предоставления  возможности использовать методы и функции моего плагина другим плагинам</a:t>
            </a:r>
          </a:p>
          <a:p>
            <a:pPr marL="514350" indent="-514350" algn="l">
              <a:spcBef>
                <a:spcPts val="2800"/>
              </a:spcBef>
              <a:buAutoNum type="arabicPeriod"/>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a:p>
            <a:pPr algn="l">
              <a:spcBef>
                <a:spcPts val="2800"/>
              </a:spcBef>
              <a:defRPr sz="2800">
                <a:solidFill>
                  <a:srgbClr val="253957"/>
                </a:solidFill>
                <a:latin typeface="+mn-lt"/>
                <a:ea typeface="+mn-ea"/>
                <a:cs typeface="+mn-cs"/>
                <a:sym typeface="Arial Narrow"/>
              </a:defRPr>
            </a:pPr>
            <a:endParaRPr lang="ru-RU" sz="3200" dirty="0">
              <a:solidFill>
                <a:srgbClr val="253957"/>
              </a:solidFill>
              <a:cs typeface="Courier New" panose="02070309020205020404" pitchFamily="49" charset="0"/>
              <a:sym typeface="Arial Narrow"/>
            </a:endParaRPr>
          </a:p>
        </p:txBody>
      </p:sp>
      <p:sp>
        <p:nvSpPr>
          <p:cNvPr id="61" name="Заголовок основного текста"/>
          <p:cNvSpPr txBox="1"/>
          <p:nvPr/>
        </p:nvSpPr>
        <p:spPr>
          <a:xfrm>
            <a:off x="1201065" y="3641861"/>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ru-RU"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20</a:t>
            </a:fld>
            <a:endParaRPr lang="ru-RU" dirty="0"/>
          </a:p>
        </p:txBody>
      </p:sp>
    </p:spTree>
    <p:extLst>
      <p:ext uri="{BB962C8B-B14F-4D97-AF65-F5344CB8AC3E}">
        <p14:creationId xmlns:p14="http://schemas.microsoft.com/office/powerpoint/2010/main" val="103636462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5639272" y="11466512"/>
            <a:ext cx="1310545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ru-RU" dirty="0"/>
              <a:t>Ссылка на проект на </a:t>
            </a:r>
            <a:r>
              <a:rPr lang="en-US" dirty="0"/>
              <a:t>GitHub</a:t>
            </a:r>
            <a:r>
              <a:rPr dirty="0"/>
              <a:t>: </a:t>
            </a:r>
            <a:r>
              <a:rPr lang="en-US" dirty="0"/>
              <a:t>https://github.com/TaimurazTibilov/Plugin-for-IntelliJ-Task-Manager</a:t>
            </a:r>
          </a:p>
        </p:txBody>
      </p:sp>
      <p:pic>
        <p:nvPicPr>
          <p:cNvPr id="103" name="Изображение" descr="Изображение"/>
          <p:cNvPicPr>
            <a:picLocks noChangeAspect="1"/>
          </p:cNvPicPr>
          <p:nvPr/>
        </p:nvPicPr>
        <p:blipFill>
          <a:blip r:embed="rId2"/>
          <a:stretch>
            <a:fillRect/>
          </a:stretch>
        </p:blipFill>
        <p:spPr>
          <a:xfrm>
            <a:off x="10594075" y="4920064"/>
            <a:ext cx="3195850" cy="3090059"/>
          </a:xfrm>
          <a:prstGeom prst="rect">
            <a:avLst/>
          </a:prstGeom>
          <a:ln w="12700">
            <a:miter lim="400000"/>
          </a:ln>
        </p:spPr>
      </p:pic>
      <p:sp>
        <p:nvSpPr>
          <p:cNvPr id="7" name="Очень крутой заголовок…">
            <a:extLst>
              <a:ext uri="{FF2B5EF4-FFF2-40B4-BE49-F238E27FC236}">
                <a16:creationId xmlns:a16="http://schemas.microsoft.com/office/drawing/2014/main" id="{90F94F1A-E159-4EDB-AECE-366AEFBC15E6}"/>
              </a:ext>
            </a:extLst>
          </p:cNvPr>
          <p:cNvSpPr txBox="1"/>
          <p:nvPr/>
        </p:nvSpPr>
        <p:spPr>
          <a:xfrm>
            <a:off x="4559152" y="880221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a:solidFill>
                  <a:schemeClr val="bg1"/>
                </a:solidFill>
              </a:rPr>
              <a:t>Спасибо за внимание</a:t>
            </a:r>
            <a:r>
              <a:rPr lang="en-US" dirty="0">
                <a:solidFill>
                  <a:schemeClr val="bg1"/>
                </a:solidFill>
              </a:rPr>
              <a:t>!</a:t>
            </a:r>
            <a:endParaRPr lang="ru-RU" dirty="0">
              <a:solidFill>
                <a:schemeClr val="bg1"/>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определения, термины</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6479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a:t>Плагин</a:t>
            </a:r>
            <a:r>
              <a:rPr lang="ru-RU" sz="3200" dirty="0"/>
              <a:t> – независимо компилируемый программный модуль, динамически подключаемый к основной программе и предназначенный для расширения и/или использования её возможностей. Плагины обычно выполняются в виде библиотек общего пользования.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32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a:t>Мониторинг (процесса разработки) </a:t>
            </a:r>
            <a:r>
              <a:rPr lang="ru-RU" sz="3200" dirty="0"/>
              <a:t>– возможность определения состояния процесса разработки ПО, например, с помощью периодически создаваемой исполнителем отчетности.</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32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a:t>API или Программный интерфейс </a:t>
            </a:r>
            <a:r>
              <a:rPr lang="ru-RU" sz="3200" dirty="0"/>
              <a:t>– описание способов (набор классов, процедур, функций, структур или констант), которыми одна компьютерная программа может взаимодействовать с другой программой.</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32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a:t>Архитектура ПО</a:t>
            </a:r>
            <a:r>
              <a:rPr lang="ru-RU" sz="3200" dirty="0"/>
              <a:t> – основа организации системы, которая описывает связь между компонентами этой системы, определяет структуру и принципы разработки.</a:t>
            </a:r>
            <a:endParaRPr lang="ru-RU" sz="32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dirty="0"/>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F3E9FCD-B615-4369-9741-FF8D957407F3}"/>
              </a:ext>
            </a:extLst>
          </p:cNvPr>
          <p:cNvSpPr>
            <a:spLocks noGrp="1"/>
          </p:cNvSpPr>
          <p:nvPr>
            <p:ph type="sldNum" sz="quarter" idx="2"/>
          </p:nvPr>
        </p:nvSpPr>
        <p:spPr/>
        <p:txBody>
          <a:bodyPr/>
          <a:lstStyle/>
          <a:p>
            <a:fld id="{86CB4B4D-7CA3-9044-876B-883B54F8677D}" type="slidenum">
              <a:rPr lang="ru-RU" smtClean="0"/>
              <a:t>3</a:t>
            </a:fld>
            <a:endParaRPr lang="ru-RU"/>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определения, термины</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6479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a:t>Событие </a:t>
            </a:r>
            <a:r>
              <a:rPr lang="ru-RU" sz="3200" dirty="0"/>
              <a:t>– в API </a:t>
            </a:r>
            <a:r>
              <a:rPr lang="ru-RU" sz="3200" dirty="0" err="1"/>
              <a:t>IntelliJ</a:t>
            </a:r>
            <a:r>
              <a:rPr lang="ru-RU" sz="3200" dirty="0"/>
              <a:t> это способ взаимодействия плагина с платформой, описанная процедура, выполняемая плагином при выполнении некоторых условий.</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32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a:t>Группа событий </a:t>
            </a:r>
            <a:r>
              <a:rPr lang="ru-RU" sz="3200" dirty="0"/>
              <a:t>– в API </a:t>
            </a:r>
            <a:r>
              <a:rPr lang="ru-RU" sz="3200" dirty="0" err="1"/>
              <a:t>IntelliJ</a:t>
            </a:r>
            <a:r>
              <a:rPr lang="ru-RU" sz="3200" dirty="0"/>
              <a:t> группа задает единую точку вызова для событий, объединенных в эту группу.</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32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err="1"/>
              <a:t>Синглтон</a:t>
            </a:r>
            <a:r>
              <a:rPr lang="ru-RU" sz="3200" b="1" dirty="0"/>
              <a:t> </a:t>
            </a:r>
            <a:r>
              <a:rPr lang="ru-RU" sz="3200" dirty="0"/>
              <a:t>– паттерн, при использовании которого возможно создание только одного объекта на всю программу. В плагине используется для создания платформой </a:t>
            </a:r>
            <a:r>
              <a:rPr lang="en-US" sz="3200" dirty="0"/>
              <a:t>IntelliJ</a:t>
            </a:r>
            <a:r>
              <a:rPr lang="ru-RU" sz="3200" dirty="0"/>
              <a:t> сервисов бизнес-модели.</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32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b="1" dirty="0"/>
              <a:t>Бизнес-модель </a:t>
            </a:r>
            <a:r>
              <a:rPr lang="ru-RU" sz="3200" dirty="0"/>
              <a:t>– абстрактная модель и/или конкретная реализация взаимодействий компонентов и процессов программы между собой для получения некоторого результата.</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dirty="0"/>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F3E9FCD-B615-4369-9741-FF8D957407F3}"/>
              </a:ext>
            </a:extLst>
          </p:cNvPr>
          <p:cNvSpPr>
            <a:spLocks noGrp="1"/>
          </p:cNvSpPr>
          <p:nvPr>
            <p:ph type="sldNum" sz="quarter" idx="2"/>
          </p:nvPr>
        </p:nvSpPr>
        <p:spPr/>
        <p:txBody>
          <a:bodyPr/>
          <a:lstStyle/>
          <a:p>
            <a:fld id="{86CB4B4D-7CA3-9044-876B-883B54F8677D}" type="slidenum">
              <a:rPr lang="ru-RU" smtClean="0"/>
              <a:t>4</a:t>
            </a:fld>
            <a:endParaRPr lang="ru-RU"/>
          </a:p>
        </p:txBody>
      </p:sp>
    </p:spTree>
    <p:extLst>
      <p:ext uri="{BB962C8B-B14F-4D97-AF65-F5344CB8AC3E}">
        <p14:creationId xmlns:p14="http://schemas.microsoft.com/office/powerpoint/2010/main" val="15636644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 работы</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6479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dirty="0"/>
              <a:t>Платформа </a:t>
            </a:r>
            <a:r>
              <a:rPr lang="en-US" sz="3200" dirty="0"/>
              <a:t>IntelliJ </a:t>
            </a:r>
            <a:r>
              <a:rPr lang="ru-RU" sz="3200" dirty="0"/>
              <a:t>на данный момент является одной из популярных платформ для разработки </a:t>
            </a:r>
            <a:r>
              <a:rPr lang="en-US" sz="3200" dirty="0"/>
              <a:t>IDE (PyCharm (JetBrains), </a:t>
            </a:r>
            <a:r>
              <a:rPr lang="en-US" sz="3200" dirty="0" err="1"/>
              <a:t>AndroidStudio</a:t>
            </a:r>
            <a:r>
              <a:rPr lang="en-US" sz="3200" dirty="0"/>
              <a:t> (Google) </a:t>
            </a:r>
            <a:r>
              <a:rPr lang="ru-RU" sz="3200" dirty="0"/>
              <a:t>и т.д.). Свое развитие и расширение функционала эта платформа приобретает в первую очередь за счет создания новых плагинов. </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32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3200" dirty="0"/>
              <a:t>Столкнувшись с проблемой того, что для ведения проекта в команде (и не только) очень полезно (а иногда и необходимо) записывать время, потраченное на реализацию тех или иных задач, я решил поискать интегрированные в </a:t>
            </a:r>
            <a:r>
              <a:rPr lang="en-US" sz="3200" dirty="0"/>
              <a:t>IDE </a:t>
            </a:r>
            <a:r>
              <a:rPr lang="ru-RU" sz="3200" dirty="0"/>
              <a:t>программы и плагины, которые могли бы автоматически за меня посчитать время моей работы. В итоге родилась идея создания такого плагина </a:t>
            </a:r>
            <a:r>
              <a:rPr lang="ru-RU" sz="3200" dirty="0" err="1"/>
              <a:t>плагина</a:t>
            </a:r>
            <a:r>
              <a:rPr lang="ru-RU" sz="3200" dirty="0"/>
              <a:t>.</a:t>
            </a:r>
            <a:endParaRPr sz="3200" dirty="0"/>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F3E9FCD-B615-4369-9741-FF8D957407F3}"/>
              </a:ext>
            </a:extLst>
          </p:cNvPr>
          <p:cNvSpPr>
            <a:spLocks noGrp="1"/>
          </p:cNvSpPr>
          <p:nvPr>
            <p:ph type="sldNum" sz="quarter" idx="2"/>
          </p:nvPr>
        </p:nvSpPr>
        <p:spPr/>
        <p:txBody>
          <a:bodyPr/>
          <a:lstStyle/>
          <a:p>
            <a:fld id="{86CB4B4D-7CA3-9044-876B-883B54F8677D}" type="slidenum">
              <a:rPr lang="ru-RU" smtClean="0"/>
              <a:t>5</a:t>
            </a:fld>
            <a:endParaRPr lang="ru-RU"/>
          </a:p>
        </p:txBody>
      </p:sp>
    </p:spTree>
    <p:extLst>
      <p:ext uri="{BB962C8B-B14F-4D97-AF65-F5344CB8AC3E}">
        <p14:creationId xmlns:p14="http://schemas.microsoft.com/office/powerpoint/2010/main" val="296060811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и задачи работы</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8465698"/>
            <a:ext cx="21506374" cy="45285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t>Задачи, поставленные при разработке:</a:t>
            </a:r>
          </a:p>
          <a:p>
            <a:pPr marL="457200" indent="-457200" algn="l">
              <a:spcBef>
                <a:spcPts val="1200"/>
              </a:spcBef>
              <a:buFont typeface="Arial" panose="020B0604020202020204" pitchFamily="34" charset="0"/>
              <a:buChar char="•"/>
              <a:defRPr sz="2800">
                <a:solidFill>
                  <a:srgbClr val="253957"/>
                </a:solidFill>
                <a:latin typeface="+mn-lt"/>
                <a:ea typeface="+mn-ea"/>
                <a:cs typeface="+mn-cs"/>
                <a:sym typeface="Arial Narrow"/>
              </a:defRPr>
            </a:pPr>
            <a:r>
              <a:rPr lang="ru-RU" sz="3200" dirty="0"/>
              <a:t>Предоставить пользователю возможность взаимодействовать с иерархией задач</a:t>
            </a:r>
          </a:p>
          <a:p>
            <a:pPr marL="457200" indent="-457200" algn="l">
              <a:spcBef>
                <a:spcPts val="1200"/>
              </a:spcBef>
              <a:buFont typeface="Arial" panose="020B0604020202020204" pitchFamily="34" charset="0"/>
              <a:buChar char="•"/>
              <a:defRPr sz="2800">
                <a:solidFill>
                  <a:srgbClr val="253957"/>
                </a:solidFill>
                <a:latin typeface="+mn-lt"/>
                <a:ea typeface="+mn-ea"/>
                <a:cs typeface="+mn-cs"/>
                <a:sym typeface="Arial Narrow"/>
              </a:defRPr>
            </a:pPr>
            <a:r>
              <a:rPr lang="ru-RU" sz="3200" dirty="0"/>
              <a:t>Предоставить возможность создания, просмотра, редактирования задач и их составляющих в базе данных</a:t>
            </a:r>
          </a:p>
          <a:p>
            <a:pPr marL="457200" indent="-457200" algn="l">
              <a:spcBef>
                <a:spcPts val="1200"/>
              </a:spcBef>
              <a:buFont typeface="Arial" panose="020B0604020202020204" pitchFamily="34" charset="0"/>
              <a:buChar char="•"/>
              <a:defRPr sz="2800">
                <a:solidFill>
                  <a:srgbClr val="253957"/>
                </a:solidFill>
                <a:latin typeface="+mn-lt"/>
                <a:ea typeface="+mn-ea"/>
                <a:cs typeface="+mn-cs"/>
                <a:sym typeface="Arial Narrow"/>
              </a:defRPr>
            </a:pPr>
            <a:r>
              <a:rPr lang="ru-RU" sz="3200" dirty="0"/>
              <a:t>Предоставить возможность автоматического подсчета времени, затраченного на выполнение отслеживаемой задачи</a:t>
            </a:r>
          </a:p>
          <a:p>
            <a:pPr marL="457200" indent="-457200" algn="l">
              <a:spcBef>
                <a:spcPts val="1200"/>
              </a:spcBef>
              <a:buFont typeface="Arial" panose="020B0604020202020204" pitchFamily="34" charset="0"/>
              <a:buChar char="•"/>
              <a:defRPr sz="2800">
                <a:solidFill>
                  <a:srgbClr val="253957"/>
                </a:solidFill>
                <a:latin typeface="+mn-lt"/>
                <a:ea typeface="+mn-ea"/>
                <a:cs typeface="+mn-cs"/>
                <a:sym typeface="Arial Narrow"/>
              </a:defRPr>
            </a:pPr>
            <a:r>
              <a:rPr lang="ru-RU" sz="3200" dirty="0"/>
              <a:t>Предоставить возможность сгенерировать отчет по проекту за выбранный период</a:t>
            </a:r>
          </a:p>
        </p:txBody>
      </p:sp>
      <p:sp>
        <p:nvSpPr>
          <p:cNvPr id="61" name="Заголовок основного текста"/>
          <p:cNvSpPr txBox="1"/>
          <p:nvPr/>
        </p:nvSpPr>
        <p:spPr>
          <a:xfrm>
            <a:off x="1201065" y="6896038"/>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Задачи работы</a:t>
            </a:r>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6</a:t>
            </a:fld>
            <a:endParaRPr lang="ru-RU" dirty="0"/>
          </a:p>
        </p:txBody>
      </p:sp>
      <p:sp>
        <p:nvSpPr>
          <p:cNvPr id="9" name="Заголовок основного текста">
            <a:extLst>
              <a:ext uri="{FF2B5EF4-FFF2-40B4-BE49-F238E27FC236}">
                <a16:creationId xmlns:a16="http://schemas.microsoft.com/office/drawing/2014/main" id="{8B6820B7-AE56-41DD-A907-F76A28B845D2}"/>
              </a:ext>
            </a:extLst>
          </p:cNvPr>
          <p:cNvSpPr txBox="1"/>
          <p:nvPr/>
        </p:nvSpPr>
        <p:spPr>
          <a:xfrm>
            <a:off x="1201065" y="4067247"/>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Цель работы</a:t>
            </a:r>
            <a:endParaRPr dirty="0"/>
          </a:p>
        </p:txBody>
      </p:sp>
      <p:sp>
        <p:nvSpPr>
          <p:cNvPr id="5" name="Прямоугольник 4">
            <a:extLst>
              <a:ext uri="{FF2B5EF4-FFF2-40B4-BE49-F238E27FC236}">
                <a16:creationId xmlns:a16="http://schemas.microsoft.com/office/drawing/2014/main" id="{BC7A1D4A-3F74-4FD8-802A-0EA3972BDDB2}"/>
              </a:ext>
            </a:extLst>
          </p:cNvPr>
          <p:cNvSpPr/>
          <p:nvPr/>
        </p:nvSpPr>
        <p:spPr>
          <a:xfrm>
            <a:off x="1182627" y="5796142"/>
            <a:ext cx="21506374" cy="1569660"/>
          </a:xfrm>
          <a:prstGeom prst="rect">
            <a:avLst/>
          </a:prstGeom>
        </p:spPr>
        <p:txBody>
          <a:bodyPr wrap="square">
            <a:spAutoFit/>
          </a:bodyPr>
          <a:lstStyle/>
          <a:p>
            <a:pPr lvl="0" algn="l">
              <a:spcBef>
                <a:spcPts val="2800"/>
              </a:spcBef>
              <a:defRPr sz="2800">
                <a:solidFill>
                  <a:srgbClr val="253957"/>
                </a:solidFill>
                <a:latin typeface="+mn-lt"/>
                <a:ea typeface="+mn-ea"/>
                <a:cs typeface="+mn-cs"/>
                <a:sym typeface="Arial Narrow"/>
              </a:defRPr>
            </a:pPr>
            <a:r>
              <a:rPr lang="ru-RU" sz="3200" dirty="0">
                <a:solidFill>
                  <a:srgbClr val="253957"/>
                </a:solidFill>
                <a:latin typeface="+mn-lt"/>
                <a:sym typeface="Arial Narrow"/>
              </a:rPr>
              <a:t>Целью разработки являлось создание плагина, интегрированного в </a:t>
            </a:r>
            <a:r>
              <a:rPr lang="en-US" sz="3200" dirty="0">
                <a:solidFill>
                  <a:srgbClr val="253957"/>
                </a:solidFill>
                <a:latin typeface="+mn-lt"/>
                <a:sym typeface="Arial Narrow"/>
              </a:rPr>
              <a:t>IDE</a:t>
            </a:r>
            <a:r>
              <a:rPr lang="ru-RU" sz="3200" dirty="0">
                <a:solidFill>
                  <a:srgbClr val="253957"/>
                </a:solidFill>
                <a:latin typeface="+mn-lt"/>
                <a:sym typeface="Arial Narrow"/>
              </a:rPr>
              <a:t>, который сможет автоматически считать время, затраченное на выполнение отслеживаемых задач и формировать отчеты о проделанной работе. Преимуществом такого решения является скорость взаимодействия и простота использования.</a:t>
            </a:r>
          </a:p>
        </p:txBody>
      </p:sp>
    </p:spTree>
    <p:extLst>
      <p:ext uri="{BB962C8B-B14F-4D97-AF65-F5344CB8AC3E}">
        <p14:creationId xmlns:p14="http://schemas.microsoft.com/office/powerpoint/2010/main" val="230842686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Анализ существующих решений</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783288" y="4265727"/>
            <a:ext cx="16924150" cy="8424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en-US" sz="3200" b="1" dirty="0" err="1"/>
              <a:t>YouTrack</a:t>
            </a:r>
            <a:r>
              <a:rPr lang="en-US" sz="3200" dirty="0"/>
              <a:t> – </a:t>
            </a:r>
            <a:r>
              <a:rPr lang="ru-RU" sz="3200" dirty="0"/>
              <a:t>программное обеспечение для управления проектами, разработанное компанией </a:t>
            </a:r>
            <a:r>
              <a:rPr lang="ru-RU" sz="3200" dirty="0" err="1"/>
              <a:t>JetBrains</a:t>
            </a:r>
            <a:r>
              <a:rPr lang="en-US" sz="3200" dirty="0"/>
              <a:t>. </a:t>
            </a:r>
            <a:r>
              <a:rPr lang="ru-RU" sz="3200" dirty="0" err="1"/>
              <a:t>YouTrack</a:t>
            </a:r>
            <a:r>
              <a:rPr lang="ru-RU" sz="3200" dirty="0"/>
              <a:t> поддерживает поисковые запросы, </a:t>
            </a:r>
            <a:r>
              <a:rPr lang="ru-RU" sz="3200" dirty="0" err="1"/>
              <a:t>автодополнение</a:t>
            </a:r>
            <a:r>
              <a:rPr lang="ru-RU" sz="3200" dirty="0"/>
              <a:t>, манипуляцию с наборами задач, настройку набора атрибутов задачи, создание пользовательских рабочих процессов и реализует подход, основанный на преимущественном использовании клавиатуры.</a:t>
            </a:r>
            <a:r>
              <a:rPr lang="en-US" sz="3200" dirty="0"/>
              <a:t> </a:t>
            </a:r>
            <a:r>
              <a:rPr lang="ru-RU" sz="3200" dirty="0"/>
              <a:t>Минус – платное.</a:t>
            </a:r>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endParaRPr lang="ru-RU" sz="600" b="1" dirty="0"/>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3200" b="1" dirty="0" err="1"/>
              <a:t>Trello</a:t>
            </a:r>
            <a:r>
              <a:rPr lang="ru-RU" sz="3200" dirty="0"/>
              <a:t> — облачная программа для управления проектами небольших групп, разработанная </a:t>
            </a:r>
            <a:r>
              <a:rPr lang="ru-RU" sz="3200" dirty="0" err="1"/>
              <a:t>Fog</a:t>
            </a:r>
            <a:r>
              <a:rPr lang="ru-RU" sz="3200" dirty="0"/>
              <a:t> </a:t>
            </a:r>
            <a:r>
              <a:rPr lang="ru-RU" sz="3200" dirty="0" err="1"/>
              <a:t>Creek</a:t>
            </a:r>
            <a:r>
              <a:rPr lang="ru-RU" sz="3200" dirty="0"/>
              <a:t> </a:t>
            </a:r>
            <a:r>
              <a:rPr lang="ru-RU" sz="3200" dirty="0" err="1"/>
              <a:t>Software</a:t>
            </a:r>
            <a:r>
              <a:rPr lang="ru-RU" sz="3200" dirty="0"/>
              <a:t>. </a:t>
            </a:r>
            <a:r>
              <a:rPr lang="en-US" sz="3200" dirty="0"/>
              <a:t>Trello</a:t>
            </a:r>
            <a:r>
              <a:rPr lang="ru-RU" sz="3200" dirty="0"/>
              <a:t> позволяет управлять проектами с помощью досок задач, что является очень удобным и простым решением. Минус – нет интеграции в </a:t>
            </a:r>
            <a:r>
              <a:rPr lang="en-US" sz="3200" dirty="0"/>
              <a:t>IDE</a:t>
            </a:r>
            <a:r>
              <a:rPr lang="ru-RU" sz="3200" dirty="0"/>
              <a:t>.</a:t>
            </a:r>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endParaRPr lang="ru-RU" sz="3200" dirty="0"/>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3200" b="1" dirty="0" err="1"/>
              <a:t>GitLab</a:t>
            </a:r>
            <a:r>
              <a:rPr lang="ru-RU" sz="3200" dirty="0"/>
              <a:t> — веб-инструмент жизненного цикла </a:t>
            </a:r>
            <a:r>
              <a:rPr lang="ru-RU" sz="3200" dirty="0" err="1"/>
              <a:t>DevOps</a:t>
            </a:r>
            <a:r>
              <a:rPr lang="ru-RU" sz="3200" dirty="0"/>
              <a:t> с открытым исходным кодом, представляющий систему управления репозиториями кода для </a:t>
            </a:r>
            <a:r>
              <a:rPr lang="ru-RU" sz="3200" dirty="0" err="1"/>
              <a:t>Git</a:t>
            </a:r>
            <a:r>
              <a:rPr lang="ru-RU" sz="3200" dirty="0"/>
              <a:t> с собственной вики, системой отслеживания ошибок,</a:t>
            </a:r>
            <a:r>
              <a:rPr lang="en-US" sz="3200" dirty="0"/>
              <a:t> </a:t>
            </a:r>
            <a:r>
              <a:rPr lang="ru-RU" sz="3200" dirty="0"/>
              <a:t>менеджером задач и другими функциями. Очень похож на </a:t>
            </a:r>
            <a:r>
              <a:rPr lang="en-US" sz="3200" dirty="0"/>
              <a:t>Trello</a:t>
            </a:r>
            <a:r>
              <a:rPr lang="ru-RU" sz="3200" dirty="0"/>
              <a:t>, однако более узконаправленный и многозадачный. Минус – нет интеграции в </a:t>
            </a:r>
            <a:r>
              <a:rPr lang="en-US" sz="3200" dirty="0"/>
              <a:t>IDE.</a:t>
            </a:r>
          </a:p>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endParaRPr lang="ru-RU" sz="3200"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7</a:t>
            </a:fld>
            <a:endParaRPr lang="ru-RU" dirty="0"/>
          </a:p>
        </p:txBody>
      </p:sp>
      <p:pic>
        <p:nvPicPr>
          <p:cNvPr id="1026" name="Picture 2">
            <a:extLst>
              <a:ext uri="{FF2B5EF4-FFF2-40B4-BE49-F238E27FC236}">
                <a16:creationId xmlns:a16="http://schemas.microsoft.com/office/drawing/2014/main" id="{181EAECB-C457-4093-88A2-735C3F9B1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741" y="4424385"/>
            <a:ext cx="1723256" cy="17232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B66E1CD-96F1-438A-BBB1-CD53F83039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66" r="13977" b="30842"/>
          <a:stretch/>
        </p:blipFill>
        <p:spPr bwMode="auto">
          <a:xfrm>
            <a:off x="524235" y="6828272"/>
            <a:ext cx="5259053" cy="18510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7A3FEA7-9889-4844-A605-A20556E3FB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578" y="9650404"/>
            <a:ext cx="5206710" cy="185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0255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Функциональные требования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5705877"/>
            <a:ext cx="21506374" cy="69847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ru-RU" sz="3200" dirty="0"/>
              <a:t>Программа должна представлять собой программный плагин для платформы </a:t>
            </a:r>
            <a:r>
              <a:rPr lang="ru-RU" sz="3200" dirty="0" err="1"/>
              <a:t>IntelliJ</a:t>
            </a:r>
            <a:r>
              <a:rPr lang="ru-RU" sz="3200" dirty="0"/>
              <a:t> и выполнять следующие функции: </a:t>
            </a:r>
          </a:p>
          <a:p>
            <a:pPr marL="514350" indent="-514350" algn="l">
              <a:spcBef>
                <a:spcPts val="2800"/>
              </a:spcBef>
              <a:buAutoNum type="arabicParenR"/>
              <a:defRPr sz="2800">
                <a:solidFill>
                  <a:srgbClr val="253957"/>
                </a:solidFill>
                <a:latin typeface="+mn-lt"/>
                <a:ea typeface="+mn-ea"/>
                <a:cs typeface="+mn-cs"/>
                <a:sym typeface="Arial Narrow"/>
              </a:defRPr>
            </a:pPr>
            <a:r>
              <a:rPr lang="ru-RU" sz="3200" dirty="0"/>
              <a:t>Получение данных о разработке отдельным разработчиком;</a:t>
            </a:r>
          </a:p>
          <a:p>
            <a:pPr marL="514350" indent="-514350" algn="l">
              <a:spcBef>
                <a:spcPts val="2800"/>
              </a:spcBef>
              <a:buAutoNum type="arabicParenR"/>
              <a:defRPr sz="2800">
                <a:solidFill>
                  <a:srgbClr val="253957"/>
                </a:solidFill>
                <a:latin typeface="+mn-lt"/>
                <a:ea typeface="+mn-ea"/>
                <a:cs typeface="+mn-cs"/>
                <a:sym typeface="Arial Narrow"/>
              </a:defRPr>
            </a:pPr>
            <a:r>
              <a:rPr lang="ru-RU" sz="3200" dirty="0"/>
              <a:t>Сохранение соответствующих данных о процессе разработки ПО в директории проекта; </a:t>
            </a:r>
          </a:p>
          <a:p>
            <a:pPr marL="514350" indent="-514350" algn="l">
              <a:spcBef>
                <a:spcPts val="2800"/>
              </a:spcBef>
              <a:buAutoNum type="arabicParenR"/>
              <a:defRPr sz="2800">
                <a:solidFill>
                  <a:srgbClr val="253957"/>
                </a:solidFill>
                <a:latin typeface="+mn-lt"/>
                <a:ea typeface="+mn-ea"/>
                <a:cs typeface="+mn-cs"/>
                <a:sym typeface="Arial Narrow"/>
              </a:defRPr>
            </a:pPr>
            <a:r>
              <a:rPr lang="ru-RU" sz="3200" dirty="0"/>
              <a:t>Автоматическое формирование отчета о проделанной работе в формате .CSV; </a:t>
            </a:r>
          </a:p>
          <a:p>
            <a:pPr marL="514350" indent="-514350" algn="l">
              <a:spcBef>
                <a:spcPts val="2800"/>
              </a:spcBef>
              <a:buAutoNum type="arabicParenR"/>
              <a:defRPr sz="2800">
                <a:solidFill>
                  <a:srgbClr val="253957"/>
                </a:solidFill>
                <a:latin typeface="+mn-lt"/>
                <a:ea typeface="+mn-ea"/>
                <a:cs typeface="+mn-cs"/>
                <a:sym typeface="Arial Narrow"/>
              </a:defRPr>
            </a:pPr>
            <a:r>
              <a:rPr lang="ru-RU" sz="3200" dirty="0"/>
              <a:t>Отчетность должна содержать таблицу с метриками (время выполнения задачи, выполненные подзадачи); </a:t>
            </a:r>
          </a:p>
          <a:p>
            <a:pPr algn="l">
              <a:spcBef>
                <a:spcPts val="2800"/>
              </a:spcBef>
              <a:defRPr sz="2800">
                <a:solidFill>
                  <a:srgbClr val="253957"/>
                </a:solidFill>
                <a:latin typeface="+mn-lt"/>
                <a:ea typeface="+mn-ea"/>
                <a:cs typeface="+mn-cs"/>
                <a:sym typeface="Arial Narrow"/>
              </a:defRPr>
            </a:pPr>
            <a:r>
              <a:rPr lang="ru-RU" sz="3200" dirty="0"/>
              <a:t> </a:t>
            </a:r>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8</a:t>
            </a:fld>
            <a:endParaRPr lang="ru-RU" dirty="0"/>
          </a:p>
        </p:txBody>
      </p:sp>
    </p:spTree>
    <p:extLst>
      <p:ext uri="{BB962C8B-B14F-4D97-AF65-F5344CB8AC3E}">
        <p14:creationId xmlns:p14="http://schemas.microsoft.com/office/powerpoint/2010/main" val="20301659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1739126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Технологии и инструменты реализации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5783288" y="4265727"/>
            <a:ext cx="16924150" cy="8424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spcBef>
                <a:spcPts val="2800"/>
              </a:spcBef>
              <a:buFont typeface="Arial" panose="020B0604020202020204" pitchFamily="34" charset="0"/>
              <a:buChar char="•"/>
              <a:defRPr sz="2800">
                <a:solidFill>
                  <a:srgbClr val="253957"/>
                </a:solidFill>
                <a:latin typeface="+mn-lt"/>
                <a:ea typeface="+mn-ea"/>
                <a:cs typeface="+mn-cs"/>
                <a:sym typeface="Arial Narrow"/>
              </a:defRPr>
            </a:pPr>
            <a:endParaRPr lang="ru-RU" sz="3200"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err="1"/>
              <a:t>Тибилов</a:t>
            </a:r>
            <a:r>
              <a:rPr lang="ru-RU" dirty="0"/>
              <a:t> Таймураз, группа БПИ184</a:t>
            </a:r>
          </a:p>
          <a:p>
            <a:r>
              <a:rPr lang="ru-RU" dirty="0"/>
              <a:t>ОП Программная инженерия, 2 курс</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02B7BC1-F896-4736-ADF7-31A7FFEC4B7D}"/>
              </a:ext>
            </a:extLst>
          </p:cNvPr>
          <p:cNvSpPr>
            <a:spLocks noGrp="1"/>
          </p:cNvSpPr>
          <p:nvPr>
            <p:ph type="sldNum" sz="quarter" idx="2"/>
          </p:nvPr>
        </p:nvSpPr>
        <p:spPr/>
        <p:txBody>
          <a:bodyPr/>
          <a:lstStyle/>
          <a:p>
            <a:fld id="{86CB4B4D-7CA3-9044-876B-883B54F8677D}" type="slidenum">
              <a:rPr lang="ru-RU" smtClean="0"/>
              <a:t>9</a:t>
            </a:fld>
            <a:endParaRPr lang="ru-RU" dirty="0"/>
          </a:p>
        </p:txBody>
      </p:sp>
      <p:pic>
        <p:nvPicPr>
          <p:cNvPr id="2050" name="Picture 2">
            <a:extLst>
              <a:ext uri="{FF2B5EF4-FFF2-40B4-BE49-F238E27FC236}">
                <a16:creationId xmlns:a16="http://schemas.microsoft.com/office/drawing/2014/main" id="{B8CA1870-92DB-47C8-AE50-D7944FB445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2354" y="4153679"/>
            <a:ext cx="4359061" cy="43590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8356C09-F337-47D5-9660-BB628BD64A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2513" y="4095621"/>
            <a:ext cx="4330908" cy="79395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QLite — Википедия">
            <a:extLst>
              <a:ext uri="{FF2B5EF4-FFF2-40B4-BE49-F238E27FC236}">
                <a16:creationId xmlns:a16="http://schemas.microsoft.com/office/drawing/2014/main" id="{805B32F3-8641-420A-B8F9-C20D2E3642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4670" y="4265727"/>
            <a:ext cx="8720490" cy="413496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Gradle - Plugins">
            <a:extLst>
              <a:ext uri="{FF2B5EF4-FFF2-40B4-BE49-F238E27FC236}">
                <a16:creationId xmlns:a16="http://schemas.microsoft.com/office/drawing/2014/main" id="{05B1E97D-68AF-4E80-884F-21E64639B0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18060" y="9249259"/>
            <a:ext cx="9287100" cy="325048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JUnit 5">
            <a:extLst>
              <a:ext uri="{FF2B5EF4-FFF2-40B4-BE49-F238E27FC236}">
                <a16:creationId xmlns:a16="http://schemas.microsoft.com/office/drawing/2014/main" id="{56D6BCEB-B2D4-4FC3-A000-640654CDC8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5747" y="8785552"/>
            <a:ext cx="3632274" cy="3632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89854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174</TotalTime>
  <Words>1707</Words>
  <Application>Microsoft Office PowerPoint</Application>
  <PresentationFormat>Произвольный</PresentationFormat>
  <Paragraphs>167</Paragraphs>
  <Slides>21</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21</vt:i4>
      </vt:variant>
    </vt:vector>
  </HeadingPairs>
  <TitlesOfParts>
    <vt:vector size="28" baseType="lpstr">
      <vt:lpstr>Arial</vt:lpstr>
      <vt:lpstr>Arial Narrow</vt:lpstr>
      <vt:lpstr>Helvetica</vt:lpstr>
      <vt:lpstr>Helvetica Light</vt:lpstr>
      <vt:lpstr>Helvetica Neue</vt:lpstr>
      <vt:lpstr>JetBrains Mono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Taimuraz Tibilov</cp:lastModifiedBy>
  <cp:revision>30</cp:revision>
  <dcterms:modified xsi:type="dcterms:W3CDTF">2020-05-12T00:31:15Z</dcterms:modified>
</cp:coreProperties>
</file>