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12"/>
  </p:notesMasterIdLst>
  <p:handoutMasterIdLst>
    <p:handoutMasterId r:id="rId13"/>
  </p:handout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88825" cy="6858000"/>
  <p:notesSz cx="6858000" cy="9144000"/>
  <p:defaultTextStyle>
    <a:defPPr rtl="0">
      <a:defRPr lang="pt-b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945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192">
          <p15:clr>
            <a:srgbClr val="A4A3A4"/>
          </p15:clr>
        </p15:guide>
        <p15:guide id="5" orient="horz" pos="1072">
          <p15:clr>
            <a:srgbClr val="A4A3A4"/>
          </p15:clr>
        </p15:guide>
        <p15:guide id="6" pos="3839">
          <p15:clr>
            <a:srgbClr val="A4A3A4"/>
          </p15:clr>
        </p15:guide>
        <p15:guide id="7" pos="704">
          <p15:clr>
            <a:srgbClr val="A4A3A4"/>
          </p15:clr>
        </p15:guide>
        <p15:guide id="8" pos="71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4DD7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985FAD-567D-44E9-9EFD-E8F4CCF18B69}" v="391" dt="2023-10-06T00:38:00.999"/>
  </p1510:revLst>
</p1510:revInfo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6182" autoAdjust="0"/>
  </p:normalViewPr>
  <p:slideViewPr>
    <p:cSldViewPr showGuides="1">
      <p:cViewPr varScale="1">
        <p:scale>
          <a:sx n="67" d="100"/>
          <a:sy n="67" d="100"/>
        </p:scale>
        <p:origin x="858" y="72"/>
      </p:cViewPr>
      <p:guideLst>
        <p:guide orient="horz" pos="2160"/>
        <p:guide orient="horz" pos="945"/>
        <p:guide orient="horz" pos="3888"/>
        <p:guide orient="horz" pos="192"/>
        <p:guide orient="horz" pos="1072"/>
        <p:guide pos="3839"/>
        <p:guide pos="704"/>
        <p:guide pos="7102"/>
      </p:guideLst>
    </p:cSldViewPr>
  </p:slideViewPr>
  <p:outlineViewPr>
    <p:cViewPr>
      <p:scale>
        <a:sx n="33" d="100"/>
        <a:sy n="33" d="100"/>
      </p:scale>
      <p:origin x="0" y="-2886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377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>
              <a:solidFill>
                <a:schemeClr val="tx2"/>
              </a:solidFill>
            </a:endParaRP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96AFFA3-6612-4AE5-874C-1299A53263F9}" type="datetime1">
              <a:rPr lang="pt-BR" smtClean="0">
                <a:solidFill>
                  <a:schemeClr val="tx2"/>
                </a:solidFill>
              </a:rPr>
              <a:t>05/10/2023</a:t>
            </a:fld>
            <a:endParaRPr lang="pt-BR">
              <a:solidFill>
                <a:schemeClr val="tx2"/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>
              <a:solidFill>
                <a:schemeClr val="tx2"/>
              </a:solidFill>
            </a:endParaRPr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FD77566-CD65-4859-9FA1-43956DC85B8C}" type="slidenum">
              <a:rPr lang="pt-BR">
                <a:solidFill>
                  <a:schemeClr val="tx2"/>
                </a:solidFill>
              </a:rPr>
              <a:t>‹nº›</a:t>
            </a:fld>
            <a:endParaRPr lang="pt-BR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rtl="0"/>
            <a:fld id="{DAC12E39-A99A-4A2F-9996-9C1AD912B342}" type="datetime1">
              <a:rPr lang="pt-BR" noProof="0" smtClean="0"/>
              <a:t>05/10/2023</a:t>
            </a:fld>
            <a:endParaRPr lang="pt-BR" noProof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rtl="0"/>
            <a:fld id="{B8796F01-7154-41E0-B48B-A6921757531A}" type="slidenum">
              <a:rPr lang="pt-BR" noProof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BBF81A0-ADA6-4623-BE4F-40CFB8BBCB3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5903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8796F01-7154-41E0-B48B-A6921757531A}" type="slidenum">
              <a:rPr lang="pt-BR" smtClean="0"/>
              <a:pPr rtl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1654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8796F01-7154-41E0-B48B-A6921757531A}" type="slidenum">
              <a:rPr lang="pt-BR" smtClean="0"/>
              <a:pPr rtl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942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8796F01-7154-41E0-B48B-A6921757531A}" type="slidenum">
              <a:rPr lang="pt-BR" smtClean="0"/>
              <a:pPr rtl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0435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8796F01-7154-41E0-B48B-A6921757531A}" type="slidenum">
              <a:rPr lang="pt-BR" smtClean="0"/>
              <a:pPr rtl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2371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8796F01-7154-41E0-B48B-A6921757531A}" type="slidenum">
              <a:rPr lang="pt-BR" smtClean="0"/>
              <a:pPr rtl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3773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8796F01-7154-41E0-B48B-A6921757531A}" type="slidenum">
              <a:rPr lang="pt-BR" smtClean="0"/>
              <a:pPr rtl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5040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8796F01-7154-41E0-B48B-A6921757531A}" type="slidenum">
              <a:rPr lang="pt-BR" smtClean="0"/>
              <a:pPr rtl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6860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8796F01-7154-41E0-B48B-A6921757531A}" type="slidenum">
              <a:rPr lang="pt-BR" smtClean="0"/>
              <a:pPr rtl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94219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8796F01-7154-41E0-B48B-A6921757531A}" type="slidenum">
              <a:rPr lang="pt-BR" smtClean="0"/>
              <a:pPr rtl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7458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 descr="Pilha de livros"/>
          <p:cNvGrpSpPr/>
          <p:nvPr userDrawn="1"/>
        </p:nvGrpSpPr>
        <p:grpSpPr>
          <a:xfrm>
            <a:off x="0" y="0"/>
            <a:ext cx="12190572" cy="6858000"/>
            <a:chOff x="0" y="0"/>
            <a:chExt cx="12190572" cy="6858000"/>
          </a:xfrm>
        </p:grpSpPr>
        <p:sp>
          <p:nvSpPr>
            <p:cNvPr id="13" name="Retângulo 12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 rtl="0"/>
              <a:endParaRPr lang="pt-BR" noProof="0"/>
            </a:p>
          </p:txBody>
        </p:sp>
        <p:grpSp>
          <p:nvGrpSpPr>
            <p:cNvPr id="12" name="Grupo 11"/>
            <p:cNvGrpSpPr/>
            <p:nvPr/>
          </p:nvGrpSpPr>
          <p:grpSpPr>
            <a:xfrm>
              <a:off x="0" y="0"/>
              <a:ext cx="4726044" cy="6858000"/>
              <a:chOff x="0" y="0"/>
              <a:chExt cx="4726044" cy="6858000"/>
            </a:xfrm>
          </p:grpSpPr>
          <p:pic>
            <p:nvPicPr>
              <p:cNvPr id="9" name="Imagem 8" descr="Pilha de livros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4591594" cy="6858000"/>
              </a:xfrm>
              <a:prstGeom prst="rect">
                <a:avLst/>
              </a:prstGeom>
            </p:spPr>
          </p:pic>
          <p:sp>
            <p:nvSpPr>
              <p:cNvPr id="10" name="Retângulo 9"/>
              <p:cNvSpPr/>
              <p:nvPr/>
            </p:nvSpPr>
            <p:spPr>
              <a:xfrm>
                <a:off x="4588884" y="0"/>
                <a:ext cx="137160" cy="6858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noProof="0"/>
              </a:p>
            </p:txBody>
          </p:sp>
        </p:grpSp>
      </p:grp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4879346" y="1498601"/>
            <a:ext cx="7008574" cy="3298825"/>
          </a:xfrm>
        </p:spPr>
        <p:txBody>
          <a:bodyPr rtlCol="0">
            <a:normAutofit/>
          </a:bodyPr>
          <a:lstStyle>
            <a:lvl1pPr algn="l">
              <a:lnSpc>
                <a:spcPct val="90000"/>
              </a:lnSpc>
              <a:defRPr sz="5400" b="0" cap="none" spc="0" baseline="0">
                <a:ln w="0"/>
                <a:solidFill>
                  <a:schemeClr val="tx2"/>
                </a:solidFill>
                <a:effectLst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4879346" y="4927600"/>
            <a:ext cx="7008574" cy="12446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 cap="none" spc="0">
                <a:ln w="0"/>
                <a:solidFill>
                  <a:schemeClr val="accent2">
                    <a:lumMod val="50000"/>
                  </a:schemeClr>
                </a:solidFill>
                <a:effectLst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F6F72B-23A9-4816-86E2-ADB95345CA2D}" type="datetime1">
              <a:rPr lang="pt-BR" noProof="0" smtClean="0"/>
              <a:t>05/10/2023</a:t>
            </a:fld>
            <a:endParaRPr lang="pt-BR" noProof="0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11" name="Espaço reservado para o número do slide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405174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657011-BE8A-4536-B3F4-25CE571D1C4F}" type="datetime1">
              <a:rPr lang="pt-BR" noProof="0" smtClean="0"/>
              <a:t>05/10/2023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6022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9852633" y="274638"/>
            <a:ext cx="1422030" cy="5897561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117309" y="274638"/>
            <a:ext cx="8532178" cy="5897561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1417CB-A710-46D2-94A5-51730887C445}" type="datetime1">
              <a:rPr lang="pt-BR" noProof="0" smtClean="0"/>
              <a:t>05/10/2023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3982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601D04-CDA9-4B92-9C2E-F70CF239912C}" type="datetime1">
              <a:rPr lang="pt-BR" noProof="0" smtClean="0"/>
              <a:t>05/10/2023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A60BA0E-20D0-4E7C-B286-26C960A6788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35897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beçalho da seção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/>
          <p:cNvGrpSpPr/>
          <p:nvPr/>
        </p:nvGrpSpPr>
        <p:grpSpPr>
          <a:xfrm>
            <a:off x="1620" y="0"/>
            <a:ext cx="12188952" cy="6858000"/>
            <a:chOff x="1620" y="0"/>
            <a:chExt cx="12188952" cy="6858000"/>
          </a:xfrm>
        </p:grpSpPr>
        <p:sp>
          <p:nvSpPr>
            <p:cNvPr id="4" name="Retângulo 3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 rtl="0"/>
              <a:endParaRPr lang="pt-BR" noProof="0"/>
            </a:p>
          </p:txBody>
        </p:sp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8818" y="0"/>
              <a:ext cx="4591594" cy="6858000"/>
            </a:xfrm>
            <a:prstGeom prst="rect">
              <a:avLst/>
            </a:prstGeom>
          </p:spPr>
        </p:pic>
        <p:sp>
          <p:nvSpPr>
            <p:cNvPr id="11" name="Retângulo 10"/>
            <p:cNvSpPr/>
            <p:nvPr/>
          </p:nvSpPr>
          <p:spPr>
            <a:xfrm>
              <a:off x="7481252" y="0"/>
              <a:ext cx="137160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b="0" noProof="0">
                <a:solidFill>
                  <a:schemeClr val="tx2"/>
                </a:solidFill>
              </a:endParaRPr>
            </a:p>
          </p:txBody>
        </p:sp>
      </p:grpSp>
      <p:pic>
        <p:nvPicPr>
          <p:cNvPr id="5" name="Imagem 4" descr="Pilha de livro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818" y="0"/>
            <a:ext cx="4591594" cy="6858000"/>
          </a:xfrm>
          <a:prstGeom prst="rect">
            <a:avLst/>
          </a:prstGeom>
        </p:spPr>
      </p:pic>
      <p:sp>
        <p:nvSpPr>
          <p:cNvPr id="7" name="Título 1"/>
          <p:cNvSpPr>
            <a:spLocks noGrp="1"/>
          </p:cNvSpPr>
          <p:nvPr>
            <p:ph type="ctrTitle" hasCustomPrompt="1"/>
          </p:nvPr>
        </p:nvSpPr>
        <p:spPr>
          <a:xfrm>
            <a:off x="237149" y="1498601"/>
            <a:ext cx="7008574" cy="3298825"/>
          </a:xfrm>
        </p:spPr>
        <p:txBody>
          <a:bodyPr rtlCol="0">
            <a:normAutofit/>
          </a:bodyPr>
          <a:lstStyle>
            <a:lvl1pPr algn="l">
              <a:lnSpc>
                <a:spcPct val="90000"/>
              </a:lnSpc>
              <a:defRPr sz="5400" b="0" cap="none" spc="0" baseline="0">
                <a:ln w="0"/>
                <a:solidFill>
                  <a:schemeClr val="tx2"/>
                </a:solidFill>
                <a:effectLst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8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237149" y="4927600"/>
            <a:ext cx="7008574" cy="12446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 cap="none" spc="0">
                <a:ln w="0"/>
                <a:solidFill>
                  <a:schemeClr val="accent2">
                    <a:lumMod val="50000"/>
                  </a:schemeClr>
                </a:solidFill>
                <a:effectLst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7C7519-D5F7-470E-9594-99E63F58EFDB}" type="datetime1">
              <a:rPr lang="pt-BR" noProof="0" smtClean="0"/>
              <a:t>05/10/2023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7272354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117309" y="1701800"/>
            <a:ext cx="4977104" cy="4470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297559" y="1701800"/>
            <a:ext cx="4977104" cy="4470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A058E7-9B47-4A40-B508-AD0EFF27BCE7}" type="datetime1">
              <a:rPr lang="pt-BR" noProof="0" smtClean="0"/>
              <a:t>05/10/2023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01748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21372" y="1608836"/>
            <a:ext cx="4973041" cy="51206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117309" y="2209800"/>
            <a:ext cx="4977104" cy="3962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301622" y="1608836"/>
            <a:ext cx="4973041" cy="51206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297559" y="2209800"/>
            <a:ext cx="4977104" cy="3962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E74F93-00B3-4926-AE12-E2D761B63E50}" type="datetime1">
              <a:rPr lang="pt-BR" noProof="0" smtClean="0"/>
              <a:t>05/10/2023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7465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49B101-54D4-45E4-906F-2F3C4AB81A24}" type="datetime1">
              <a:rPr lang="pt-BR" noProof="0" smtClean="0"/>
              <a:t>05/10/2023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81024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B24B0A-E65C-4634-BDC3-CF12E9A2249F}" type="datetime1">
              <a:rPr lang="pt-BR" noProof="0" smtClean="0"/>
              <a:t>05/10/2023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6448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5612" y="1701800"/>
            <a:ext cx="3351927" cy="2844800"/>
          </a:xfrm>
        </p:spPr>
        <p:txBody>
          <a:bodyPr rtlCol="0" anchor="b">
            <a:normAutofit/>
          </a:bodyPr>
          <a:lstStyle>
            <a:lvl1pPr algn="l">
              <a:defRPr sz="2000" b="1">
                <a:effectLst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469236" y="482600"/>
            <a:ext cx="6805427" cy="58928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455612" y="4648200"/>
            <a:ext cx="3351927" cy="17272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B0C39D-1ED1-4756-B880-D7075542DE8B}" type="datetime1">
              <a:rPr lang="pt-BR" noProof="0" smtClean="0"/>
              <a:t>05/10/2023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DFBB78A-01B4-41F2-96B0-677A4A28283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8012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437765" y="4800600"/>
            <a:ext cx="7313295" cy="762000"/>
          </a:xfrm>
        </p:spPr>
        <p:txBody>
          <a:bodyPr rtlCol="0" anchor="b">
            <a:normAutofit/>
          </a:bodyPr>
          <a:lstStyle>
            <a:lvl1pPr algn="l">
              <a:defRPr sz="2000" b="1">
                <a:effectLst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2437765" y="5562600"/>
            <a:ext cx="7313295" cy="8128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1147B1-1D9D-45DF-B21E-3306A9A49FA8}" type="datetime1">
              <a:rPr lang="pt-BR" noProof="0" smtClean="0"/>
              <a:t>05/10/2023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DFBB78A-01B4-41F2-96B0-677A4A28283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7819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1620" y="0"/>
            <a:ext cx="12188952" cy="6858000"/>
            <a:chOff x="1620" y="0"/>
            <a:chExt cx="12188952" cy="6858000"/>
          </a:xfrm>
        </p:grpSpPr>
        <p:sp>
          <p:nvSpPr>
            <p:cNvPr id="10" name="Retângulo 9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304721" y="0"/>
              <a:ext cx="11579384" cy="685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 rtl="0"/>
              <a:endParaRPr lang="pt-BR" noProof="0"/>
            </a:p>
          </p:txBody>
        </p: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rtl="0"/>
            <a:fld id="{6FAF24D7-1C92-4529-B83D-E0395335D5B9}" type="datetime1">
              <a:rPr lang="pt-BR" noProof="0" smtClean="0"/>
              <a:t>05/10/2023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rtl="0"/>
            <a:fld id="{EB37DED6-D4C7-42EE-AB49-D2E39E64FDE4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142785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b="0" kern="1200" cap="none" baseline="0">
          <a:solidFill>
            <a:schemeClr val="accent2">
              <a:lumMod val="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Clr>
          <a:schemeClr val="accent6">
            <a:lumMod val="50000"/>
          </a:schemeClr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3474112" indent="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itchFamily="34" charset="0"/>
        <a:buNone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pt-BR" dirty="0"/>
              <a:t>Avaliação:</a:t>
            </a:r>
            <a:br>
              <a:rPr lang="pt-BR" dirty="0"/>
            </a:br>
            <a:r>
              <a:rPr lang="pt-BR" dirty="0"/>
              <a:t>Bem-vindo!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pt-BR" dirty="0"/>
              <a:t>Alunos: Israel Vieira e </a:t>
            </a:r>
            <a:r>
              <a:rPr lang="pt-BR" dirty="0" err="1"/>
              <a:t>Tainah</a:t>
            </a:r>
            <a:r>
              <a:rPr lang="pt-BR" dirty="0"/>
              <a:t> </a:t>
            </a:r>
            <a:r>
              <a:rPr lang="pt-BR" dirty="0" err="1"/>
              <a:t>Aki</a:t>
            </a:r>
            <a:endParaRPr lang="pt-BR" dirty="0"/>
          </a:p>
          <a:p>
            <a:pPr rtl="0"/>
            <a:endParaRPr lang="pt-BR" dirty="0"/>
          </a:p>
          <a:p>
            <a:pPr rtl="0"/>
            <a:r>
              <a:rPr lang="pt-BR" dirty="0"/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17366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Resumo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/>
              <a:t>Discutir sobre os tópicos abordados</a:t>
            </a:r>
          </a:p>
          <a:p>
            <a:pPr rtl="0"/>
            <a:r>
              <a:rPr lang="pt-BR"/>
              <a:t>Reafirmar suas boas-vindas</a:t>
            </a:r>
          </a:p>
          <a:p>
            <a:pPr rtl="0"/>
            <a:r>
              <a:rPr lang="pt-BR"/>
              <a:t>Encerrar</a:t>
            </a:r>
          </a:p>
        </p:txBody>
      </p:sp>
    </p:spTree>
    <p:extLst>
      <p:ext uri="{BB962C8B-B14F-4D97-AF65-F5344CB8AC3E}">
        <p14:creationId xmlns:p14="http://schemas.microsoft.com/office/powerpoint/2010/main" val="1484067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3000" b="1" dirty="0"/>
              <a:t>Principais </a:t>
            </a:r>
            <a:r>
              <a:rPr lang="pt-BR" sz="3000" b="1" dirty="0" err="1"/>
              <a:t>tags</a:t>
            </a:r>
            <a:r>
              <a:rPr lang="pt-BR" sz="3000" b="1" dirty="0"/>
              <a:t> de uma estrutura base para construção de um documento HTML: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marL="0" indent="0" rtl="0">
              <a:buNone/>
            </a:pPr>
            <a:r>
              <a:rPr lang="pt-BR" dirty="0"/>
              <a:t>&lt;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  <a:p>
            <a:pPr marL="0" indent="0" rtl="0">
              <a:buNone/>
            </a:pPr>
            <a:r>
              <a:rPr lang="pt-BR" dirty="0"/>
              <a:t>&lt;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pPr marL="0" indent="0" rtl="0">
              <a:buNone/>
            </a:pPr>
            <a:endParaRPr lang="pt-BR" dirty="0"/>
          </a:p>
          <a:p>
            <a:pPr marL="0" indent="0" rtl="0">
              <a:buNone/>
            </a:pPr>
            <a:r>
              <a:rPr lang="pt-BR" dirty="0"/>
              <a:t>&lt;/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pPr marL="0" indent="0" rtl="0">
              <a:buNone/>
            </a:pPr>
            <a:r>
              <a:rPr lang="pt-BR" dirty="0"/>
              <a:t>&lt;</a:t>
            </a:r>
            <a:r>
              <a:rPr lang="pt-BR" dirty="0" err="1"/>
              <a:t>body</a:t>
            </a:r>
            <a:r>
              <a:rPr lang="pt-BR" dirty="0"/>
              <a:t>&gt;</a:t>
            </a:r>
          </a:p>
          <a:p>
            <a:pPr marL="0" indent="0" rtl="0">
              <a:buNone/>
            </a:pPr>
            <a:endParaRPr lang="pt-BR" dirty="0"/>
          </a:p>
          <a:p>
            <a:pPr marL="0" indent="0" rtl="0">
              <a:buNone/>
            </a:pPr>
            <a:r>
              <a:rPr lang="pt-BR" dirty="0"/>
              <a:t>&lt;/</a:t>
            </a:r>
            <a:r>
              <a:rPr lang="pt-BR" dirty="0" err="1"/>
              <a:t>body</a:t>
            </a:r>
            <a:r>
              <a:rPr lang="pt-BR" dirty="0"/>
              <a:t>&gt;</a:t>
            </a:r>
          </a:p>
          <a:p>
            <a:pPr marL="0" indent="0" rtl="0">
              <a:buNone/>
            </a:pPr>
            <a:r>
              <a:rPr lang="pt-BR" dirty="0"/>
              <a:t>&lt;/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2349996" y="1916832"/>
            <a:ext cx="4752528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>
            <a:off x="2422004" y="5733256"/>
            <a:ext cx="4752528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Chave Direita 10"/>
          <p:cNvSpPr/>
          <p:nvPr/>
        </p:nvSpPr>
        <p:spPr>
          <a:xfrm>
            <a:off x="7462564" y="1916832"/>
            <a:ext cx="1080120" cy="3816424"/>
          </a:xfrm>
          <a:prstGeom prst="rightBrac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8667817" y="3223341"/>
            <a:ext cx="2407618" cy="1203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pt-BR" b="1" dirty="0"/>
              <a:t>Início e fim do documento: </a:t>
            </a:r>
            <a:r>
              <a:rPr lang="pt-BR" sz="1400" dirty="0"/>
              <a:t>todos os códigos devem estar aqui.</a:t>
            </a:r>
          </a:p>
        </p:txBody>
      </p:sp>
      <p:cxnSp>
        <p:nvCxnSpPr>
          <p:cNvPr id="14" name="Conector reto 13"/>
          <p:cNvCxnSpPr/>
          <p:nvPr/>
        </p:nvCxnSpPr>
        <p:spPr>
          <a:xfrm>
            <a:off x="2566020" y="2420888"/>
            <a:ext cx="187220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>
            <a:off x="2566020" y="3573016"/>
            <a:ext cx="187220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Chave Direita 15"/>
          <p:cNvSpPr/>
          <p:nvPr/>
        </p:nvSpPr>
        <p:spPr>
          <a:xfrm>
            <a:off x="4510236" y="2420888"/>
            <a:ext cx="504056" cy="115212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reto 17"/>
          <p:cNvCxnSpPr/>
          <p:nvPr/>
        </p:nvCxnSpPr>
        <p:spPr>
          <a:xfrm>
            <a:off x="2566020" y="4077072"/>
            <a:ext cx="1872208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>
            <a:off x="2566020" y="5211195"/>
            <a:ext cx="18002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Chave Direita 19"/>
          <p:cNvSpPr/>
          <p:nvPr/>
        </p:nvSpPr>
        <p:spPr>
          <a:xfrm>
            <a:off x="4510236" y="4077072"/>
            <a:ext cx="648072" cy="1134123"/>
          </a:xfrm>
          <a:prstGeom prst="rightBrac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5105983" y="2512204"/>
            <a:ext cx="2560185" cy="1057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pt-BR" b="1" dirty="0"/>
              <a:t>Cabeçalho:</a:t>
            </a:r>
          </a:p>
          <a:p>
            <a:pPr>
              <a:lnSpc>
                <a:spcPct val="95000"/>
              </a:lnSpc>
            </a:pPr>
            <a:r>
              <a:rPr lang="pt-BR" sz="1400" dirty="0"/>
              <a:t>Aqui devem estar todas as </a:t>
            </a:r>
            <a:r>
              <a:rPr lang="pt-BR" sz="1400" dirty="0" err="1"/>
              <a:t>tags</a:t>
            </a:r>
            <a:r>
              <a:rPr lang="pt-BR" sz="1400" dirty="0"/>
              <a:t> cujas informações não são exibidas na tela.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5230316" y="4210446"/>
            <a:ext cx="2560185" cy="1057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pt-BR" b="1" dirty="0"/>
              <a:t>Corpo:</a:t>
            </a:r>
          </a:p>
          <a:p>
            <a:pPr>
              <a:lnSpc>
                <a:spcPct val="95000"/>
              </a:lnSpc>
            </a:pPr>
            <a:r>
              <a:rPr lang="pt-BR" sz="1400" dirty="0"/>
              <a:t>Tudo o que será exibido pelo navegador deve estar aqui.</a:t>
            </a:r>
          </a:p>
        </p:txBody>
      </p:sp>
    </p:spTree>
    <p:extLst>
      <p:ext uri="{BB962C8B-B14F-4D97-AF65-F5344CB8AC3E}">
        <p14:creationId xmlns:p14="http://schemas.microsoft.com/office/powerpoint/2010/main" val="115307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err="1"/>
              <a:t>Tag</a:t>
            </a:r>
            <a:r>
              <a:rPr lang="pt-BR" dirty="0"/>
              <a:t> ancora (hiperlink):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309" y="2348880"/>
            <a:ext cx="5265135" cy="2448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CaixaDeTexto 4"/>
          <p:cNvSpPr txBox="1"/>
          <p:nvPr/>
        </p:nvSpPr>
        <p:spPr>
          <a:xfrm>
            <a:off x="6742484" y="2810530"/>
            <a:ext cx="4532179" cy="1525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pt-BR" sz="1400" dirty="0"/>
              <a:t>A </a:t>
            </a:r>
            <a:r>
              <a:rPr lang="pt-BR" sz="1400" dirty="0" err="1"/>
              <a:t>tag</a:t>
            </a:r>
            <a:r>
              <a:rPr lang="pt-BR" sz="1400" dirty="0"/>
              <a:t> &lt;a&gt; conhecida como </a:t>
            </a:r>
            <a:r>
              <a:rPr lang="pt-BR" sz="1400" dirty="0" err="1"/>
              <a:t>tag</a:t>
            </a:r>
            <a:r>
              <a:rPr lang="pt-BR" sz="1400" dirty="0"/>
              <a:t> de âncora, é responsável por vincular os demais documentos que o nosso HTML possui, links internos e externos.</a:t>
            </a:r>
          </a:p>
          <a:p>
            <a:pPr>
              <a:lnSpc>
                <a:spcPct val="95000"/>
              </a:lnSpc>
            </a:pPr>
            <a:endParaRPr lang="pt-BR" sz="1400" dirty="0"/>
          </a:p>
          <a:p>
            <a:pPr>
              <a:lnSpc>
                <a:spcPct val="95000"/>
              </a:lnSpc>
            </a:pPr>
            <a:r>
              <a:rPr lang="pt-BR" sz="1400" dirty="0"/>
              <a:t>Para conseguir declarar essa </a:t>
            </a:r>
            <a:r>
              <a:rPr lang="pt-BR" sz="1400" dirty="0" err="1"/>
              <a:t>tag</a:t>
            </a:r>
            <a:r>
              <a:rPr lang="pt-BR" sz="1400" dirty="0"/>
              <a:t>, deve ser incluído o atributo </a:t>
            </a:r>
            <a:r>
              <a:rPr lang="pt-BR" sz="1400" dirty="0" err="1"/>
              <a:t>href</a:t>
            </a:r>
            <a:r>
              <a:rPr lang="pt-BR" sz="1400" dirty="0"/>
              <a:t> e uma frase ou palavra dentro da </a:t>
            </a:r>
            <a:r>
              <a:rPr lang="pt-BR" sz="1400" dirty="0" err="1"/>
              <a:t>tag</a:t>
            </a:r>
            <a:r>
              <a:rPr lang="pt-BR" sz="1400" dirty="0"/>
              <a:t> &lt;a&gt;.</a:t>
            </a:r>
          </a:p>
        </p:txBody>
      </p:sp>
    </p:spTree>
    <p:extLst>
      <p:ext uri="{BB962C8B-B14F-4D97-AF65-F5344CB8AC3E}">
        <p14:creationId xmlns:p14="http://schemas.microsoft.com/office/powerpoint/2010/main" val="840374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Novas </a:t>
            </a:r>
            <a:r>
              <a:rPr lang="pt-BR" dirty="0" err="1"/>
              <a:t>tags</a:t>
            </a:r>
            <a:r>
              <a:rPr lang="pt-BR" dirty="0"/>
              <a:t> </a:t>
            </a:r>
            <a:r>
              <a:rPr lang="pt-BR" dirty="0" err="1"/>
              <a:t>html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marL="0" indent="0" rtl="0">
              <a:buNone/>
            </a:pPr>
            <a:r>
              <a:rPr lang="pt-BR" dirty="0"/>
              <a:t>&lt;</a:t>
            </a:r>
            <a:r>
              <a:rPr lang="pt-BR" dirty="0" err="1"/>
              <a:t>table</a:t>
            </a:r>
            <a:r>
              <a:rPr lang="pt-BR" dirty="0"/>
              <a:t>&gt;</a:t>
            </a:r>
          </a:p>
          <a:p>
            <a:pPr marL="0" indent="0" rtl="0">
              <a:buNone/>
            </a:pPr>
            <a:endParaRPr lang="pt-BR" dirty="0"/>
          </a:p>
          <a:p>
            <a:pPr marL="0" indent="0" rtl="0">
              <a:buNone/>
            </a:pPr>
            <a:r>
              <a:rPr lang="pt-BR" dirty="0"/>
              <a:t>&lt;</a:t>
            </a:r>
            <a:r>
              <a:rPr lang="pt-BR" dirty="0" err="1"/>
              <a:t>tr</a:t>
            </a:r>
            <a:r>
              <a:rPr lang="pt-BR" dirty="0"/>
              <a:t>&gt;&lt;/</a:t>
            </a:r>
            <a:r>
              <a:rPr lang="pt-BR" dirty="0" err="1"/>
              <a:t>tr</a:t>
            </a:r>
            <a:r>
              <a:rPr lang="pt-BR" dirty="0"/>
              <a:t>&gt;</a:t>
            </a:r>
          </a:p>
          <a:p>
            <a:pPr marL="0" indent="0" rtl="0">
              <a:buNone/>
            </a:pPr>
            <a:endParaRPr lang="pt-BR" dirty="0"/>
          </a:p>
          <a:p>
            <a:pPr marL="0" indent="0" rtl="0">
              <a:buNone/>
            </a:pPr>
            <a:r>
              <a:rPr lang="pt-BR" dirty="0"/>
              <a:t>&lt;</a:t>
            </a:r>
            <a:r>
              <a:rPr lang="pt-BR" dirty="0" err="1"/>
              <a:t>th</a:t>
            </a:r>
            <a:r>
              <a:rPr lang="pt-BR" dirty="0"/>
              <a:t>&gt;&lt;/</a:t>
            </a:r>
            <a:r>
              <a:rPr lang="pt-BR" dirty="0" err="1"/>
              <a:t>th</a:t>
            </a:r>
            <a:r>
              <a:rPr lang="pt-BR" dirty="0"/>
              <a:t>&gt;</a:t>
            </a:r>
          </a:p>
          <a:p>
            <a:pPr marL="0" indent="0" rtl="0">
              <a:buNone/>
            </a:pPr>
            <a:endParaRPr lang="pt-BR" dirty="0"/>
          </a:p>
          <a:p>
            <a:pPr marL="0" indent="0" rtl="0">
              <a:buNone/>
            </a:pPr>
            <a:r>
              <a:rPr lang="pt-BR" dirty="0"/>
              <a:t>&lt;</a:t>
            </a:r>
            <a:r>
              <a:rPr lang="pt-BR" dirty="0" err="1"/>
              <a:t>td</a:t>
            </a:r>
            <a:r>
              <a:rPr lang="pt-BR" dirty="0"/>
              <a:t>&gt;&lt;/</a:t>
            </a:r>
            <a:r>
              <a:rPr lang="pt-BR" dirty="0" err="1"/>
              <a:t>td</a:t>
            </a:r>
            <a:r>
              <a:rPr lang="pt-BR" dirty="0"/>
              <a:t>&gt;</a:t>
            </a:r>
          </a:p>
          <a:p>
            <a:pPr marL="0" indent="0" rtl="0">
              <a:buNone/>
            </a:pPr>
            <a:endParaRPr lang="pt-BR" dirty="0"/>
          </a:p>
          <a:p>
            <a:pPr marL="0" indent="0" rtl="0">
              <a:buNone/>
            </a:pPr>
            <a:r>
              <a:rPr lang="pt-BR" dirty="0"/>
              <a:t>&lt;/</a:t>
            </a:r>
            <a:r>
              <a:rPr lang="pt-BR" dirty="0" err="1"/>
              <a:t>table</a:t>
            </a:r>
            <a:r>
              <a:rPr lang="pt-BR" dirty="0"/>
              <a:t>&gt;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2422004" y="1844824"/>
            <a:ext cx="4536504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2422004" y="5805264"/>
            <a:ext cx="4536504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Chave Direita 13"/>
          <p:cNvSpPr/>
          <p:nvPr/>
        </p:nvSpPr>
        <p:spPr>
          <a:xfrm>
            <a:off x="7030516" y="1844824"/>
            <a:ext cx="1293981" cy="3960440"/>
          </a:xfrm>
          <a:prstGeom prst="rightBrace">
            <a:avLst>
              <a:gd name="adj1" fmla="val 8333"/>
              <a:gd name="adj2" fmla="val 50265"/>
            </a:avLst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de Seta Reta 18"/>
          <p:cNvCxnSpPr/>
          <p:nvPr/>
        </p:nvCxnSpPr>
        <p:spPr>
          <a:xfrm>
            <a:off x="2566020" y="2852936"/>
            <a:ext cx="792088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>
            <a:off x="2710036" y="3825044"/>
            <a:ext cx="792088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>
            <a:off x="2657757" y="4797152"/>
            <a:ext cx="792088" cy="0"/>
          </a:xfrm>
          <a:prstGeom prst="straightConnector1">
            <a:avLst/>
          </a:prstGeom>
          <a:ln>
            <a:solidFill>
              <a:srgbClr val="FD4DD7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3367686" y="2704435"/>
            <a:ext cx="3058851" cy="2970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5000"/>
              </a:lnSpc>
            </a:pPr>
            <a:r>
              <a:rPr lang="pt-BR" sz="1400" dirty="0"/>
              <a:t>Representa uma linha na tabela.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3493970" y="3576587"/>
            <a:ext cx="3536546" cy="5016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5000"/>
              </a:lnSpc>
            </a:pPr>
            <a:r>
              <a:rPr lang="pt-BR" sz="1400" dirty="0"/>
              <a:t>Representa um cabeçalho de coluna </a:t>
            </a:r>
          </a:p>
          <a:p>
            <a:pPr>
              <a:lnSpc>
                <a:spcPct val="95000"/>
              </a:lnSpc>
            </a:pPr>
            <a:r>
              <a:rPr lang="pt-BR" sz="1400" dirty="0"/>
              <a:t>(opcional, usado nas primeiras linhas).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3449845" y="4635013"/>
            <a:ext cx="3773790" cy="2970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5000"/>
              </a:lnSpc>
            </a:pPr>
            <a:r>
              <a:rPr lang="pt-BR" sz="1400" dirty="0"/>
              <a:t>Representa um os dados de uma tabela.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8470676" y="3574206"/>
            <a:ext cx="2933817" cy="501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pt-BR" sz="1400" dirty="0"/>
              <a:t>A </a:t>
            </a:r>
            <a:r>
              <a:rPr lang="pt-BR" sz="1400" dirty="0" err="1"/>
              <a:t>tag</a:t>
            </a:r>
            <a:r>
              <a:rPr lang="pt-BR" sz="1400" dirty="0"/>
              <a:t> de abertura/fechamento de uma tabela.</a:t>
            </a:r>
          </a:p>
        </p:txBody>
      </p:sp>
    </p:spTree>
    <p:extLst>
      <p:ext uri="{BB962C8B-B14F-4D97-AF65-F5344CB8AC3E}">
        <p14:creationId xmlns:p14="http://schemas.microsoft.com/office/powerpoint/2010/main" val="31057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1461" y="192282"/>
            <a:ext cx="10157354" cy="793151"/>
          </a:xfrm>
        </p:spPr>
        <p:txBody>
          <a:bodyPr rtlCol="0"/>
          <a:lstStyle/>
          <a:p>
            <a:r>
              <a:rPr lang="pt-BR" dirty="0"/>
              <a:t> vetores e matrizes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9100" y="1171291"/>
            <a:ext cx="11106012" cy="4959229"/>
          </a:xfrm>
          <a:ln>
            <a:solidFill>
              <a:srgbClr val="4472C4"/>
            </a:solidFill>
          </a:ln>
        </p:spPr>
        <p:txBody>
          <a:bodyPr vert="horz" lIns="121899" tIns="60949" rIns="121899" bIns="60949" rtlCol="0" anchor="t">
            <a:normAutofit lnSpcReduction="10000"/>
          </a:bodyPr>
          <a:lstStyle/>
          <a:p>
            <a:pPr marL="304165" indent="-304165">
              <a:lnSpc>
                <a:spcPct val="100000"/>
              </a:lnSpc>
              <a:spcBef>
                <a:spcPts val="0"/>
              </a:spcBef>
            </a:pPr>
            <a:r>
              <a:rPr lang="pt-BR" sz="1400" b="1" err="1"/>
              <a:t>let</a:t>
            </a:r>
            <a:r>
              <a:rPr lang="pt-BR" sz="1400" b="1" dirty="0"/>
              <a:t> </a:t>
            </a:r>
            <a:r>
              <a:rPr lang="pt-BR" sz="1400" b="1" err="1"/>
              <a:t>blooms</a:t>
            </a:r>
            <a:r>
              <a:rPr lang="pt-BR" sz="1400" b="1" dirty="0"/>
              <a:t> = [] </a:t>
            </a:r>
            <a:r>
              <a:rPr lang="pt-BR" sz="1400" dirty="0"/>
              <a:t>cria uma nova variável chamada </a:t>
            </a:r>
            <a:r>
              <a:rPr lang="pt-BR" sz="1400" err="1"/>
              <a:t>blooms</a:t>
            </a:r>
            <a:r>
              <a:rPr lang="pt-BR" sz="1400" dirty="0"/>
              <a:t> usando a palavra-chave </a:t>
            </a:r>
            <a:r>
              <a:rPr lang="pt-BR" sz="1400" err="1"/>
              <a:t>let</a:t>
            </a:r>
            <a:r>
              <a:rPr lang="pt-BR" sz="1400" dirty="0"/>
              <a:t> em </a:t>
            </a:r>
            <a:r>
              <a:rPr lang="pt-BR" sz="1400" err="1"/>
              <a:t>JavaScript</a:t>
            </a:r>
            <a:r>
              <a:rPr lang="pt-BR" sz="1400" dirty="0"/>
              <a:t>. Esta variável é inicializada como um </a:t>
            </a:r>
            <a:r>
              <a:rPr lang="pt-BR" sz="1400" err="1"/>
              <a:t>array</a:t>
            </a:r>
            <a:r>
              <a:rPr lang="pt-BR" sz="1400" dirty="0"/>
              <a:t> vazio [].</a:t>
            </a:r>
          </a:p>
          <a:p>
            <a:pPr marL="304165" indent="-304165">
              <a:lnSpc>
                <a:spcPct val="100000"/>
              </a:lnSpc>
              <a:spcBef>
                <a:spcPts val="0"/>
              </a:spcBef>
              <a:buClr>
                <a:srgbClr val="066E9F"/>
              </a:buClr>
            </a:pPr>
            <a:endParaRPr lang="pt-BR" sz="1400" dirty="0"/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Clr>
                <a:srgbClr val="066E9F"/>
              </a:buClr>
              <a:buFont typeface="Arial,Sans-Serif" pitchFamily="34" charset="0"/>
            </a:pPr>
            <a:r>
              <a:rPr lang="pt-BR" sz="1400" dirty="0"/>
              <a:t>Variável: Uma variável é um nome que pode ser usado para armazenar dados em um programa.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Clr>
                <a:srgbClr val="066E9F"/>
              </a:buClr>
              <a:buFont typeface="Arial,Sans-Serif" pitchFamily="34" charset="0"/>
            </a:pPr>
            <a:endParaRPr lang="pt-BR" sz="1400" dirty="0"/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Clr>
                <a:srgbClr val="066E9F"/>
              </a:buClr>
              <a:buFont typeface="Arial,Sans-Serif" pitchFamily="34" charset="0"/>
            </a:pPr>
            <a:r>
              <a:rPr lang="pt-BR" sz="1400" b="1" dirty="0"/>
              <a:t>Palavra-chave </a:t>
            </a:r>
            <a:r>
              <a:rPr lang="pt-BR" sz="1400" b="1" err="1"/>
              <a:t>let</a:t>
            </a:r>
            <a:r>
              <a:rPr lang="pt-BR" sz="1400" b="1" dirty="0"/>
              <a:t>: </a:t>
            </a:r>
            <a:r>
              <a:rPr lang="pt-BR" sz="1400" dirty="0"/>
              <a:t>Em </a:t>
            </a:r>
            <a:r>
              <a:rPr lang="pt-BR" sz="1400" err="1"/>
              <a:t>JavaScript</a:t>
            </a:r>
            <a:r>
              <a:rPr lang="pt-BR" sz="1400" dirty="0"/>
              <a:t>, </a:t>
            </a:r>
            <a:r>
              <a:rPr lang="pt-BR" sz="1400" err="1"/>
              <a:t>let</a:t>
            </a:r>
            <a:r>
              <a:rPr lang="pt-BR" sz="1400" dirty="0"/>
              <a:t> é usado para declarar variáveis que podem ser alteradas (ou seja, que podem receber novos valores) posteriormente no código.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Clr>
                <a:srgbClr val="066E9F"/>
              </a:buClr>
              <a:buFont typeface="Arial,Sans-Serif" pitchFamily="34" charset="0"/>
            </a:pPr>
            <a:r>
              <a:rPr lang="pt-BR" sz="1400" b="1" err="1"/>
              <a:t>Array</a:t>
            </a:r>
            <a:r>
              <a:rPr lang="pt-BR" sz="1400" b="1" dirty="0"/>
              <a:t>: </a:t>
            </a:r>
            <a:r>
              <a:rPr lang="pt-BR" sz="1400" dirty="0"/>
              <a:t>Um </a:t>
            </a:r>
            <a:r>
              <a:rPr lang="pt-BR" sz="1400" err="1"/>
              <a:t>array</a:t>
            </a:r>
            <a:r>
              <a:rPr lang="pt-BR" sz="1400" dirty="0"/>
              <a:t> é uma estrutura de dados em </a:t>
            </a:r>
            <a:r>
              <a:rPr lang="pt-BR" sz="1400" err="1"/>
              <a:t>JavaScript</a:t>
            </a:r>
            <a:r>
              <a:rPr lang="pt-BR" sz="1400" dirty="0"/>
              <a:t> que pode armazenar uma coleção de valores, como números, </a:t>
            </a:r>
            <a:r>
              <a:rPr lang="pt-BR" sz="1400" err="1"/>
              <a:t>strings</a:t>
            </a:r>
            <a:r>
              <a:rPr lang="pt-BR" sz="1400" dirty="0"/>
              <a:t>, objetos, etc.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Clr>
                <a:srgbClr val="066E9F"/>
              </a:buClr>
              <a:buFont typeface="Arial,Sans-Serif" pitchFamily="34" charset="0"/>
            </a:pPr>
            <a:endParaRPr lang="pt-BR" sz="1400" dirty="0"/>
          </a:p>
          <a:p>
            <a:pPr marL="304165" indent="-304165">
              <a:lnSpc>
                <a:spcPct val="100000"/>
              </a:lnSpc>
              <a:spcBef>
                <a:spcPts val="0"/>
              </a:spcBef>
              <a:buClr>
                <a:srgbClr val="066E9F"/>
              </a:buClr>
            </a:pPr>
            <a:r>
              <a:rPr lang="pt-BR" sz="1400" b="1" dirty="0"/>
              <a:t>Portanto, </a:t>
            </a:r>
            <a:r>
              <a:rPr lang="pt-BR" sz="1400" b="1" err="1"/>
              <a:t>let</a:t>
            </a:r>
            <a:r>
              <a:rPr lang="pt-BR" sz="1400" b="1" dirty="0"/>
              <a:t> </a:t>
            </a:r>
            <a:r>
              <a:rPr lang="pt-BR" sz="1400" b="1" err="1"/>
              <a:t>blooms</a:t>
            </a:r>
            <a:r>
              <a:rPr lang="pt-BR" sz="1400" b="1" dirty="0"/>
              <a:t> = []</a:t>
            </a:r>
            <a:r>
              <a:rPr lang="pt-BR" sz="1400" dirty="0"/>
              <a:t>; cria uma variável chamada </a:t>
            </a:r>
            <a:r>
              <a:rPr lang="pt-BR" sz="1400" err="1"/>
              <a:t>blooms</a:t>
            </a:r>
            <a:r>
              <a:rPr lang="pt-BR" sz="1400" dirty="0"/>
              <a:t> que é um </a:t>
            </a:r>
            <a:r>
              <a:rPr lang="pt-BR" sz="1400" err="1"/>
              <a:t>array</a:t>
            </a:r>
            <a:r>
              <a:rPr lang="pt-BR" sz="1400" dirty="0"/>
              <a:t> vazio, pronto para armazenar elementos. Você pode adicionar elementos a esse </a:t>
            </a:r>
            <a:r>
              <a:rPr lang="pt-BR" sz="1400" err="1"/>
              <a:t>array</a:t>
            </a:r>
            <a:r>
              <a:rPr lang="pt-BR" sz="1400" dirty="0"/>
              <a:t> posteriormente no seu código usando métodos como </a:t>
            </a:r>
            <a:r>
              <a:rPr lang="pt-BR" sz="1400" err="1"/>
              <a:t>push</a:t>
            </a:r>
            <a:r>
              <a:rPr lang="pt-BR" sz="1400" dirty="0"/>
              <a:t>, </a:t>
            </a:r>
            <a:r>
              <a:rPr lang="pt-BR" sz="1400" err="1"/>
              <a:t>splice</a:t>
            </a:r>
            <a:r>
              <a:rPr lang="pt-BR" sz="1400" dirty="0"/>
              <a:t>, ou atribuindo valores diretamente a índices específicos.</a:t>
            </a:r>
          </a:p>
          <a:p>
            <a:pPr marL="304165" indent="-304165">
              <a:lnSpc>
                <a:spcPct val="100000"/>
              </a:lnSpc>
              <a:spcBef>
                <a:spcPts val="0"/>
              </a:spcBef>
              <a:buClr>
                <a:srgbClr val="066E9F"/>
              </a:buClr>
            </a:pPr>
            <a:endParaRPr lang="pt-BR" sz="1400" dirty="0"/>
          </a:p>
          <a:p>
            <a:pPr marL="304165" indent="-304165">
              <a:lnSpc>
                <a:spcPct val="100000"/>
              </a:lnSpc>
              <a:spcBef>
                <a:spcPts val="0"/>
              </a:spcBef>
              <a:buClr>
                <a:srgbClr val="066E9F"/>
              </a:buClr>
            </a:pPr>
            <a:endParaRPr lang="pt-BR" sz="1400" dirty="0"/>
          </a:p>
          <a:p>
            <a:pPr marL="304165" indent="-304165">
              <a:lnSpc>
                <a:spcPct val="100000"/>
              </a:lnSpc>
              <a:spcBef>
                <a:spcPts val="0"/>
              </a:spcBef>
              <a:buClr>
                <a:srgbClr val="066E9F"/>
              </a:buClr>
            </a:pPr>
            <a:endParaRPr lang="pt-BR" sz="1400" dirty="0"/>
          </a:p>
          <a:p>
            <a:pPr marL="304165" indent="-304165">
              <a:lnSpc>
                <a:spcPct val="100000"/>
              </a:lnSpc>
              <a:spcBef>
                <a:spcPts val="0"/>
              </a:spcBef>
              <a:buClr>
                <a:srgbClr val="066E9F"/>
              </a:buClr>
            </a:pPr>
            <a:endParaRPr lang="pt-BR" sz="1400" dirty="0"/>
          </a:p>
          <a:p>
            <a:pPr marL="304165" indent="-304165">
              <a:lnSpc>
                <a:spcPct val="100000"/>
              </a:lnSpc>
              <a:spcBef>
                <a:spcPts val="0"/>
              </a:spcBef>
              <a:buClr>
                <a:srgbClr val="066E9F"/>
              </a:buClr>
            </a:pPr>
            <a:endParaRPr lang="pt-BR" sz="1400" dirty="0"/>
          </a:p>
          <a:p>
            <a:pPr marL="304165" indent="-304165">
              <a:lnSpc>
                <a:spcPct val="100000"/>
              </a:lnSpc>
              <a:spcBef>
                <a:spcPts val="0"/>
              </a:spcBef>
              <a:buClr>
                <a:srgbClr val="066E9F"/>
              </a:buClr>
            </a:pPr>
            <a:endParaRPr lang="pt-BR" sz="1400" dirty="0"/>
          </a:p>
          <a:p>
            <a:pPr marL="304165" indent="-304165">
              <a:lnSpc>
                <a:spcPct val="100000"/>
              </a:lnSpc>
              <a:spcBef>
                <a:spcPts val="0"/>
              </a:spcBef>
              <a:buClr>
                <a:srgbClr val="066E9F"/>
              </a:buClr>
            </a:pPr>
            <a:endParaRPr lang="pt-BR" sz="1400" dirty="0"/>
          </a:p>
          <a:p>
            <a:pPr marL="304165" indent="-304165">
              <a:lnSpc>
                <a:spcPct val="100000"/>
              </a:lnSpc>
              <a:spcBef>
                <a:spcPts val="0"/>
              </a:spcBef>
              <a:buClr>
                <a:srgbClr val="066E9F"/>
              </a:buClr>
            </a:pPr>
            <a:endParaRPr lang="pt-BR" sz="1400" dirty="0"/>
          </a:p>
          <a:p>
            <a:pPr marL="304165" indent="-304165">
              <a:lnSpc>
                <a:spcPct val="100000"/>
              </a:lnSpc>
              <a:spcBef>
                <a:spcPts val="0"/>
              </a:spcBef>
              <a:buClr>
                <a:srgbClr val="066E9F"/>
              </a:buClr>
            </a:pPr>
            <a:r>
              <a:rPr lang="pt-BR" sz="1400" dirty="0"/>
              <a:t>Agora, o </a:t>
            </a:r>
            <a:r>
              <a:rPr lang="pt-BR" sz="1400" err="1"/>
              <a:t>array</a:t>
            </a:r>
            <a:r>
              <a:rPr lang="pt-BR" sz="1400" dirty="0"/>
              <a:t> </a:t>
            </a:r>
            <a:r>
              <a:rPr lang="pt-BR" sz="1400" err="1"/>
              <a:t>blooms</a:t>
            </a:r>
            <a:r>
              <a:rPr lang="pt-BR" sz="1400" dirty="0"/>
              <a:t> conteria dois elementos: "rosa" e "lírio". Isso ilustra como usar </a:t>
            </a:r>
            <a:r>
              <a:rPr lang="pt-BR" sz="1400" err="1"/>
              <a:t>arrays</a:t>
            </a:r>
            <a:r>
              <a:rPr lang="pt-BR" sz="1400" dirty="0"/>
              <a:t> em </a:t>
            </a:r>
            <a:r>
              <a:rPr lang="pt-BR" sz="1400" err="1"/>
              <a:t>JavaScript</a:t>
            </a:r>
            <a:r>
              <a:rPr lang="pt-BR" sz="1400" dirty="0"/>
              <a:t> para armazenar dados de maneira organizada e acessá-los quando necessário.</a:t>
            </a:r>
          </a:p>
          <a:p>
            <a:pPr marL="304165" indent="-304165">
              <a:spcBef>
                <a:spcPts val="0"/>
              </a:spcBef>
              <a:buClr>
                <a:srgbClr val="066E9F"/>
              </a:buClr>
            </a:pPr>
            <a:endParaRPr lang="pt-BR" sz="1400" dirty="0"/>
          </a:p>
          <a:p>
            <a:pPr marL="304165" indent="-304165">
              <a:buClr>
                <a:srgbClr val="066E9F"/>
              </a:buClr>
            </a:pP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4AF40A1-5A0D-8CFA-3296-0C3E9817657E}"/>
              </a:ext>
            </a:extLst>
          </p:cNvPr>
          <p:cNvSpPr txBox="1"/>
          <p:nvPr/>
        </p:nvSpPr>
        <p:spPr>
          <a:xfrm>
            <a:off x="5501308" y="1863586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95000"/>
              </a:lnSpc>
            </a:pPr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99C0F4D-3F33-880A-3250-BE7F4076B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258" y="4025444"/>
            <a:ext cx="7586394" cy="88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22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Comentando linha a linha do código: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 fontScale="92500" lnSpcReduction="20000"/>
          </a:bodyPr>
          <a:lstStyle/>
          <a:p>
            <a:pPr marL="304165" indent="-304165" algn="just"/>
            <a:r>
              <a:rPr lang="pt-BR" sz="1100" dirty="0">
                <a:latin typeface="Calibri"/>
                <a:ea typeface="Calibri"/>
                <a:cs typeface="Calibri"/>
              </a:rPr>
              <a:t> </a:t>
            </a:r>
            <a:r>
              <a:rPr lang="pt-BR" sz="2200" dirty="0"/>
              <a:t>   // Função para cadastrar Bloom</a:t>
            </a:r>
          </a:p>
          <a:p>
            <a:pPr marL="304165" indent="-304165" algn="just">
              <a:buClr>
                <a:srgbClr val="066E9F"/>
              </a:buClr>
            </a:pPr>
            <a:r>
              <a:rPr lang="pt-BR" sz="2200" dirty="0"/>
              <a:t>        </a:t>
            </a:r>
            <a:r>
              <a:rPr lang="pt-BR" sz="2200" dirty="0" err="1"/>
              <a:t>document.getElementById</a:t>
            </a:r>
            <a:r>
              <a:rPr lang="pt-BR" sz="2200" dirty="0"/>
              <a:t>('</a:t>
            </a:r>
            <a:r>
              <a:rPr lang="pt-BR" sz="2200" dirty="0" err="1"/>
              <a:t>cadastroForm</a:t>
            </a:r>
            <a:r>
              <a:rPr lang="pt-BR" sz="2200" dirty="0"/>
              <a:t>').</a:t>
            </a:r>
            <a:r>
              <a:rPr lang="pt-BR" sz="2200" dirty="0" err="1"/>
              <a:t>addEventListener</a:t>
            </a:r>
            <a:r>
              <a:rPr lang="pt-BR" sz="2200" dirty="0"/>
              <a:t>('</a:t>
            </a:r>
            <a:r>
              <a:rPr lang="pt-BR" sz="2200" dirty="0" err="1"/>
              <a:t>submit</a:t>
            </a:r>
            <a:r>
              <a:rPr lang="pt-BR" sz="2200" dirty="0"/>
              <a:t>', </a:t>
            </a:r>
            <a:r>
              <a:rPr lang="pt-BR" sz="2200" dirty="0" err="1"/>
              <a:t>function</a:t>
            </a:r>
            <a:r>
              <a:rPr lang="pt-BR" sz="2200" dirty="0"/>
              <a:t>(e) {</a:t>
            </a:r>
          </a:p>
          <a:p>
            <a:pPr marL="304165" indent="-304165" algn="just">
              <a:buClr>
                <a:srgbClr val="066E9F"/>
              </a:buClr>
            </a:pPr>
            <a:r>
              <a:rPr lang="pt-BR" sz="2200" dirty="0"/>
              <a:t>            </a:t>
            </a:r>
            <a:r>
              <a:rPr lang="en-US" sz="2200" dirty="0" err="1"/>
              <a:t>e.preventDefault</a:t>
            </a:r>
            <a:r>
              <a:rPr lang="en-US" sz="2200" dirty="0"/>
              <a:t>();</a:t>
            </a:r>
            <a:endParaRPr lang="pt-BR" sz="2200" dirty="0"/>
          </a:p>
          <a:p>
            <a:pPr marL="304165" indent="-304165" algn="just">
              <a:buClr>
                <a:srgbClr val="066E9F"/>
              </a:buClr>
            </a:pPr>
            <a:r>
              <a:rPr lang="en-US" sz="2200" dirty="0"/>
              <a:t>            const </a:t>
            </a:r>
            <a:r>
              <a:rPr lang="en-US" sz="2200" dirty="0" err="1"/>
              <a:t>nome</a:t>
            </a:r>
            <a:r>
              <a:rPr lang="en-US" sz="2200" dirty="0"/>
              <a:t> = </a:t>
            </a:r>
            <a:r>
              <a:rPr lang="en-US" sz="2200" dirty="0" err="1"/>
              <a:t>document.getElementById</a:t>
            </a:r>
            <a:r>
              <a:rPr lang="en-US" sz="2200" dirty="0"/>
              <a:t>('</a:t>
            </a:r>
            <a:r>
              <a:rPr lang="en-US" sz="2200" dirty="0" err="1"/>
              <a:t>nome</a:t>
            </a:r>
            <a:r>
              <a:rPr lang="en-US" sz="2200" dirty="0"/>
              <a:t>').value;</a:t>
            </a:r>
            <a:endParaRPr lang="pt-BR" sz="2200" dirty="0"/>
          </a:p>
          <a:p>
            <a:pPr marL="304165" indent="-304165" algn="just">
              <a:buClr>
                <a:srgbClr val="066E9F"/>
              </a:buClr>
            </a:pPr>
            <a:r>
              <a:rPr lang="en-US" sz="2200" dirty="0"/>
              <a:t>            const id = </a:t>
            </a:r>
            <a:r>
              <a:rPr lang="en-US" sz="2200" dirty="0" err="1"/>
              <a:t>blooms.length</a:t>
            </a:r>
            <a:r>
              <a:rPr lang="en-US" sz="2200" dirty="0"/>
              <a:t> + 1;</a:t>
            </a:r>
            <a:endParaRPr lang="pt-BR" sz="2200" dirty="0"/>
          </a:p>
          <a:p>
            <a:pPr marL="304165" indent="-304165" algn="just">
              <a:buClr>
                <a:srgbClr val="066E9F"/>
              </a:buClr>
            </a:pPr>
            <a:r>
              <a:rPr lang="en-US" sz="2200" dirty="0"/>
              <a:t>            </a:t>
            </a:r>
            <a:r>
              <a:rPr lang="en-US" sz="2200" dirty="0" err="1"/>
              <a:t>blooms.push</a:t>
            </a:r>
            <a:r>
              <a:rPr lang="en-US" sz="2200" dirty="0"/>
              <a:t>({ id, </a:t>
            </a:r>
            <a:r>
              <a:rPr lang="en-US" sz="2200" dirty="0" err="1"/>
              <a:t>nome</a:t>
            </a:r>
            <a:r>
              <a:rPr lang="en-US" sz="2200" dirty="0"/>
              <a:t> });</a:t>
            </a:r>
            <a:endParaRPr lang="pt-BR" sz="2200" dirty="0"/>
          </a:p>
          <a:p>
            <a:pPr marL="304165" indent="-304165" algn="just">
              <a:buClr>
                <a:srgbClr val="066E9F"/>
              </a:buClr>
            </a:pPr>
            <a:r>
              <a:rPr lang="en-US" sz="2200" dirty="0"/>
              <a:t>            </a:t>
            </a:r>
            <a:r>
              <a:rPr lang="en-US" sz="2200" dirty="0" err="1"/>
              <a:t>exibirBloom</a:t>
            </a:r>
            <a:r>
              <a:rPr lang="en-US" sz="2200" dirty="0"/>
              <a:t>();</a:t>
            </a:r>
            <a:endParaRPr lang="pt-BR" sz="2200" dirty="0"/>
          </a:p>
          <a:p>
            <a:pPr marL="304165" indent="-304165" algn="just">
              <a:buClr>
                <a:srgbClr val="066E9F"/>
              </a:buClr>
            </a:pPr>
            <a:r>
              <a:rPr lang="en-US" sz="2200" dirty="0"/>
              <a:t>            </a:t>
            </a:r>
            <a:r>
              <a:rPr lang="pt-BR" sz="2200" dirty="0" err="1"/>
              <a:t>document.getElementById</a:t>
            </a:r>
            <a:r>
              <a:rPr lang="pt-BR" sz="2200" dirty="0"/>
              <a:t>('nome').</a:t>
            </a:r>
            <a:r>
              <a:rPr lang="pt-BR" sz="2200" dirty="0" err="1"/>
              <a:t>value</a:t>
            </a:r>
            <a:r>
              <a:rPr lang="pt-BR" sz="2200" dirty="0"/>
              <a:t> = '';</a:t>
            </a:r>
          </a:p>
          <a:p>
            <a:pPr marL="304165" indent="-304165" algn="just">
              <a:buClr>
                <a:srgbClr val="066E9F"/>
              </a:buClr>
            </a:pPr>
            <a:r>
              <a:rPr lang="pt-BR" sz="2200" dirty="0"/>
              <a:t>        });</a:t>
            </a:r>
          </a:p>
          <a:p>
            <a:pPr marL="0" indent="0">
              <a:buClr>
                <a:srgbClr val="066E9F"/>
              </a:buClr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4522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2813" y="260648"/>
            <a:ext cx="10157354" cy="715176"/>
          </a:xfrm>
        </p:spPr>
        <p:txBody>
          <a:bodyPr rtlCol="0"/>
          <a:lstStyle/>
          <a:p>
            <a:r>
              <a:rPr lang="pt-BR" dirty="0"/>
              <a:t>Explicando linha a linha do código: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17309" y="1185340"/>
            <a:ext cx="10157354" cy="4470400"/>
          </a:xfrm>
        </p:spPr>
        <p:txBody>
          <a:bodyPr vert="horz" lIns="121899" tIns="60949" rIns="121899" bIns="60949" rtlCol="0" anchor="t">
            <a:noAutofit/>
          </a:bodyPr>
          <a:lstStyle/>
          <a:p>
            <a:pPr marL="304165" indent="-304165" algn="just"/>
            <a:endParaRPr lang="pt-BR" sz="1400" dirty="0"/>
          </a:p>
          <a:p>
            <a:pPr marL="304165" indent="-304165" algn="just"/>
            <a:endParaRPr lang="pt-BR" sz="8000" dirty="0"/>
          </a:p>
        </p:txBody>
      </p:sp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7C893ED8-2967-8948-E41D-566389F0B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19" y="1202260"/>
            <a:ext cx="6307142" cy="490113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EE1D61F-F423-62D6-3AE5-E957C4A3933E}"/>
              </a:ext>
            </a:extLst>
          </p:cNvPr>
          <p:cNvSpPr txBox="1"/>
          <p:nvPr/>
        </p:nvSpPr>
        <p:spPr>
          <a:xfrm>
            <a:off x="9228908" y="1430382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95000"/>
              </a:lnSpc>
            </a:pPr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15ACDD5-6CA5-4349-965C-E07B2159D39E}"/>
              </a:ext>
            </a:extLst>
          </p:cNvPr>
          <p:cNvSpPr txBox="1"/>
          <p:nvPr/>
        </p:nvSpPr>
        <p:spPr>
          <a:xfrm>
            <a:off x="6878198" y="1415499"/>
            <a:ext cx="4745187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 fontAlgn="base">
              <a:buFont typeface="Arial" panose="020B0604020202020204" pitchFamily="34" charset="0"/>
              <a:buChar char="•"/>
            </a:pPr>
            <a:r>
              <a:rPr lang="pt-BR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 função </a:t>
            </a:r>
            <a:r>
              <a:rPr lang="pt-BR" sz="12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exibirBloom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atualiza a tabela na página HTML com informações dos </a:t>
            </a:r>
            <a:r>
              <a:rPr lang="pt-BR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"</a:t>
            </a:r>
            <a:r>
              <a:rPr lang="pt-BR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Blooms</a:t>
            </a:r>
            <a:r>
              <a:rPr lang="pt-BR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". 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endParaRPr lang="pt-BR" sz="14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pt-BR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Ela começa obtendo uma referência ao elemento do corpo da tabela com o id </a:t>
            </a:r>
            <a:r>
              <a:rPr lang="pt-BR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'</a:t>
            </a:r>
            <a:r>
              <a:rPr lang="pt-BR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bloomTableBody</a:t>
            </a:r>
            <a:r>
              <a:rPr lang="pt-BR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’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 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endParaRPr lang="pt-BR" sz="14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pt-BR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Em seguida, ela limpa o conteúdo atual desse elemento para preparar a tabela para uma nova exibição. 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endParaRPr lang="pt-BR" sz="14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pt-BR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Em um loop </a:t>
            </a:r>
            <a:r>
              <a:rPr lang="pt-BR" sz="12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forEach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ela itera sobre cada "Bloom" no </a:t>
            </a:r>
            <a:r>
              <a:rPr lang="pt-BR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array</a:t>
            </a:r>
            <a:r>
              <a:rPr lang="pt-BR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pt-BR" sz="12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blooms</a:t>
            </a:r>
            <a:r>
              <a:rPr lang="pt-BR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 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endParaRPr lang="pt-BR" sz="14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pt-BR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Para cada "Bloom", ela cria uma nova linha </a:t>
            </a:r>
            <a:r>
              <a:rPr lang="pt-BR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pt-BR" sz="12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</a:t>
            </a:r>
            <a:r>
              <a:rPr lang="pt-BR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na tabela e define o conteúdo da linha com as informações do "Bloom", incluindo ID, nome e botões "Editar" e "Excluir". 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endParaRPr lang="pt-BR" sz="14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Por fim, a linha é adicionada ao corpo da tabela usando </a:t>
            </a:r>
            <a:r>
              <a:rPr lang="pt-BR" sz="12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tableBody.appendChild</a:t>
            </a:r>
            <a:r>
              <a:rPr lang="pt-BR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12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row</a:t>
            </a:r>
            <a:r>
              <a:rPr lang="pt-BR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pt-BR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Isso constrói visualmente a tabela com os dados atualizados dos "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Blooms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". </a:t>
            </a:r>
          </a:p>
        </p:txBody>
      </p:sp>
    </p:spTree>
    <p:extLst>
      <p:ext uri="{BB962C8B-B14F-4D97-AF65-F5344CB8AC3E}">
        <p14:creationId xmlns:p14="http://schemas.microsoft.com/office/powerpoint/2010/main" val="400361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2920" y="216441"/>
            <a:ext cx="10157354" cy="793151"/>
          </a:xfrm>
        </p:spPr>
        <p:txBody>
          <a:bodyPr rtlCol="0"/>
          <a:lstStyle/>
          <a:p>
            <a:r>
              <a:rPr lang="pt-BR" dirty="0"/>
              <a:t>Explicando linha a linha do </a:t>
            </a:r>
            <a:r>
              <a:rPr lang="pt-BR" dirty="0" err="1"/>
              <a:t>codigo</a:t>
            </a:r>
            <a:r>
              <a:rPr lang="pt-BR" dirty="0"/>
              <a:t>:</a:t>
            </a:r>
          </a:p>
        </p:txBody>
      </p:sp>
      <p:pic>
        <p:nvPicPr>
          <p:cNvPr id="4" name="Espaço Reservado para Conteúdo 3" descr="Texto&#10;&#10;Descrição gerada automaticamente">
            <a:extLst>
              <a:ext uri="{FF2B5EF4-FFF2-40B4-BE49-F238E27FC236}">
                <a16:creationId xmlns:a16="http://schemas.microsoft.com/office/drawing/2014/main" id="{4F24FF1F-1FDA-692D-21A1-63D2811E30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10714"/>
          <a:stretch/>
        </p:blipFill>
        <p:spPr>
          <a:xfrm>
            <a:off x="488032" y="1268760"/>
            <a:ext cx="6552728" cy="5049424"/>
          </a:xfr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BB1F8D4-C136-49EE-9BB6-B439B0D0B735}"/>
              </a:ext>
            </a:extLst>
          </p:cNvPr>
          <p:cNvSpPr txBox="1"/>
          <p:nvPr/>
        </p:nvSpPr>
        <p:spPr>
          <a:xfrm>
            <a:off x="7199850" y="1412776"/>
            <a:ext cx="448655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 fontAlgn="base">
              <a:buFont typeface="Arial" panose="020B0604020202020204" pitchFamily="34" charset="0"/>
              <a:buChar char="•"/>
            </a:pPr>
            <a:r>
              <a:rPr lang="pt-BR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 função </a:t>
            </a:r>
            <a:r>
              <a:rPr lang="pt-BR" sz="12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editarBloom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é chamada com um argumento 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id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que representa o ID do "Bloom" a ser editado. 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pt-BR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Ela usa a função 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prompt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para exibir uma caixa de diálogo que permite ao usuário editar o nome do "Bloom". O valor atual do nome é recuperado usando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blooms.find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bloom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=&gt; bloom.id === id).nome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e é exibido como valor padrão no prompt. 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pt-BR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 função verifica se o resultado da caixa de diálogo não é nulo (ou seja, o usuário não pressionou "Cancelar" ou deixou o campo em branco). Se o usuário forneceu um novo nome, o código continua. 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pt-BR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Em seguida, a função procura o índice do "Bloom" com o ID fornecido no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array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blooms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usando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blooms.findIndex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bloom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=&gt; bloom.id === id)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 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pt-BR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 nome do "Bloom" no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array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blooms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é atualizado com o novo nome usando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blooms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[index].nome = nome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 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pt-BR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Finalmente, a função </a:t>
            </a:r>
            <a:r>
              <a:rPr lang="pt-BR" sz="1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exibirBloom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é chamada para atualizar a exibição da tabela com os dados atualizados após a edição do "Bloom". </a:t>
            </a:r>
          </a:p>
        </p:txBody>
      </p:sp>
    </p:spTree>
    <p:extLst>
      <p:ext uri="{BB962C8B-B14F-4D97-AF65-F5344CB8AC3E}">
        <p14:creationId xmlns:p14="http://schemas.microsoft.com/office/powerpoint/2010/main" val="23697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P&amp;R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/>
              <a:t>Convidar os pais/alunos a fazer perguntas</a:t>
            </a:r>
          </a:p>
        </p:txBody>
      </p:sp>
    </p:spTree>
    <p:extLst>
      <p:ext uri="{BB962C8B-B14F-4D97-AF65-F5344CB8AC3E}">
        <p14:creationId xmlns:p14="http://schemas.microsoft.com/office/powerpoint/2010/main" val="3596815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em-vindo novamente à apresentação da escola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5000"/>
          </a:lnSpc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26628363_TF03460615" id="{F0B2D297-5CAE-475E-90C7-422630BC7EF9}" vid="{667CB918-9663-4A68-A1DE-62E14911E329}"/>
    </a:ext>
  </a:extLst>
</a:theme>
</file>

<file path=ppt/theme/theme2.xml><?xml version="1.0" encoding="utf-8"?>
<a:theme xmlns:a="http://schemas.openxmlformats.org/drawingml/2006/main" name="Tema do Offic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Bem-vindo novamente à apresentação da escola</Template>
  <TotalTime>54</TotalTime>
  <Words>859</Words>
  <Application>Microsoft Office PowerPoint</Application>
  <PresentationFormat>Personalizar</PresentationFormat>
  <Paragraphs>100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7" baseType="lpstr">
      <vt:lpstr>Arial</vt:lpstr>
      <vt:lpstr>Arial,Sans-Serif</vt:lpstr>
      <vt:lpstr>Calibri</vt:lpstr>
      <vt:lpstr>Century Gothic</vt:lpstr>
      <vt:lpstr>Courier New</vt:lpstr>
      <vt:lpstr>Times New Roman</vt:lpstr>
      <vt:lpstr>Bem-vindo novamente à apresentação da escola</vt:lpstr>
      <vt:lpstr>Avaliação: Bem-vindo!</vt:lpstr>
      <vt:lpstr>Principais tags de uma estrutura base para construção de um documento HTML:</vt:lpstr>
      <vt:lpstr>Tag ancora (hiperlink):</vt:lpstr>
      <vt:lpstr>Novas tags html:</vt:lpstr>
      <vt:lpstr> vetores e matrizes</vt:lpstr>
      <vt:lpstr>Comentando linha a linha do código:</vt:lpstr>
      <vt:lpstr>Explicando linha a linha do código:</vt:lpstr>
      <vt:lpstr>Explicando linha a linha do codigo:</vt:lpstr>
      <vt:lpstr>P&amp;R</vt:lpstr>
      <vt:lpstr>Resumo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Avaliação: Bem-vindo!</dc:title>
  <dc:creator>Aluno</dc:creator>
  <cp:lastModifiedBy>israel vieira</cp:lastModifiedBy>
  <cp:revision>149</cp:revision>
  <dcterms:created xsi:type="dcterms:W3CDTF">2023-10-04T23:18:51Z</dcterms:created>
  <dcterms:modified xsi:type="dcterms:W3CDTF">2023-10-06T00:53:23Z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