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3B3EF-2337-C349-B835-EB509B6CD873}" type="doc">
      <dgm:prSet loTypeId="urn:microsoft.com/office/officeart/2005/8/layout/StepDownProcess" loCatId="" qsTypeId="urn:microsoft.com/office/officeart/2005/8/quickstyle/3d3" qsCatId="3D" csTypeId="urn:microsoft.com/office/officeart/2005/8/colors/accent1_3" csCatId="accent1" phldr="1"/>
      <dgm:spPr/>
    </dgm:pt>
    <dgm:pt modelId="{9467BC29-7EB2-E44C-B875-5578FE9E82E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Connect the data</a:t>
          </a:r>
        </a:p>
      </dgm:t>
    </dgm:pt>
    <dgm:pt modelId="{FB911209-5DA0-724F-82ED-85B1219732B1}" type="parTrans" cxnId="{420820E6-BA09-1545-97EF-A52EE3BE1A71}">
      <dgm:prSet/>
      <dgm:spPr/>
      <dgm:t>
        <a:bodyPr/>
        <a:lstStyle/>
        <a:p>
          <a:endParaRPr lang="en-GB"/>
        </a:p>
      </dgm:t>
    </dgm:pt>
    <dgm:pt modelId="{5B61F270-C45D-BA46-BFFE-EB6A6F1BD053}" type="sibTrans" cxnId="{420820E6-BA09-1545-97EF-A52EE3BE1A71}">
      <dgm:prSet/>
      <dgm:spPr/>
      <dgm:t>
        <a:bodyPr/>
        <a:lstStyle/>
        <a:p>
          <a:endParaRPr lang="en-GB"/>
        </a:p>
      </dgm:t>
    </dgm:pt>
    <dgm:pt modelId="{EB6A27FD-8275-DC46-8402-391B4163EF2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Study and analysis of data set</a:t>
          </a:r>
        </a:p>
      </dgm:t>
    </dgm:pt>
    <dgm:pt modelId="{5F84F0F8-530B-4B44-9491-52ABAEF84FCE}" type="parTrans" cxnId="{B0181D61-F1AF-B149-B157-CC18556DEF6E}">
      <dgm:prSet/>
      <dgm:spPr/>
      <dgm:t>
        <a:bodyPr/>
        <a:lstStyle/>
        <a:p>
          <a:endParaRPr lang="en-GB"/>
        </a:p>
      </dgm:t>
    </dgm:pt>
    <dgm:pt modelId="{A094ABA5-9684-BE4D-8B0E-9F54B5F06440}" type="sibTrans" cxnId="{B0181D61-F1AF-B149-B157-CC18556DEF6E}">
      <dgm:prSet/>
      <dgm:spPr/>
      <dgm:t>
        <a:bodyPr/>
        <a:lstStyle/>
        <a:p>
          <a:endParaRPr lang="en-GB"/>
        </a:p>
      </dgm:t>
    </dgm:pt>
    <dgm:pt modelId="{FBC6D766-DA6B-B545-ACD5-4B7D35EA915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Visualization of five Airbnb trends and review</a:t>
          </a:r>
        </a:p>
      </dgm:t>
    </dgm:pt>
    <dgm:pt modelId="{119F7DB8-622E-2B4F-A652-3EBA0D591E2E}" type="parTrans" cxnId="{45612D73-885D-1240-82DE-D9D2A2B482E1}">
      <dgm:prSet/>
      <dgm:spPr/>
      <dgm:t>
        <a:bodyPr/>
        <a:lstStyle/>
        <a:p>
          <a:endParaRPr lang="en-GB"/>
        </a:p>
      </dgm:t>
    </dgm:pt>
    <dgm:pt modelId="{E6E75B3D-E7C1-9348-A9C4-8DF1B58852B7}" type="sibTrans" cxnId="{45612D73-885D-1240-82DE-D9D2A2B482E1}">
      <dgm:prSet/>
      <dgm:spPr/>
      <dgm:t>
        <a:bodyPr/>
        <a:lstStyle/>
        <a:p>
          <a:endParaRPr lang="en-GB"/>
        </a:p>
      </dgm:t>
    </dgm:pt>
    <dgm:pt modelId="{DA5267CF-E2A4-CE4D-B63E-DA5139E0F2C8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Geographical Map Summary</a:t>
          </a:r>
        </a:p>
      </dgm:t>
    </dgm:pt>
    <dgm:pt modelId="{DCBD1DDC-9285-944E-BABD-4D94A28E80F7}" type="parTrans" cxnId="{6865503C-6FFD-6547-8418-19A51BAA2984}">
      <dgm:prSet/>
      <dgm:spPr/>
      <dgm:t>
        <a:bodyPr/>
        <a:lstStyle/>
        <a:p>
          <a:endParaRPr lang="en-GB"/>
        </a:p>
      </dgm:t>
    </dgm:pt>
    <dgm:pt modelId="{3D0BDC75-E3E9-6B4B-9B81-9F7EEC472C9F}" type="sibTrans" cxnId="{6865503C-6FFD-6547-8418-19A51BAA2984}">
      <dgm:prSet/>
      <dgm:spPr/>
      <dgm:t>
        <a:bodyPr/>
        <a:lstStyle/>
        <a:p>
          <a:endParaRPr lang="en-GB"/>
        </a:p>
      </dgm:t>
    </dgm:pt>
    <dgm:pt modelId="{6B4043FD-9883-7B45-A735-CE923114A3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Further Analysis Questions on dataset</a:t>
          </a:r>
        </a:p>
      </dgm:t>
    </dgm:pt>
    <dgm:pt modelId="{9189A80D-1592-5F4F-A7D1-74C9056B6323}" type="parTrans" cxnId="{3B616A76-0538-3E45-9051-9AA107B886FE}">
      <dgm:prSet/>
      <dgm:spPr/>
      <dgm:t>
        <a:bodyPr/>
        <a:lstStyle/>
        <a:p>
          <a:endParaRPr lang="en-GB"/>
        </a:p>
      </dgm:t>
    </dgm:pt>
    <dgm:pt modelId="{BC144347-4BD3-6A42-83BE-4986BC611FA8}" type="sibTrans" cxnId="{3B616A76-0538-3E45-9051-9AA107B886FE}">
      <dgm:prSet/>
      <dgm:spPr/>
      <dgm:t>
        <a:bodyPr/>
        <a:lstStyle/>
        <a:p>
          <a:endParaRPr lang="en-GB"/>
        </a:p>
      </dgm:t>
    </dgm:pt>
    <dgm:pt modelId="{1495D836-E023-2341-9235-4D2C810D145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Create a dashboard</a:t>
          </a:r>
        </a:p>
      </dgm:t>
    </dgm:pt>
    <dgm:pt modelId="{1CB03742-F45C-1545-9911-B99E2981AFF6}" type="parTrans" cxnId="{B5FED884-19F9-D542-A453-EEAEFEE07747}">
      <dgm:prSet/>
      <dgm:spPr/>
      <dgm:t>
        <a:bodyPr/>
        <a:lstStyle/>
        <a:p>
          <a:endParaRPr lang="en-GB"/>
        </a:p>
      </dgm:t>
    </dgm:pt>
    <dgm:pt modelId="{F01D1D88-E50C-3E48-90A6-763FE2BBE693}" type="sibTrans" cxnId="{B5FED884-19F9-D542-A453-EEAEFEE07747}">
      <dgm:prSet/>
      <dgm:spPr/>
      <dgm:t>
        <a:bodyPr/>
        <a:lstStyle/>
        <a:p>
          <a:endParaRPr lang="en-GB"/>
        </a:p>
      </dgm:t>
    </dgm:pt>
    <dgm:pt modelId="{77922AE7-0DF5-B548-854A-166F4C1120F5}" type="pres">
      <dgm:prSet presAssocID="{2A73B3EF-2337-C349-B835-EB509B6CD873}" presName="rootnode" presStyleCnt="0">
        <dgm:presLayoutVars>
          <dgm:chMax/>
          <dgm:chPref/>
          <dgm:dir/>
          <dgm:animLvl val="lvl"/>
        </dgm:presLayoutVars>
      </dgm:prSet>
      <dgm:spPr/>
    </dgm:pt>
    <dgm:pt modelId="{6B2583F1-206F-2C4A-ACBE-74057DA6DBD4}" type="pres">
      <dgm:prSet presAssocID="{9467BC29-7EB2-E44C-B875-5578FE9E82E3}" presName="composite" presStyleCnt="0"/>
      <dgm:spPr/>
    </dgm:pt>
    <dgm:pt modelId="{6341356A-F5B6-8D41-9386-AB87553EC250}" type="pres">
      <dgm:prSet presAssocID="{9467BC29-7EB2-E44C-B875-5578FE9E82E3}" presName="bentUpArrow1" presStyleLbl="alignImgPlace1" presStyleIdx="0" presStyleCnt="5"/>
      <dgm:spPr/>
    </dgm:pt>
    <dgm:pt modelId="{16B3EE6A-36D9-5B46-8395-CFD0BECBF914}" type="pres">
      <dgm:prSet presAssocID="{9467BC29-7EB2-E44C-B875-5578FE9E82E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A4D6F11-872F-1E40-915D-3C855D044778}" type="pres">
      <dgm:prSet presAssocID="{9467BC29-7EB2-E44C-B875-5578FE9E82E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F2C6916-E5B3-C74F-ACC9-F288725B7345}" type="pres">
      <dgm:prSet presAssocID="{5B61F270-C45D-BA46-BFFE-EB6A6F1BD053}" presName="sibTrans" presStyleCnt="0"/>
      <dgm:spPr/>
    </dgm:pt>
    <dgm:pt modelId="{50D397B0-76CA-A846-A9A5-9102E4077A9D}" type="pres">
      <dgm:prSet presAssocID="{EB6A27FD-8275-DC46-8402-391B4163EF2D}" presName="composite" presStyleCnt="0"/>
      <dgm:spPr/>
    </dgm:pt>
    <dgm:pt modelId="{56682B0B-0C16-DC49-8130-C321959D74CB}" type="pres">
      <dgm:prSet presAssocID="{EB6A27FD-8275-DC46-8402-391B4163EF2D}" presName="bentUpArrow1" presStyleLbl="alignImgPlace1" presStyleIdx="1" presStyleCnt="5"/>
      <dgm:spPr/>
    </dgm:pt>
    <dgm:pt modelId="{8EBF4C1F-DEC5-774D-ADD2-AC145904115B}" type="pres">
      <dgm:prSet presAssocID="{EB6A27FD-8275-DC46-8402-391B4163EF2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61529E61-93BA-F24C-AB21-E5D7931581EC}" type="pres">
      <dgm:prSet presAssocID="{EB6A27FD-8275-DC46-8402-391B4163EF2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F16E698-AB7E-6940-800F-B13C2CEAF127}" type="pres">
      <dgm:prSet presAssocID="{A094ABA5-9684-BE4D-8B0E-9F54B5F06440}" presName="sibTrans" presStyleCnt="0"/>
      <dgm:spPr/>
    </dgm:pt>
    <dgm:pt modelId="{0BC8C32E-6705-EA4C-9284-68806D1ECB10}" type="pres">
      <dgm:prSet presAssocID="{FBC6D766-DA6B-B545-ACD5-4B7D35EA9152}" presName="composite" presStyleCnt="0"/>
      <dgm:spPr/>
    </dgm:pt>
    <dgm:pt modelId="{F0BF6204-0057-4444-9E7A-C7FE0892B5E4}" type="pres">
      <dgm:prSet presAssocID="{FBC6D766-DA6B-B545-ACD5-4B7D35EA9152}" presName="bentUpArrow1" presStyleLbl="alignImgPlace1" presStyleIdx="2" presStyleCnt="5"/>
      <dgm:spPr/>
    </dgm:pt>
    <dgm:pt modelId="{A5DEA73F-8008-7640-BDB4-DF34450742AE}" type="pres">
      <dgm:prSet presAssocID="{FBC6D766-DA6B-B545-ACD5-4B7D35EA9152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3255370-104C-514E-9D86-E757D9A813E9}" type="pres">
      <dgm:prSet presAssocID="{FBC6D766-DA6B-B545-ACD5-4B7D35EA9152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EEE6D86-E8B6-3C43-B2CA-5C00596DA689}" type="pres">
      <dgm:prSet presAssocID="{E6E75B3D-E7C1-9348-A9C4-8DF1B58852B7}" presName="sibTrans" presStyleCnt="0"/>
      <dgm:spPr/>
    </dgm:pt>
    <dgm:pt modelId="{14697014-BA8E-3A47-BF76-09AAFEFF76F8}" type="pres">
      <dgm:prSet presAssocID="{DA5267CF-E2A4-CE4D-B63E-DA5139E0F2C8}" presName="composite" presStyleCnt="0"/>
      <dgm:spPr/>
    </dgm:pt>
    <dgm:pt modelId="{6DD7A45A-3851-EF47-ADC8-0CC6FD049893}" type="pres">
      <dgm:prSet presAssocID="{DA5267CF-E2A4-CE4D-B63E-DA5139E0F2C8}" presName="bentUpArrow1" presStyleLbl="alignImgPlace1" presStyleIdx="3" presStyleCnt="5"/>
      <dgm:spPr/>
    </dgm:pt>
    <dgm:pt modelId="{354A461B-A5F5-9644-ACE3-92B7E266CEFC}" type="pres">
      <dgm:prSet presAssocID="{DA5267CF-E2A4-CE4D-B63E-DA5139E0F2C8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B15C147-2923-8747-BF4D-2C707C0CC7C3}" type="pres">
      <dgm:prSet presAssocID="{DA5267CF-E2A4-CE4D-B63E-DA5139E0F2C8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B35D73D-853F-2C47-AA18-C4FDD2A20BD4}" type="pres">
      <dgm:prSet presAssocID="{3D0BDC75-E3E9-6B4B-9B81-9F7EEC472C9F}" presName="sibTrans" presStyleCnt="0"/>
      <dgm:spPr/>
    </dgm:pt>
    <dgm:pt modelId="{1EDD050D-DEAE-7B41-A686-42C20CDABF82}" type="pres">
      <dgm:prSet presAssocID="{6B4043FD-9883-7B45-A735-CE923114A341}" presName="composite" presStyleCnt="0"/>
      <dgm:spPr/>
    </dgm:pt>
    <dgm:pt modelId="{3A44ABD3-5FAC-2046-AD23-43CE28FC1FBA}" type="pres">
      <dgm:prSet presAssocID="{6B4043FD-9883-7B45-A735-CE923114A341}" presName="bentUpArrow1" presStyleLbl="alignImgPlace1" presStyleIdx="4" presStyleCnt="5"/>
      <dgm:spPr/>
    </dgm:pt>
    <dgm:pt modelId="{31A8E457-071B-0848-B21C-D48E18C91F66}" type="pres">
      <dgm:prSet presAssocID="{6B4043FD-9883-7B45-A735-CE923114A34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A078585-5D41-994A-8EE9-F788EEFDAACB}" type="pres">
      <dgm:prSet presAssocID="{6B4043FD-9883-7B45-A735-CE923114A34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B2F8F54-D955-5843-A519-2A37835B6785}" type="pres">
      <dgm:prSet presAssocID="{BC144347-4BD3-6A42-83BE-4986BC611FA8}" presName="sibTrans" presStyleCnt="0"/>
      <dgm:spPr/>
    </dgm:pt>
    <dgm:pt modelId="{77708839-2F78-9746-9530-BB1266145443}" type="pres">
      <dgm:prSet presAssocID="{1495D836-E023-2341-9235-4D2C810D145C}" presName="composite" presStyleCnt="0"/>
      <dgm:spPr/>
    </dgm:pt>
    <dgm:pt modelId="{99917C30-54E1-EC4A-9090-D22B52DFF6D5}" type="pres">
      <dgm:prSet presAssocID="{1495D836-E023-2341-9235-4D2C810D145C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5589124-DDD7-264F-95E3-5E5696FA24AB}" type="presOf" srcId="{DA5267CF-E2A4-CE4D-B63E-DA5139E0F2C8}" destId="{354A461B-A5F5-9644-ACE3-92B7E266CEFC}" srcOrd="0" destOrd="0" presId="urn:microsoft.com/office/officeart/2005/8/layout/StepDownProcess"/>
    <dgm:cxn modelId="{A891E328-3C60-7342-8BAC-10D873DD9461}" type="presOf" srcId="{FBC6D766-DA6B-B545-ACD5-4B7D35EA9152}" destId="{A5DEA73F-8008-7640-BDB4-DF34450742AE}" srcOrd="0" destOrd="0" presId="urn:microsoft.com/office/officeart/2005/8/layout/StepDownProcess"/>
    <dgm:cxn modelId="{6865503C-6FFD-6547-8418-19A51BAA2984}" srcId="{2A73B3EF-2337-C349-B835-EB509B6CD873}" destId="{DA5267CF-E2A4-CE4D-B63E-DA5139E0F2C8}" srcOrd="3" destOrd="0" parTransId="{DCBD1DDC-9285-944E-BABD-4D94A28E80F7}" sibTransId="{3D0BDC75-E3E9-6B4B-9B81-9F7EEC472C9F}"/>
    <dgm:cxn modelId="{81343B58-0ABF-7543-9D5A-8910A51BAB8B}" type="presOf" srcId="{2A73B3EF-2337-C349-B835-EB509B6CD873}" destId="{77922AE7-0DF5-B548-854A-166F4C1120F5}" srcOrd="0" destOrd="0" presId="urn:microsoft.com/office/officeart/2005/8/layout/StepDownProcess"/>
    <dgm:cxn modelId="{B0181D61-F1AF-B149-B157-CC18556DEF6E}" srcId="{2A73B3EF-2337-C349-B835-EB509B6CD873}" destId="{EB6A27FD-8275-DC46-8402-391B4163EF2D}" srcOrd="1" destOrd="0" parTransId="{5F84F0F8-530B-4B44-9491-52ABAEF84FCE}" sibTransId="{A094ABA5-9684-BE4D-8B0E-9F54B5F06440}"/>
    <dgm:cxn modelId="{45612D73-885D-1240-82DE-D9D2A2B482E1}" srcId="{2A73B3EF-2337-C349-B835-EB509B6CD873}" destId="{FBC6D766-DA6B-B545-ACD5-4B7D35EA9152}" srcOrd="2" destOrd="0" parTransId="{119F7DB8-622E-2B4F-A652-3EBA0D591E2E}" sibTransId="{E6E75B3D-E7C1-9348-A9C4-8DF1B58852B7}"/>
    <dgm:cxn modelId="{3B616A76-0538-3E45-9051-9AA107B886FE}" srcId="{2A73B3EF-2337-C349-B835-EB509B6CD873}" destId="{6B4043FD-9883-7B45-A735-CE923114A341}" srcOrd="4" destOrd="0" parTransId="{9189A80D-1592-5F4F-A7D1-74C9056B6323}" sibTransId="{BC144347-4BD3-6A42-83BE-4986BC611FA8}"/>
    <dgm:cxn modelId="{B5FED884-19F9-D542-A453-EEAEFEE07747}" srcId="{2A73B3EF-2337-C349-B835-EB509B6CD873}" destId="{1495D836-E023-2341-9235-4D2C810D145C}" srcOrd="5" destOrd="0" parTransId="{1CB03742-F45C-1545-9911-B99E2981AFF6}" sibTransId="{F01D1D88-E50C-3E48-90A6-763FE2BBE693}"/>
    <dgm:cxn modelId="{22F0F38A-246E-6640-8F16-3B0B51747774}" type="presOf" srcId="{EB6A27FD-8275-DC46-8402-391B4163EF2D}" destId="{8EBF4C1F-DEC5-774D-ADD2-AC145904115B}" srcOrd="0" destOrd="0" presId="urn:microsoft.com/office/officeart/2005/8/layout/StepDownProcess"/>
    <dgm:cxn modelId="{CE66D09F-F7BD-8245-AC66-5D824D214EE7}" type="presOf" srcId="{1495D836-E023-2341-9235-4D2C810D145C}" destId="{99917C30-54E1-EC4A-9090-D22B52DFF6D5}" srcOrd="0" destOrd="0" presId="urn:microsoft.com/office/officeart/2005/8/layout/StepDownProcess"/>
    <dgm:cxn modelId="{B964A8AB-A7B2-8A42-BCB1-B24D04223F71}" type="presOf" srcId="{9467BC29-7EB2-E44C-B875-5578FE9E82E3}" destId="{16B3EE6A-36D9-5B46-8395-CFD0BECBF914}" srcOrd="0" destOrd="0" presId="urn:microsoft.com/office/officeart/2005/8/layout/StepDownProcess"/>
    <dgm:cxn modelId="{78A35DD8-5BCB-B346-B58B-EE7E75317316}" type="presOf" srcId="{6B4043FD-9883-7B45-A735-CE923114A341}" destId="{31A8E457-071B-0848-B21C-D48E18C91F66}" srcOrd="0" destOrd="0" presId="urn:microsoft.com/office/officeart/2005/8/layout/StepDownProcess"/>
    <dgm:cxn modelId="{420820E6-BA09-1545-97EF-A52EE3BE1A71}" srcId="{2A73B3EF-2337-C349-B835-EB509B6CD873}" destId="{9467BC29-7EB2-E44C-B875-5578FE9E82E3}" srcOrd="0" destOrd="0" parTransId="{FB911209-5DA0-724F-82ED-85B1219732B1}" sibTransId="{5B61F270-C45D-BA46-BFFE-EB6A6F1BD053}"/>
    <dgm:cxn modelId="{ABA5AC0E-632C-D845-8DEB-CF4FBD051957}" type="presParOf" srcId="{77922AE7-0DF5-B548-854A-166F4C1120F5}" destId="{6B2583F1-206F-2C4A-ACBE-74057DA6DBD4}" srcOrd="0" destOrd="0" presId="urn:microsoft.com/office/officeart/2005/8/layout/StepDownProcess"/>
    <dgm:cxn modelId="{0E3C5309-19A1-1049-90BE-A1DB595C5736}" type="presParOf" srcId="{6B2583F1-206F-2C4A-ACBE-74057DA6DBD4}" destId="{6341356A-F5B6-8D41-9386-AB87553EC250}" srcOrd="0" destOrd="0" presId="urn:microsoft.com/office/officeart/2005/8/layout/StepDownProcess"/>
    <dgm:cxn modelId="{09A466C7-179F-A04E-B084-4909471BA711}" type="presParOf" srcId="{6B2583F1-206F-2C4A-ACBE-74057DA6DBD4}" destId="{16B3EE6A-36D9-5B46-8395-CFD0BECBF914}" srcOrd="1" destOrd="0" presId="urn:microsoft.com/office/officeart/2005/8/layout/StepDownProcess"/>
    <dgm:cxn modelId="{54DA5D04-6593-8746-8ECF-4E0DD9F015F0}" type="presParOf" srcId="{6B2583F1-206F-2C4A-ACBE-74057DA6DBD4}" destId="{9A4D6F11-872F-1E40-915D-3C855D044778}" srcOrd="2" destOrd="0" presId="urn:microsoft.com/office/officeart/2005/8/layout/StepDownProcess"/>
    <dgm:cxn modelId="{130ADE1B-17D6-F84B-A9DC-A7C10E8B5190}" type="presParOf" srcId="{77922AE7-0DF5-B548-854A-166F4C1120F5}" destId="{CF2C6916-E5B3-C74F-ACC9-F288725B7345}" srcOrd="1" destOrd="0" presId="urn:microsoft.com/office/officeart/2005/8/layout/StepDownProcess"/>
    <dgm:cxn modelId="{CE599E37-11D0-7F49-A9F5-D7A4CF5BBE05}" type="presParOf" srcId="{77922AE7-0DF5-B548-854A-166F4C1120F5}" destId="{50D397B0-76CA-A846-A9A5-9102E4077A9D}" srcOrd="2" destOrd="0" presId="urn:microsoft.com/office/officeart/2005/8/layout/StepDownProcess"/>
    <dgm:cxn modelId="{15876A96-1140-5C4F-B7C2-6C20F8FD1675}" type="presParOf" srcId="{50D397B0-76CA-A846-A9A5-9102E4077A9D}" destId="{56682B0B-0C16-DC49-8130-C321959D74CB}" srcOrd="0" destOrd="0" presId="urn:microsoft.com/office/officeart/2005/8/layout/StepDownProcess"/>
    <dgm:cxn modelId="{A7380F1D-71A1-E944-8717-861175AFD34A}" type="presParOf" srcId="{50D397B0-76CA-A846-A9A5-9102E4077A9D}" destId="{8EBF4C1F-DEC5-774D-ADD2-AC145904115B}" srcOrd="1" destOrd="0" presId="urn:microsoft.com/office/officeart/2005/8/layout/StepDownProcess"/>
    <dgm:cxn modelId="{F86FD041-F602-8B4F-A38D-3F370BB2ED6E}" type="presParOf" srcId="{50D397B0-76CA-A846-A9A5-9102E4077A9D}" destId="{61529E61-93BA-F24C-AB21-E5D7931581EC}" srcOrd="2" destOrd="0" presId="urn:microsoft.com/office/officeart/2005/8/layout/StepDownProcess"/>
    <dgm:cxn modelId="{10270BDD-579F-674B-A9CF-70586C67685C}" type="presParOf" srcId="{77922AE7-0DF5-B548-854A-166F4C1120F5}" destId="{CF16E698-AB7E-6940-800F-B13C2CEAF127}" srcOrd="3" destOrd="0" presId="urn:microsoft.com/office/officeart/2005/8/layout/StepDownProcess"/>
    <dgm:cxn modelId="{0F9FD478-5830-D441-AEE0-F25FC92D0323}" type="presParOf" srcId="{77922AE7-0DF5-B548-854A-166F4C1120F5}" destId="{0BC8C32E-6705-EA4C-9284-68806D1ECB10}" srcOrd="4" destOrd="0" presId="urn:microsoft.com/office/officeart/2005/8/layout/StepDownProcess"/>
    <dgm:cxn modelId="{7630FE52-E587-1742-BA75-E8BBA288E140}" type="presParOf" srcId="{0BC8C32E-6705-EA4C-9284-68806D1ECB10}" destId="{F0BF6204-0057-4444-9E7A-C7FE0892B5E4}" srcOrd="0" destOrd="0" presId="urn:microsoft.com/office/officeart/2005/8/layout/StepDownProcess"/>
    <dgm:cxn modelId="{1299B41D-C94C-F84B-B98D-D082934C047C}" type="presParOf" srcId="{0BC8C32E-6705-EA4C-9284-68806D1ECB10}" destId="{A5DEA73F-8008-7640-BDB4-DF34450742AE}" srcOrd="1" destOrd="0" presId="urn:microsoft.com/office/officeart/2005/8/layout/StepDownProcess"/>
    <dgm:cxn modelId="{56B83512-58D5-654C-AC43-CEB0B25767C7}" type="presParOf" srcId="{0BC8C32E-6705-EA4C-9284-68806D1ECB10}" destId="{C3255370-104C-514E-9D86-E757D9A813E9}" srcOrd="2" destOrd="0" presId="urn:microsoft.com/office/officeart/2005/8/layout/StepDownProcess"/>
    <dgm:cxn modelId="{C7F23CDD-B29B-284C-9CDC-1210AAF43EB1}" type="presParOf" srcId="{77922AE7-0DF5-B548-854A-166F4C1120F5}" destId="{FEEE6D86-E8B6-3C43-B2CA-5C00596DA689}" srcOrd="5" destOrd="0" presId="urn:microsoft.com/office/officeart/2005/8/layout/StepDownProcess"/>
    <dgm:cxn modelId="{0BCA6935-3CDE-0D4A-BC53-EA16C0BEAE3E}" type="presParOf" srcId="{77922AE7-0DF5-B548-854A-166F4C1120F5}" destId="{14697014-BA8E-3A47-BF76-09AAFEFF76F8}" srcOrd="6" destOrd="0" presId="urn:microsoft.com/office/officeart/2005/8/layout/StepDownProcess"/>
    <dgm:cxn modelId="{A8602188-F1A3-B141-8DC0-1933CB3DA425}" type="presParOf" srcId="{14697014-BA8E-3A47-BF76-09AAFEFF76F8}" destId="{6DD7A45A-3851-EF47-ADC8-0CC6FD049893}" srcOrd="0" destOrd="0" presId="urn:microsoft.com/office/officeart/2005/8/layout/StepDownProcess"/>
    <dgm:cxn modelId="{712E85CF-E33D-0649-8E69-A8E22A694B19}" type="presParOf" srcId="{14697014-BA8E-3A47-BF76-09AAFEFF76F8}" destId="{354A461B-A5F5-9644-ACE3-92B7E266CEFC}" srcOrd="1" destOrd="0" presId="urn:microsoft.com/office/officeart/2005/8/layout/StepDownProcess"/>
    <dgm:cxn modelId="{CF6288BA-38E2-8047-8BCA-2A3B7B4AAC0C}" type="presParOf" srcId="{14697014-BA8E-3A47-BF76-09AAFEFF76F8}" destId="{4B15C147-2923-8747-BF4D-2C707C0CC7C3}" srcOrd="2" destOrd="0" presId="urn:microsoft.com/office/officeart/2005/8/layout/StepDownProcess"/>
    <dgm:cxn modelId="{E6B0CF2E-0D28-824D-8CE5-E3EE7EC141EE}" type="presParOf" srcId="{77922AE7-0DF5-B548-854A-166F4C1120F5}" destId="{2B35D73D-853F-2C47-AA18-C4FDD2A20BD4}" srcOrd="7" destOrd="0" presId="urn:microsoft.com/office/officeart/2005/8/layout/StepDownProcess"/>
    <dgm:cxn modelId="{547B21EF-1022-7D44-951D-A24CDF381257}" type="presParOf" srcId="{77922AE7-0DF5-B548-854A-166F4C1120F5}" destId="{1EDD050D-DEAE-7B41-A686-42C20CDABF82}" srcOrd="8" destOrd="0" presId="urn:microsoft.com/office/officeart/2005/8/layout/StepDownProcess"/>
    <dgm:cxn modelId="{2BAF07C7-D310-1241-9140-D45E19231374}" type="presParOf" srcId="{1EDD050D-DEAE-7B41-A686-42C20CDABF82}" destId="{3A44ABD3-5FAC-2046-AD23-43CE28FC1FBA}" srcOrd="0" destOrd="0" presId="urn:microsoft.com/office/officeart/2005/8/layout/StepDownProcess"/>
    <dgm:cxn modelId="{EF4AB7DC-EF58-A44F-A3E7-4656DF95A19D}" type="presParOf" srcId="{1EDD050D-DEAE-7B41-A686-42C20CDABF82}" destId="{31A8E457-071B-0848-B21C-D48E18C91F66}" srcOrd="1" destOrd="0" presId="urn:microsoft.com/office/officeart/2005/8/layout/StepDownProcess"/>
    <dgm:cxn modelId="{2065CCBA-87B3-8247-B004-C62718512118}" type="presParOf" srcId="{1EDD050D-DEAE-7B41-A686-42C20CDABF82}" destId="{DA078585-5D41-994A-8EE9-F788EEFDAACB}" srcOrd="2" destOrd="0" presId="urn:microsoft.com/office/officeart/2005/8/layout/StepDownProcess"/>
    <dgm:cxn modelId="{386125BE-F84A-6543-976A-CE123D98C6D1}" type="presParOf" srcId="{77922AE7-0DF5-B548-854A-166F4C1120F5}" destId="{4B2F8F54-D955-5843-A519-2A37835B6785}" srcOrd="9" destOrd="0" presId="urn:microsoft.com/office/officeart/2005/8/layout/StepDownProcess"/>
    <dgm:cxn modelId="{59B6D0BD-1E06-A24E-B1BB-AD8904EC69A9}" type="presParOf" srcId="{77922AE7-0DF5-B548-854A-166F4C1120F5}" destId="{77708839-2F78-9746-9530-BB1266145443}" srcOrd="10" destOrd="0" presId="urn:microsoft.com/office/officeart/2005/8/layout/StepDownProcess"/>
    <dgm:cxn modelId="{48587C09-B271-D64A-AB7A-2B70E2351A46}" type="presParOf" srcId="{77708839-2F78-9746-9530-BB1266145443}" destId="{99917C30-54E1-EC4A-9090-D22B52DFF6D5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1356A-F5B6-8D41-9386-AB87553EC250}">
      <dsp:nvSpPr>
        <dsp:cNvPr id="0" name=""/>
        <dsp:cNvSpPr/>
      </dsp:nvSpPr>
      <dsp:spPr>
        <a:xfrm rot="5400000">
          <a:off x="2782428" y="833798"/>
          <a:ext cx="717713" cy="817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B3EE6A-36D9-5B46-8395-CFD0BECBF914}">
      <dsp:nvSpPr>
        <dsp:cNvPr id="0" name=""/>
        <dsp:cNvSpPr/>
      </dsp:nvSpPr>
      <dsp:spPr>
        <a:xfrm>
          <a:off x="2592278" y="38198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Connect the data</a:t>
          </a:r>
        </a:p>
      </dsp:txBody>
      <dsp:txXfrm>
        <a:off x="2633569" y="79489"/>
        <a:ext cx="1125625" cy="763123"/>
      </dsp:txXfrm>
    </dsp:sp>
    <dsp:sp modelId="{9A4D6F11-872F-1E40-915D-3C855D044778}">
      <dsp:nvSpPr>
        <dsp:cNvPr id="0" name=""/>
        <dsp:cNvSpPr/>
      </dsp:nvSpPr>
      <dsp:spPr>
        <a:xfrm>
          <a:off x="3800485" y="118855"/>
          <a:ext cx="878734" cy="68353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82B0B-0C16-DC49-8130-C321959D74CB}">
      <dsp:nvSpPr>
        <dsp:cNvPr id="0" name=""/>
        <dsp:cNvSpPr/>
      </dsp:nvSpPr>
      <dsp:spPr>
        <a:xfrm rot="5400000">
          <a:off x="3784160" y="1783804"/>
          <a:ext cx="717713" cy="817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3094"/>
            <a:satOff val="-723"/>
            <a:lumOff val="27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BF4C1F-DEC5-774D-ADD2-AC145904115B}">
      <dsp:nvSpPr>
        <dsp:cNvPr id="0" name=""/>
        <dsp:cNvSpPr/>
      </dsp:nvSpPr>
      <dsp:spPr>
        <a:xfrm>
          <a:off x="3594010" y="988205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Study and analysis of data set</a:t>
          </a:r>
        </a:p>
      </dsp:txBody>
      <dsp:txXfrm>
        <a:off x="3635301" y="1029496"/>
        <a:ext cx="1125625" cy="763123"/>
      </dsp:txXfrm>
    </dsp:sp>
    <dsp:sp modelId="{61529E61-93BA-F24C-AB21-E5D7931581EC}">
      <dsp:nvSpPr>
        <dsp:cNvPr id="0" name=""/>
        <dsp:cNvSpPr/>
      </dsp:nvSpPr>
      <dsp:spPr>
        <a:xfrm>
          <a:off x="4802217" y="1068862"/>
          <a:ext cx="878734" cy="68353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F6204-0057-4444-9E7A-C7FE0892B5E4}">
      <dsp:nvSpPr>
        <dsp:cNvPr id="0" name=""/>
        <dsp:cNvSpPr/>
      </dsp:nvSpPr>
      <dsp:spPr>
        <a:xfrm rot="5400000">
          <a:off x="4785892" y="2733811"/>
          <a:ext cx="717713" cy="817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189"/>
            <a:satOff val="-1446"/>
            <a:lumOff val="55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DEA73F-8008-7640-BDB4-DF34450742AE}">
      <dsp:nvSpPr>
        <dsp:cNvPr id="0" name=""/>
        <dsp:cNvSpPr/>
      </dsp:nvSpPr>
      <dsp:spPr>
        <a:xfrm>
          <a:off x="4595742" y="1938211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Visualization of five Airbnb trends and review</a:t>
          </a:r>
        </a:p>
      </dsp:txBody>
      <dsp:txXfrm>
        <a:off x="4637033" y="1979502"/>
        <a:ext cx="1125625" cy="763123"/>
      </dsp:txXfrm>
    </dsp:sp>
    <dsp:sp modelId="{C3255370-104C-514E-9D86-E757D9A813E9}">
      <dsp:nvSpPr>
        <dsp:cNvPr id="0" name=""/>
        <dsp:cNvSpPr/>
      </dsp:nvSpPr>
      <dsp:spPr>
        <a:xfrm>
          <a:off x="5803949" y="2018869"/>
          <a:ext cx="878734" cy="68353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A45A-3851-EF47-ADC8-0CC6FD049893}">
      <dsp:nvSpPr>
        <dsp:cNvPr id="0" name=""/>
        <dsp:cNvSpPr/>
      </dsp:nvSpPr>
      <dsp:spPr>
        <a:xfrm rot="5400000">
          <a:off x="5787624" y="3683818"/>
          <a:ext cx="717713" cy="817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9283"/>
            <a:satOff val="-2168"/>
            <a:lumOff val="83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4A461B-A5F5-9644-ACE3-92B7E266CEFC}">
      <dsp:nvSpPr>
        <dsp:cNvPr id="0" name=""/>
        <dsp:cNvSpPr/>
      </dsp:nvSpPr>
      <dsp:spPr>
        <a:xfrm>
          <a:off x="5597474" y="2888218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Geographical Map Summary</a:t>
          </a:r>
        </a:p>
      </dsp:txBody>
      <dsp:txXfrm>
        <a:off x="5638765" y="2929509"/>
        <a:ext cx="1125625" cy="763123"/>
      </dsp:txXfrm>
    </dsp:sp>
    <dsp:sp modelId="{4B15C147-2923-8747-BF4D-2C707C0CC7C3}">
      <dsp:nvSpPr>
        <dsp:cNvPr id="0" name=""/>
        <dsp:cNvSpPr/>
      </dsp:nvSpPr>
      <dsp:spPr>
        <a:xfrm>
          <a:off x="6805681" y="2968875"/>
          <a:ext cx="878734" cy="68353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4ABD3-5FAC-2046-AD23-43CE28FC1FBA}">
      <dsp:nvSpPr>
        <dsp:cNvPr id="0" name=""/>
        <dsp:cNvSpPr/>
      </dsp:nvSpPr>
      <dsp:spPr>
        <a:xfrm rot="5400000">
          <a:off x="6789357" y="4633824"/>
          <a:ext cx="717713" cy="817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2377"/>
            <a:satOff val="-2891"/>
            <a:lumOff val="111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A8E457-071B-0848-B21C-D48E18C91F66}">
      <dsp:nvSpPr>
        <dsp:cNvPr id="0" name=""/>
        <dsp:cNvSpPr/>
      </dsp:nvSpPr>
      <dsp:spPr>
        <a:xfrm>
          <a:off x="6599206" y="3838225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Further Analysis Questions on dataset</a:t>
          </a:r>
        </a:p>
      </dsp:txBody>
      <dsp:txXfrm>
        <a:off x="6640497" y="3879516"/>
        <a:ext cx="1125625" cy="763123"/>
      </dsp:txXfrm>
    </dsp:sp>
    <dsp:sp modelId="{DA078585-5D41-994A-8EE9-F788EEFDAACB}">
      <dsp:nvSpPr>
        <dsp:cNvPr id="0" name=""/>
        <dsp:cNvSpPr/>
      </dsp:nvSpPr>
      <dsp:spPr>
        <a:xfrm>
          <a:off x="7807413" y="3918882"/>
          <a:ext cx="878734" cy="68353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17C30-54E1-EC4A-9090-D22B52DFF6D5}">
      <dsp:nvSpPr>
        <dsp:cNvPr id="0" name=""/>
        <dsp:cNvSpPr/>
      </dsp:nvSpPr>
      <dsp:spPr>
        <a:xfrm>
          <a:off x="7600938" y="4788231"/>
          <a:ext cx="1208207" cy="845705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Create a dashboard</a:t>
          </a:r>
        </a:p>
      </dsp:txBody>
      <dsp:txXfrm>
        <a:off x="7642229" y="4829522"/>
        <a:ext cx="1125625" cy="763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6AD2-5514-DB4D-85D5-616D3CF407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A834D-BDDD-A44D-BA73-2532553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34D-BDDD-A44D-BA73-2532553D3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34D-BDDD-A44D-BA73-2532553D3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34D-BDDD-A44D-BA73-2532553D3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5506-5E23-4E23-AFBD-DA7FBA0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FDBF3-64F1-0100-A881-D47C22C2E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A26F-ECBF-1E53-C35F-8AD4689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D609-2311-8C23-6B9D-9A846782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484C-C689-1031-9928-F8ED6EFA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7362-471A-126A-78B0-EA41C04F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ACF2A-B92D-7F63-A842-8F42D09D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4EC0-5BB4-41C3-13B9-414B228E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C9F3-E3E9-DD9B-8B52-49D8D352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6A9C-C66B-E408-D97F-098AC83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845E7-A8A1-A2B5-56AB-148AD749A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DD275-D07C-593A-A3A0-10FD14510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05AF-4714-B43C-E649-3A626F2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C784-8F6C-0712-7B4F-8CCEF627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7F8F-5583-3D3E-D747-E52B634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A9D4-68D5-3027-EB0D-B126D5E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8F79-43E4-E135-2942-75A52961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77F5-D3FC-311E-3453-2687B813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70FE-E995-DDCA-62D6-30EC13EC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1F69-9739-77E7-4C54-D79E112A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B9A1-6DEA-36FD-A28C-CF43D9F2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6FBB-1427-3E53-4A58-C402E95B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F594-5CB8-5C3D-D7F0-80AD4F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2B47-AD35-27BB-EE2A-104CEC83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10BE-FB2E-3739-B788-CB621D0D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6F08-1BC0-AFB8-EA96-E990F9B3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EC4E-EBBD-E4C0-C648-ACB5ADE0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30B16-EF5C-386B-07A4-3B8F1BED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BF50-601C-19B4-55ED-2ADBC03B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D1DE-9FFE-3B5C-841D-465601EE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5DD4-1577-F78F-914D-620A3E8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47B8-4C72-3C46-E4F9-C2B4F29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2377-E4F9-763D-1366-FB307E43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F5304-4F13-A31F-73C4-32911DEA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AC2-06C0-48E3-34A5-C36296F12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EB30E-1D57-433B-8F04-99277718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A8758-A346-0FF9-1649-5709997C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4D124-669F-9D75-0448-557BAC4F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FB3DF-3BAB-ADA8-F021-FB55622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D1A3-1B33-102A-7276-74559632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08504-9EA0-2B7C-521F-C0AEAE84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24694-8E27-2BE4-93D7-5A83ED4F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926C5-5A80-DE45-2FEB-5EC5FFD4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A6C5C-32AE-F7FA-14E4-7D6651D6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F60DF-1EF2-DFC5-1FEB-728DBCCC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EB41-88BF-6ABD-B90C-8D49246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7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7CC3-720E-3A41-3CE8-88F6C9A0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BC1F-53A3-68C9-EFE4-E7F4EEE1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14AC-C470-9544-FD99-E9390F3F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606C-20A4-39DF-F34D-C04E9F8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C9919-4885-0046-CEC0-BE73D353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AB60E-D975-DBC6-5EEF-C7FA10A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045B-1497-593C-58A8-7B906C42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B910-4A65-3EEF-D318-2894E1833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4298-080C-FD44-8224-E043808A8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CD93-3285-0948-E961-A907092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28A9-1594-5495-95A2-EF521DE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63A8-24A6-3466-547F-5841F983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5844A-4451-D201-6997-ACDC9687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B299-C3BB-E471-2CEA-622663A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CA1F-BEC2-9CC6-D3DD-93C83D085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4AF9-98A9-5D41-A967-199E7FAC8D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D178-65CF-64FE-9E49-4A1095EB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2F2B-0427-F410-D7D0-0C4237403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FA9B-72EB-DA41-842E-CF28E3D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70747&amp;picture=growth-analysis-20110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8DE-FDB2-554C-1060-108C712A3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DA047-92C2-AEE7-EF9D-3E27D141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D95C6CA-8775-F7B0-F781-5CEECEA07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6"/>
            <a:ext cx="9144000" cy="1008063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TAIWO OSENI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Airbnb 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3335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4C-CB0F-BE55-F7F8-229B5CA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BBC2-4E4A-BCE7-F444-A753EA63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F3D39-3C94-5661-7C75-526A49E6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91F1A-54D5-8708-8ECD-6CC119FD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C7FF-8B35-A150-DE8A-0F0961A6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Involved in Analyzing the Dataset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assessments in the dataset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assessment dashboard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- Geographical summary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of dataset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of dataset dashboard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and observation of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1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7926-219D-14DF-AD98-EF915B60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Involved In Analyzing the Dataset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253983-995C-F160-6C95-2B5AB64C4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22629"/>
              </p:ext>
            </p:extLst>
          </p:nvPr>
        </p:nvGraphicFramePr>
        <p:xfrm>
          <a:off x="514351" y="1071564"/>
          <a:ext cx="11401424" cy="5672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57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A9ED-BDAF-5766-74E4-D425C57E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assessment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D35D-4E3D-7CB2-C634-4039D30D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0150"/>
            <a:ext cx="10806113" cy="5292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 by Neighbourhood: Histogram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</a:t>
            </a:r>
            <a:r>
              <a:rPr lang="en-GB" sz="19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the distribution of prices across different neighbourhoods, highlighting areas with more variability in prices as well as those with more uniform pricing.</a:t>
            </a:r>
          </a:p>
          <a:p>
            <a:pPr marL="457200" lvl="1" indent="0">
              <a:buNone/>
            </a:pPr>
            <a:endParaRPr lang="en-GB" sz="22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Type Popularity and Average Price: Side by Side Bar chart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 room types are most common and how their prices compare.</a:t>
            </a:r>
          </a:p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New Prices over time: Line Graph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9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900" b="0" i="0" u="none" strike="noStrike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nalyze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prices have trended since hosts have started listing on Airbnb</a:t>
            </a:r>
          </a:p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Number of Beds and Price: Scatter Plot 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eveal if there's a trend where more beds lead to higher prices</a:t>
            </a:r>
          </a:p>
          <a:p>
            <a:pPr marL="457200" lvl="1" indent="0">
              <a:buNone/>
            </a:pPr>
            <a:endParaRPr lang="en-GB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Scores vs. Price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 Plot </a:t>
            </a:r>
          </a:p>
          <a:p>
            <a:pPr lvl="1">
              <a:lnSpc>
                <a:spcPct val="120000"/>
              </a:lnSpc>
            </a:pP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Söhne"/>
              </a:rPr>
              <a:t>To examine if higher-rated listings tend to be more expensive</a:t>
            </a:r>
            <a:endParaRPr lang="en-GB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0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27D1-B5E1-894B-3985-56EA08A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14F8-02F4-6806-A5F4-77552CA4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9406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38DE-307A-59A2-7AB9-67C0E4C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09022-029B-3248-F7A5-D45A61F5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0012"/>
            <a:ext cx="12191999" cy="6958012"/>
          </a:xfrm>
        </p:spPr>
      </p:pic>
    </p:spTree>
    <p:extLst>
      <p:ext uri="{BB962C8B-B14F-4D97-AF65-F5344CB8AC3E}">
        <p14:creationId xmlns:p14="http://schemas.microsoft.com/office/powerpoint/2010/main" val="162487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A9ED-BDAF-5766-74E4-D425C57E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D35D-4E3D-7CB2-C634-4039D30D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0150"/>
            <a:ext cx="10806113" cy="52927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neighbourhoods have the highest and lowest average prices?</a:t>
            </a:r>
            <a:endParaRPr lang="en-GB" sz="24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how different room types affect average prices in neighbourhoods and </a:t>
            </a:r>
            <a:r>
              <a:rPr lang="en-GB" sz="1900" b="0" i="0" u="none" strike="noStrike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this impacts pricing in different areas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GB" sz="19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Highest </a:t>
            </a:r>
            <a:r>
              <a:rPr lang="en-GB" sz="1900" b="0" i="0" u="none" strike="noStrike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Manhantan</a:t>
            </a: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Lowest: Bronx</a:t>
            </a:r>
          </a:p>
          <a:p>
            <a:pPr marL="457200" lvl="1" indent="0">
              <a:buNone/>
            </a:pPr>
            <a:endParaRPr lang="en-GB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seasonality in the Airbnb prices in New York City?</a:t>
            </a:r>
          </a:p>
          <a:p>
            <a:pPr lvl="1">
              <a:lnSpc>
                <a:spcPct val="120000"/>
              </a:lnSpc>
            </a:pPr>
            <a:r>
              <a:rPr lang="en-GB" sz="19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compare different years and see how seasonality trends evolve and explore if seasonality effects vary by location.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7415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9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Mahanttan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⬆️ in 2008-2014 ⬇️in 2015</a:t>
            </a:r>
            <a:endParaRPr lang="en-GB" sz="16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number of reviews per room type in different neighbourhoods?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the popularity or guest engagement, as indicated by the number of reviews, varies for different room types across various neighbourhoods.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7415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Bronx: EH (7.54), PR (11.28), SR (4.74)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review scores correlate with the number of reviews?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9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pattern varies across different areas and understand how room types might influence this relationship.</a:t>
            </a:r>
          </a:p>
          <a:p>
            <a:pPr lvl="1">
              <a:lnSpc>
                <a:spcPct val="120000"/>
              </a:lnSpc>
            </a:pPr>
            <a:r>
              <a:rPr lang="en-GB" sz="1900" dirty="0">
                <a:solidFill>
                  <a:srgbClr val="37415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sz="1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rooms and entire homes had the highest number of reviews resulting in a high review score ratings. This could possibly mean that customers were highly satisfied with the services provided by the host</a:t>
            </a:r>
            <a:endParaRPr lang="en-GB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1D6D-E790-709F-32EA-8D296F15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BFB6B-AA4B-70C3-7F90-0DDE636BB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90177"/>
          </a:xfrm>
        </p:spPr>
      </p:pic>
    </p:spTree>
    <p:extLst>
      <p:ext uri="{BB962C8B-B14F-4D97-AF65-F5344CB8AC3E}">
        <p14:creationId xmlns:p14="http://schemas.microsoft.com/office/powerpoint/2010/main" val="70228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4C-CB0F-BE55-F7F8-229B5CA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and observation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BBC2-4E4A-BCE7-F444-A753EA63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in zip code leading to location error on the map and possibly inaccuracy in the dataset analysis.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geographical coordinates (longitude and latitude) was mislaid in Africa. (Resolution – changed tableau location)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 zip code/location on map displays New Jersey and not New York.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8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480</Words>
  <Application>Microsoft Macintosh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TABLE OF CONTENTS</vt:lpstr>
      <vt:lpstr>Process Involved In Analyzing the Dataset</vt:lpstr>
      <vt:lpstr>Five assessment in the dataset</vt:lpstr>
      <vt:lpstr>PowerPoint Presentation</vt:lpstr>
      <vt:lpstr>PowerPoint Presentation</vt:lpstr>
      <vt:lpstr>Further analysis of dataset</vt:lpstr>
      <vt:lpstr>PowerPoint Presentation</vt:lpstr>
      <vt:lpstr>Limitation and observation of analysis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2024-01-14T23:22:20Z</dcterms:created>
  <dcterms:modified xsi:type="dcterms:W3CDTF">2024-01-16T23:31:12Z</dcterms:modified>
</cp:coreProperties>
</file>