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7" r:id="rId1"/>
  </p:sldMasterIdLst>
  <p:notesMasterIdLst>
    <p:notesMasterId r:id="rId27"/>
  </p:notesMasterIdLst>
  <p:handoutMasterIdLst>
    <p:handoutMasterId r:id="rId28"/>
  </p:handoutMasterIdLst>
  <p:sldIdLst>
    <p:sldId id="259" r:id="rId2"/>
    <p:sldId id="263" r:id="rId3"/>
    <p:sldId id="285" r:id="rId4"/>
    <p:sldId id="284" r:id="rId5"/>
    <p:sldId id="264" r:id="rId6"/>
    <p:sldId id="286" r:id="rId7"/>
    <p:sldId id="262" r:id="rId8"/>
    <p:sldId id="269" r:id="rId9"/>
    <p:sldId id="295" r:id="rId10"/>
    <p:sldId id="296" r:id="rId11"/>
    <p:sldId id="287" r:id="rId12"/>
    <p:sldId id="270" r:id="rId13"/>
    <p:sldId id="266" r:id="rId14"/>
    <p:sldId id="271" r:id="rId15"/>
    <p:sldId id="273" r:id="rId16"/>
    <p:sldId id="274" r:id="rId17"/>
    <p:sldId id="288" r:id="rId18"/>
    <p:sldId id="293" r:id="rId19"/>
    <p:sldId id="291" r:id="rId20"/>
    <p:sldId id="292" r:id="rId21"/>
    <p:sldId id="289" r:id="rId22"/>
    <p:sldId id="278" r:id="rId23"/>
    <p:sldId id="282" r:id="rId24"/>
    <p:sldId id="283" r:id="rId25"/>
    <p:sldId id="290" r:id="rId26"/>
  </p:sldIdLst>
  <p:sldSz cx="7561263" cy="5670550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/>
    <p:restoredTop sz="95775"/>
  </p:normalViewPr>
  <p:slideViewPr>
    <p:cSldViewPr snapToGrid="0">
      <p:cViewPr varScale="1">
        <p:scale>
          <a:sx n="134" d="100"/>
          <a:sy n="134" d="100"/>
        </p:scale>
        <p:origin x="1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FD7EEB9-12D0-7849-1A5D-8098B1BAEE0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F6141D-F089-8E0D-B7CD-4B540746881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432FB7-44AA-022D-03E7-18AA971529D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351D26-8B70-9413-2002-D7D2026D6E9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3413A67-D4DA-664E-8E5D-EE82520A2C4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38510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22CF037-8754-8012-CDCC-008A580C94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96E9000-453A-A30E-D083-09ADAEF8953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ja-JP"/>
          </a:p>
        </p:txBody>
      </p:sp>
      <p:sp>
        <p:nvSpPr>
          <p:cNvPr id="4" name="ヘッダー プレースホルダー 3">
            <a:extLst>
              <a:ext uri="{FF2B5EF4-FFF2-40B4-BE49-F238E27FC236}">
                <a16:creationId xmlns:a16="http://schemas.microsoft.com/office/drawing/2014/main" id="{DA7CE686-E8C9-EC60-CB5E-7085DE45444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31CE89-7BAC-67D8-13FA-50948A40191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127D46-7AA3-CD18-D762-1F59BEBA669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1EBAB9-0639-9394-492B-9A2400B93B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fld id="{D4859A6D-CDBD-B344-BF57-2B4BBFE9F4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2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ja-JP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4859A6D-CDBD-B344-BF57-2B4BBFE9F422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809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AC582-8F5A-EEEE-8475-F2CA09EE0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158" y="928028"/>
            <a:ext cx="5670947" cy="1974191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427558-BBAC-6B4A-7C5E-928F79091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158" y="2978352"/>
            <a:ext cx="5670947" cy="1369070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55" indent="0" algn="ctr">
              <a:buNone/>
              <a:defRPr sz="1240"/>
            </a:lvl2pPr>
            <a:lvl3pPr marL="567111" indent="0" algn="ctr">
              <a:buNone/>
              <a:defRPr sz="1116"/>
            </a:lvl3pPr>
            <a:lvl4pPr marL="850666" indent="0" algn="ctr">
              <a:buNone/>
              <a:defRPr sz="992"/>
            </a:lvl4pPr>
            <a:lvl5pPr marL="1134222" indent="0" algn="ctr">
              <a:buNone/>
              <a:defRPr sz="992"/>
            </a:lvl5pPr>
            <a:lvl6pPr marL="1417777" indent="0" algn="ctr">
              <a:buNone/>
              <a:defRPr sz="992"/>
            </a:lvl6pPr>
            <a:lvl7pPr marL="1701333" indent="0" algn="ctr">
              <a:buNone/>
              <a:defRPr sz="992"/>
            </a:lvl7pPr>
            <a:lvl8pPr marL="1984888" indent="0" algn="ctr">
              <a:buNone/>
              <a:defRPr sz="992"/>
            </a:lvl8pPr>
            <a:lvl9pPr marL="2268444" indent="0" algn="ctr">
              <a:buNone/>
              <a:defRPr sz="992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E512B4-F796-17A5-D9E1-FF8D8FF9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7B283B-7BB3-6B24-2F32-5C4C72A0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B72DB1-BDCA-8DFE-1CD5-D5BE9332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BE4538-2CF1-5B42-8B95-8F272CD4D583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28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3C35D-B395-A87A-E934-093A396A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A1FDE7-315B-BDFA-42AE-C9FC99067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4ED134-B86D-E4DC-DC86-7A746E7F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201F74-C8AA-189F-7750-6649F4A1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098C47-CA61-2F26-7E56-BC1F70DD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85636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00A598-64FB-4B5B-30BB-FF64A6CD8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1029" y="301904"/>
            <a:ext cx="1630397" cy="480552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234A6C-3C3D-9156-F4D9-A03A83C6F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837" y="301904"/>
            <a:ext cx="4796676" cy="480552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7A7D70-F982-B28E-81A3-529936AD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8502BF-E67E-D3AA-4B05-B7A9A660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D73D9A-388C-39BA-6AFD-EDFFD8F2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29296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DE3D3-D1F9-7C19-B2F0-52AD31AF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24F8DB-51BE-A636-BD7B-A857B8013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E6575-CDBD-CE10-AA68-E7759377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E17D8-8E60-7437-1012-6F9CD33A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11B991-5DF0-4CD6-C11B-F6662CD5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92859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AB11D-6E1C-8769-4F83-81AA2891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99" y="1413700"/>
            <a:ext cx="6521589" cy="2358791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D4F6F-026F-8418-C220-6588FC11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899" y="3794807"/>
            <a:ext cx="6521589" cy="1240432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111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66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22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77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33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88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44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2A64A2-3719-3328-34F2-8659AD98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1C741-9190-E964-0473-2E001AFC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493B2-E4F6-FE8A-C145-4BED3A62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215730-A805-844A-B471-07EFE8E78BA7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58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0F1FB-BDCE-9CD2-5777-1358B352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E04AC0-1571-ADFB-BC16-3CA305E7A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37" y="1509521"/>
            <a:ext cx="3213537" cy="35979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BC5998-1198-A49E-4A6D-599C08D67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889" y="1509521"/>
            <a:ext cx="3213537" cy="35979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4285D-E2E8-CC02-BB16-6F8CFDF8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D80792-C519-98C3-5E6C-DD9457E6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B61A7E-60A0-B540-715C-48AB58D9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02260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520D8-8086-5A46-DC85-2DFB8707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301905"/>
            <a:ext cx="6521589" cy="109604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B4C9E5-4FF4-5EB5-F3F0-F8EE13C0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22" y="1390073"/>
            <a:ext cx="3198768" cy="681253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A189F4-5714-59C7-BE97-AE0AF4C25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22" y="2071326"/>
            <a:ext cx="3198768" cy="304660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B5B056-9EC7-EE03-EAF6-46F6DAEDA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889" y="1390073"/>
            <a:ext cx="3214522" cy="681253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A0142A-7FA3-459B-91C9-525CBB4BF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889" y="2071326"/>
            <a:ext cx="3214522" cy="304660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C16ACAB-7C12-BE42-5131-73FA0BD3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8557589-E0D3-4A8F-BD20-92AE5CB4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FB6156-F087-AE92-5F57-20FFD620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45493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2638F-F2B9-A32C-8065-249C37E7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3B845F-F56E-A89E-33AF-92A8BCD8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928FE5-7D74-724F-29DE-94C8CA86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BA221F-8503-1D67-17A0-7E8C8121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974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CF3A06-2E8B-648A-298B-2987F439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D18A74-95A3-79B7-6A92-6018C9E9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5E9155-997B-981A-35C5-69A93B89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0293FC-0C33-7F47-BFAD-E299B9571838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625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997A2-4A67-8D3E-5AB4-5354298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378037"/>
            <a:ext cx="2438704" cy="1323128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5AE4B7-16BD-D244-DA37-22A1B793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522" y="816455"/>
            <a:ext cx="3827889" cy="4029766"/>
          </a:xfrm>
        </p:spPr>
        <p:txBody>
          <a:bodyPr/>
          <a:lstStyle>
            <a:lvl1pPr>
              <a:defRPr sz="1985"/>
            </a:lvl1pPr>
            <a:lvl2pPr>
              <a:defRPr sz="1737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E5DA18-1BA4-CB9A-76A1-B53741846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1701165"/>
            <a:ext cx="2438704" cy="3151619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0B0A02-CAAC-DFB6-A44F-E4B9ECBF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80FF23-3D2A-C234-4C10-0DF77CA3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E6987E-BAC1-135F-2A05-13E9ABCF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95285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9D442-B0D7-A7DB-CA06-60541D7F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378037"/>
            <a:ext cx="2438704" cy="1323128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705F8F-ABD7-F423-CB09-7028B9DF1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522" y="816455"/>
            <a:ext cx="3827889" cy="4029766"/>
          </a:xfrm>
        </p:spPr>
        <p:txBody>
          <a:bodyPr/>
          <a:lstStyle>
            <a:lvl1pPr marL="0" indent="0">
              <a:buNone/>
              <a:defRPr sz="1985"/>
            </a:lvl1pPr>
            <a:lvl2pPr marL="283555" indent="0">
              <a:buNone/>
              <a:defRPr sz="1737"/>
            </a:lvl2pPr>
            <a:lvl3pPr marL="567111" indent="0">
              <a:buNone/>
              <a:defRPr sz="1488"/>
            </a:lvl3pPr>
            <a:lvl4pPr marL="850666" indent="0">
              <a:buNone/>
              <a:defRPr sz="1240"/>
            </a:lvl4pPr>
            <a:lvl5pPr marL="1134222" indent="0">
              <a:buNone/>
              <a:defRPr sz="1240"/>
            </a:lvl5pPr>
            <a:lvl6pPr marL="1417777" indent="0">
              <a:buNone/>
              <a:defRPr sz="1240"/>
            </a:lvl6pPr>
            <a:lvl7pPr marL="1701333" indent="0">
              <a:buNone/>
              <a:defRPr sz="1240"/>
            </a:lvl7pPr>
            <a:lvl8pPr marL="1984888" indent="0">
              <a:buNone/>
              <a:defRPr sz="1240"/>
            </a:lvl8pPr>
            <a:lvl9pPr marL="2268444" indent="0">
              <a:buNone/>
              <a:defRPr sz="124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9852A7-F94B-9AEC-58E9-90881BE89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1701165"/>
            <a:ext cx="2438704" cy="3151619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AA0E5-A164-ED6A-2D1C-D434461E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2E9209-7A4E-ED3C-7BB1-38B9D4C4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D2BB95-EB42-4FBE-79D1-83541396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73119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8BE95E-B88C-2667-47B9-0761EA15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7" y="301905"/>
            <a:ext cx="652158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8EB8EA-CDE7-6555-0452-2AE012820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837" y="1509521"/>
            <a:ext cx="652158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191226-E4A5-01C9-DC03-ADDAC25D6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837" y="5255760"/>
            <a:ext cx="170128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21E1A-0068-0B22-7D25-BE5DADAA3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669" y="5255760"/>
            <a:ext cx="255192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7EBEA5-4258-7F3A-1FD8-0997AB2CE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49649" y="412165"/>
            <a:ext cx="170128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62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hf hdr="0" ftr="0" dt="0"/>
  <p:txStyles>
    <p:titleStyle>
      <a:lvl1pPr algn="l" defTabSz="567111" rtl="0" eaLnBrk="1" latinLnBrk="0" hangingPunct="1">
        <a:lnSpc>
          <a:spcPct val="90000"/>
        </a:lnSpc>
        <a:spcBef>
          <a:spcPct val="0"/>
        </a:spcBef>
        <a:buNone/>
        <a:defRPr kumimoji="1" sz="2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78" indent="-141778" algn="l" defTabSz="567111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1737" kern="1200">
          <a:solidFill>
            <a:schemeClr val="tx1"/>
          </a:solidFill>
          <a:latin typeface="+mn-lt"/>
          <a:ea typeface="+mn-ea"/>
          <a:cs typeface="+mn-cs"/>
        </a:defRPr>
      </a:lvl1pPr>
      <a:lvl2pPr marL="425333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88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444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99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555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3110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666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10221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55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111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666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222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777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333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888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444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ADEE84-25C6-49FB-CC00-1B02D4DA843F}"/>
              </a:ext>
            </a:extLst>
          </p:cNvPr>
          <p:cNvSpPr txBox="1"/>
          <p:nvPr/>
        </p:nvSpPr>
        <p:spPr>
          <a:xfrm>
            <a:off x="372011" y="1540029"/>
            <a:ext cx="710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熱力学的遺伝アルゴリズムによる</a:t>
            </a:r>
            <a:endParaRPr lang="en-US" altLang="ja-JP" sz="3600" dirty="0"/>
          </a:p>
          <a:p>
            <a:r>
              <a:rPr lang="en-US" altLang="ja-JP" sz="3600" dirty="0"/>
              <a:t>CNN </a:t>
            </a:r>
            <a:r>
              <a:rPr lang="ja-JP" altLang="en-US" sz="3600"/>
              <a:t>構造の進化的獲得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6B3D9C-2A44-D2DA-1A8B-2B46C99E75FE}"/>
              </a:ext>
            </a:extLst>
          </p:cNvPr>
          <p:cNvSpPr txBox="1"/>
          <p:nvPr/>
        </p:nvSpPr>
        <p:spPr>
          <a:xfrm>
            <a:off x="3190241" y="3601476"/>
            <a:ext cx="4120930" cy="1220278"/>
          </a:xfrm>
          <a:prstGeom prst="rect">
            <a:avLst/>
          </a:prstGeom>
          <a:noFill/>
          <a:ln>
            <a:noFill/>
          </a:ln>
        </p:spPr>
        <p:txBody>
          <a:bodyPr vert="horz" wrap="square" lIns="67507" tIns="33754" rIns="67507" bIns="33754" anchorCtr="0" compatLnSpc="0">
            <a:spAutoFit/>
          </a:bodyPr>
          <a:lstStyle/>
          <a:p>
            <a:pPr hangingPunct="0">
              <a:defRPr sz="2200"/>
            </a:pP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Lohit Devanagari" pitchFamily="2"/>
              </a:rPr>
              <a:t>創発ソフトウェア研究室</a:t>
            </a:r>
          </a:p>
          <a:p>
            <a:pPr hangingPunct="0">
              <a:defRPr sz="2200"/>
            </a:pPr>
            <a:r>
              <a:rPr lang="en-US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Lohit Devanagari" pitchFamily="2"/>
              </a:rPr>
              <a:t>B3 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Lohit Devanagari" pitchFamily="2"/>
              </a:rPr>
              <a:t>平 智隆</a:t>
            </a:r>
          </a:p>
        </p:txBody>
      </p:sp>
    </p:spTree>
    <p:extLst>
      <p:ext uri="{BB962C8B-B14F-4D97-AF65-F5344CB8AC3E}">
        <p14:creationId xmlns:p14="http://schemas.microsoft.com/office/powerpoint/2010/main" val="168608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9FC57-6D71-779F-E42A-A97CDA77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gaCNN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CC00B8C-81DD-663C-CA94-75367C1D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10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A4C493-2CAF-EE11-F549-AE982F7E8644}"/>
              </a:ext>
            </a:extLst>
          </p:cNvPr>
          <p:cNvSpPr txBox="1"/>
          <p:nvPr/>
        </p:nvSpPr>
        <p:spPr>
          <a:xfrm>
            <a:off x="402142" y="1800225"/>
            <a:ext cx="6756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en-US" altLang="ja-JP" sz="2400" dirty="0"/>
              <a:t>GA </a:t>
            </a:r>
            <a:r>
              <a:rPr kumimoji="1" lang="ja-JP" altLang="en-US" sz="2400"/>
              <a:t>において遺伝子を</a:t>
            </a:r>
            <a:r>
              <a:rPr kumimoji="1" lang="en-US" altLang="ja-JP" sz="2400" dirty="0"/>
              <a:t> CNN </a:t>
            </a:r>
            <a:r>
              <a:rPr kumimoji="1" lang="ja-JP" altLang="en-US" sz="2400"/>
              <a:t>の構造として探索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6176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11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提案手法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57475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遺伝的アルゴリズムの問題点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12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215805" y="1508209"/>
            <a:ext cx="6494085" cy="3364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/>
              <a:t>GA </a:t>
            </a:r>
            <a:r>
              <a:rPr kumimoji="1" lang="ja-JP" altLang="en-US" sz="2400"/>
              <a:t>の初期収束問題</a:t>
            </a:r>
            <a:endParaRPr kumimoji="1" lang="en-US" altLang="ja-JP" sz="2400" dirty="0"/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400"/>
              <a:t>探索初期に個体の多様性が失われる</a:t>
            </a:r>
            <a:endParaRPr lang="en-US" altLang="ja-JP" sz="2400" dirty="0"/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400"/>
              <a:t>個体群が同じ個体で埋め尽くされる</a:t>
            </a:r>
            <a:endParaRPr lang="en-US" altLang="ja-JP" sz="2400" dirty="0"/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ja-JP" altLang="en-US" sz="2400"/>
              <a:t>局所最適解に陥る</a:t>
            </a:r>
            <a:endParaRPr kumimoji="1" lang="en-US" altLang="ja-JP" sz="2400" dirty="0"/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/>
              <a:t>GA </a:t>
            </a:r>
            <a:r>
              <a:rPr kumimoji="1" lang="ja-JP" altLang="en-US" sz="2400"/>
              <a:t>を</a:t>
            </a:r>
            <a:r>
              <a:rPr kumimoji="1" lang="en-US" altLang="ja-JP" sz="2400" dirty="0"/>
              <a:t> CNN </a:t>
            </a:r>
            <a:r>
              <a:rPr kumimoji="1" lang="ja-JP" altLang="en-US" sz="2400"/>
              <a:t>の最適化に用いるには</a:t>
            </a:r>
            <a:br>
              <a:rPr kumimoji="1" lang="en-US" altLang="ja-JP" sz="2400" dirty="0"/>
            </a:br>
            <a:r>
              <a:rPr kumimoji="1" lang="ja-JP" altLang="en-US" sz="2400">
                <a:solidFill>
                  <a:srgbClr val="FF0000"/>
                </a:solidFill>
              </a:rPr>
              <a:t>選択ルールの見直し</a:t>
            </a:r>
            <a:r>
              <a:rPr kumimoji="1" lang="ja-JP" altLang="en-US" sz="2400"/>
              <a:t>が必要である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25658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熱力学的遺伝アルゴリズム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13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72736" y="1424557"/>
            <a:ext cx="7529625" cy="3918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ja-JP" altLang="en-US" sz="2400"/>
              <a:t>提案手法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tdgaCNN</a:t>
            </a:r>
            <a:endParaRPr kumimoji="1" lang="en-US" altLang="ja-JP" sz="2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/>
              <a:t>GA </a:t>
            </a:r>
            <a:r>
              <a:rPr kumimoji="1" lang="ja-JP" altLang="en-US" sz="2400"/>
              <a:t>に熱力学的選択ルールを適用</a:t>
            </a:r>
            <a:endParaRPr kumimoji="1" lang="en-US" altLang="ja-JP" sz="2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ja-JP" altLang="en-US" sz="2400"/>
              <a:t>熱力学的遺伝アルゴリズム</a:t>
            </a:r>
            <a:br>
              <a:rPr kumimoji="1" lang="en-US" altLang="ja-JP" sz="2400" dirty="0"/>
            </a:br>
            <a:r>
              <a:rPr kumimoji="1" lang="en-US" altLang="ja-JP" sz="2400" dirty="0"/>
              <a:t>(Thermodynamical Genetic Algorithm: TDGA)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ja-JP" altLang="en-US" sz="2400"/>
              <a:t>個体の</a:t>
            </a:r>
            <a:r>
              <a:rPr kumimoji="1" lang="ja-JP" altLang="en-US" sz="2400">
                <a:solidFill>
                  <a:srgbClr val="FF0000"/>
                </a:solidFill>
              </a:rPr>
              <a:t>多様性の維持</a:t>
            </a:r>
            <a:r>
              <a:rPr kumimoji="1" lang="ja-JP" altLang="en-US" sz="2400"/>
              <a:t>を重視</a:t>
            </a:r>
            <a:endParaRPr kumimoji="1" lang="en-US" altLang="ja-JP" sz="2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/>
              <a:t>GA </a:t>
            </a:r>
            <a:r>
              <a:rPr kumimoji="1" lang="ja-JP" altLang="en-US" sz="2400"/>
              <a:t>における</a:t>
            </a:r>
            <a:r>
              <a:rPr kumimoji="1" lang="ja-JP" altLang="en-US" sz="2400">
                <a:solidFill>
                  <a:srgbClr val="FF0000"/>
                </a:solidFill>
              </a:rPr>
              <a:t>初期収束問題を解消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4267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熱力学的遺伝アルゴリズム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189784" y="2296553"/>
            <a:ext cx="718169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en-US" altLang="ja-JP" sz="2400" dirty="0"/>
          </a:p>
          <a:p>
            <a:pPr marL="914400" lvl="1" indent="-457200">
              <a:buFont typeface="Wingdings" pitchFamily="2" charset="2"/>
              <a:buChar char="p"/>
            </a:pPr>
            <a:r>
              <a:rPr kumimoji="1" lang="en-US" altLang="ja-JP" sz="2400" dirty="0"/>
              <a:t>GA </a:t>
            </a:r>
            <a:r>
              <a:rPr kumimoji="1" lang="ja-JP" altLang="en-US" sz="2400"/>
              <a:t>の選択ルールに熱力学における自由</a:t>
            </a:r>
            <a:br>
              <a:rPr kumimoji="1" lang="en-US" altLang="ja-JP" sz="2400" dirty="0"/>
            </a:br>
            <a:r>
              <a:rPr kumimoji="1" lang="ja-JP" altLang="en-US" sz="2400"/>
              <a:t>エネルギーの概念を取り入れた手法</a:t>
            </a:r>
            <a:endParaRPr lang="en-US" altLang="ja-JP" sz="2400" dirty="0"/>
          </a:p>
          <a:p>
            <a:pPr marL="914400" lvl="1" indent="-457200">
              <a:buFont typeface="Wingdings" pitchFamily="2" charset="2"/>
              <a:buChar char="p"/>
            </a:pPr>
            <a:endParaRPr kumimoji="1" lang="en-US" altLang="ja-JP" sz="1400" dirty="0"/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/>
              <a:t>個体の多様性を維持することがねらい</a:t>
            </a:r>
            <a:br>
              <a:rPr lang="en-US" altLang="ja-JP" sz="2400" dirty="0"/>
            </a:br>
            <a:r>
              <a:rPr lang="en-US" altLang="ja-JP" sz="2400" dirty="0"/>
              <a:t>→ </a:t>
            </a:r>
            <a:r>
              <a:rPr kumimoji="1" lang="ja-JP" altLang="en-US" sz="2400">
                <a:solidFill>
                  <a:srgbClr val="FF0000"/>
                </a:solidFill>
              </a:rPr>
              <a:t>初期収束問題の解消</a:t>
            </a:r>
            <a:endParaRPr kumimoji="1" lang="en-US" altLang="ja-JP" sz="2400" dirty="0"/>
          </a:p>
          <a:p>
            <a:pPr marL="914400" lvl="1" indent="-457200">
              <a:buFont typeface="Wingdings" pitchFamily="2" charset="2"/>
              <a:buChar char="p"/>
            </a:pP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DAC15A-B60A-53DD-DA6A-9DF6679A8EBC}"/>
              </a:ext>
            </a:extLst>
          </p:cNvPr>
          <p:cNvSpPr txBox="1"/>
          <p:nvPr/>
        </p:nvSpPr>
        <p:spPr>
          <a:xfrm>
            <a:off x="519837" y="1464829"/>
            <a:ext cx="6606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熱力学的遺伝アルゴリズム</a:t>
            </a:r>
            <a:endParaRPr kumimoji="1" lang="en-US" altLang="ja-JP" sz="2400" dirty="0"/>
          </a:p>
          <a:p>
            <a:r>
              <a:rPr kumimoji="1" lang="en-US" altLang="ja-JP" sz="2400" dirty="0"/>
              <a:t>(Thermodynamical Genetic Algorithm: TDGA)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AE7105-A7F6-24D0-BD6A-41C3CFFB09BD}"/>
              </a:ext>
            </a:extLst>
          </p:cNvPr>
          <p:cNvSpPr txBox="1"/>
          <p:nvPr/>
        </p:nvSpPr>
        <p:spPr>
          <a:xfrm>
            <a:off x="1117600" y="44399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0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熱力学的遺伝アルゴリズム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15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189784" y="1199273"/>
            <a:ext cx="7181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en-US" altLang="ja-JP" sz="2400" dirty="0"/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/>
              <a:t>自由エネルギー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AE7105-A7F6-24D0-BD6A-41C3CFFB09BD}"/>
              </a:ext>
            </a:extLst>
          </p:cNvPr>
          <p:cNvSpPr txBox="1"/>
          <p:nvPr/>
        </p:nvSpPr>
        <p:spPr>
          <a:xfrm>
            <a:off x="1117600" y="44399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>
              <a:solidFill>
                <a:srgbClr val="FF0000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1E45FAE-B686-52AF-3D7A-6084523339BD}"/>
              </a:ext>
            </a:extLst>
          </p:cNvPr>
          <p:cNvGrpSpPr/>
          <p:nvPr/>
        </p:nvGrpSpPr>
        <p:grpSpPr>
          <a:xfrm>
            <a:off x="189784" y="1423777"/>
            <a:ext cx="7181694" cy="2228079"/>
            <a:chOff x="189784" y="1423777"/>
            <a:chExt cx="7181694" cy="2228079"/>
          </a:xfrm>
        </p:grpSpPr>
        <p:pic>
          <p:nvPicPr>
            <p:cNvPr id="8" name="図 7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D7075461-082A-5178-D8E1-B047559D3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597" y="2191384"/>
              <a:ext cx="2863443" cy="521932"/>
            </a:xfrm>
            <a:prstGeom prst="rect">
              <a:avLst/>
            </a:prstGeom>
          </p:spPr>
        </p:pic>
        <p:pic>
          <p:nvPicPr>
            <p:cNvPr id="15" name="図 14" descr="テキスト, 手紙&#10;&#10;自動的に生成された説明">
              <a:extLst>
                <a:ext uri="{FF2B5EF4-FFF2-40B4-BE49-F238E27FC236}">
                  <a16:creationId xmlns:a16="http://schemas.microsoft.com/office/drawing/2014/main" id="{719E8728-1C3E-EDCD-EE43-FDBCBC9E4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5280" y="1423777"/>
              <a:ext cx="3376198" cy="12895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四角形吹き出し 15">
              <a:extLst>
                <a:ext uri="{FF2B5EF4-FFF2-40B4-BE49-F238E27FC236}">
                  <a16:creationId xmlns:a16="http://schemas.microsoft.com/office/drawing/2014/main" id="{836A3A14-2ADF-6CDC-3DB4-EC6A50CD9275}"/>
                </a:ext>
              </a:extLst>
            </p:cNvPr>
            <p:cNvSpPr/>
            <p:nvPr/>
          </p:nvSpPr>
          <p:spPr>
            <a:xfrm>
              <a:off x="189784" y="2887425"/>
              <a:ext cx="2035256" cy="764431"/>
            </a:xfrm>
            <a:prstGeom prst="wedgeRectCallout">
              <a:avLst>
                <a:gd name="adj1" fmla="val 32652"/>
                <a:gd name="adj2" fmla="val -7572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エネルギー最小化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を追求する項</a:t>
              </a:r>
            </a:p>
          </p:txBody>
        </p:sp>
        <p:sp>
          <p:nvSpPr>
            <p:cNvPr id="18" name="四角形吹き出し 17">
              <a:extLst>
                <a:ext uri="{FF2B5EF4-FFF2-40B4-BE49-F238E27FC236}">
                  <a16:creationId xmlns:a16="http://schemas.microsoft.com/office/drawing/2014/main" id="{12F88E42-9B25-EBE7-3E72-F03AD6519141}"/>
                </a:ext>
              </a:extLst>
            </p:cNvPr>
            <p:cNvSpPr/>
            <p:nvPr/>
          </p:nvSpPr>
          <p:spPr>
            <a:xfrm>
              <a:off x="2477412" y="2887425"/>
              <a:ext cx="2035256" cy="764431"/>
            </a:xfrm>
            <a:prstGeom prst="wedgeRectCallout">
              <a:avLst>
                <a:gd name="adj1" fmla="val -19265"/>
                <a:gd name="adj2" fmla="val -810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系の多様性維持を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追求する項</a:t>
              </a: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E1EFAF-7AC5-C387-9206-A7A91793ECE2}"/>
              </a:ext>
            </a:extLst>
          </p:cNvPr>
          <p:cNvSpPr txBox="1"/>
          <p:nvPr/>
        </p:nvSpPr>
        <p:spPr>
          <a:xfrm>
            <a:off x="189784" y="420911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多様性を維持しつつエネルギー最小化を追求できる</a:t>
            </a:r>
          </a:p>
        </p:txBody>
      </p:sp>
    </p:spTree>
    <p:extLst>
      <p:ext uri="{BB962C8B-B14F-4D97-AF65-F5344CB8AC3E}">
        <p14:creationId xmlns:p14="http://schemas.microsoft.com/office/powerpoint/2010/main" val="298025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熱力学的遺伝アルゴリズム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16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189784" y="1199273"/>
            <a:ext cx="7181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en-US" altLang="ja-JP" sz="2400" dirty="0"/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/>
              <a:t>エントロピー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AE7105-A7F6-24D0-BD6A-41C3CFFB09BD}"/>
              </a:ext>
            </a:extLst>
          </p:cNvPr>
          <p:cNvSpPr txBox="1"/>
          <p:nvPr/>
        </p:nvSpPr>
        <p:spPr>
          <a:xfrm>
            <a:off x="1117600" y="44399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>
              <a:solidFill>
                <a:srgbClr val="FF0000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C05F214-2120-36E1-62A4-1AA4B71FC80D}"/>
              </a:ext>
            </a:extLst>
          </p:cNvPr>
          <p:cNvGrpSpPr/>
          <p:nvPr/>
        </p:nvGrpSpPr>
        <p:grpSpPr>
          <a:xfrm>
            <a:off x="388700" y="2025161"/>
            <a:ext cx="6794500" cy="3343484"/>
            <a:chOff x="388700" y="2025161"/>
            <a:chExt cx="6794500" cy="3343484"/>
          </a:xfrm>
        </p:grpSpPr>
        <p:pic>
          <p:nvPicPr>
            <p:cNvPr id="10" name="図 9" descr="ロゴ が含まれている画像&#10;&#10;自動的に生成された説明">
              <a:extLst>
                <a:ext uri="{FF2B5EF4-FFF2-40B4-BE49-F238E27FC236}">
                  <a16:creationId xmlns:a16="http://schemas.microsoft.com/office/drawing/2014/main" id="{FFA8825E-3A56-190B-31B7-790425C01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700" y="2025161"/>
              <a:ext cx="6794500" cy="1524000"/>
            </a:xfrm>
            <a:prstGeom prst="rect">
              <a:avLst/>
            </a:prstGeom>
          </p:spPr>
        </p:pic>
        <p:pic>
          <p:nvPicPr>
            <p:cNvPr id="12" name="図 11" descr="テキスト, 手紙&#10;&#10;自動的に生成された説明">
              <a:extLst>
                <a:ext uri="{FF2B5EF4-FFF2-40B4-BE49-F238E27FC236}">
                  <a16:creationId xmlns:a16="http://schemas.microsoft.com/office/drawing/2014/main" id="{4CE41CCD-E02F-52D7-5513-6B2271CF7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837" y="3683670"/>
              <a:ext cx="5047843" cy="1684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0400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17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実験概要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423871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966B7-59D9-D6A5-796F-E7163263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本実験の概要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8006A5-C467-DBF1-F858-49962002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18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921073-8658-6514-30A2-0483675975F4}"/>
              </a:ext>
            </a:extLst>
          </p:cNvPr>
          <p:cNvSpPr txBox="1"/>
          <p:nvPr/>
        </p:nvSpPr>
        <p:spPr>
          <a:xfrm>
            <a:off x="519837" y="1809750"/>
            <a:ext cx="6514925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ja-JP" altLang="en-US" sz="2400"/>
              <a:t>先行研究</a:t>
            </a:r>
            <a:endParaRPr lang="en-US" altLang="ja-JP" sz="2400" dirty="0"/>
          </a:p>
          <a:p>
            <a:pPr marL="742950" lvl="1" indent="-285750">
              <a:buFont typeface="Wingdings" pitchFamily="2" charset="2"/>
              <a:buChar char="p"/>
            </a:pPr>
            <a:r>
              <a:rPr lang="ja-JP" altLang="en-US" sz="2400"/>
              <a:t>適応度計算のために</a:t>
            </a:r>
            <a:r>
              <a:rPr lang="en-US" altLang="ja-JP" sz="2400" dirty="0">
                <a:solidFill>
                  <a:srgbClr val="FF0000"/>
                </a:solidFill>
              </a:rPr>
              <a:t> 1</a:t>
            </a:r>
            <a:r>
              <a:rPr lang="ja-JP" altLang="en-US" sz="2400">
                <a:solidFill>
                  <a:srgbClr val="FF0000"/>
                </a:solidFill>
              </a:rPr>
              <a:t> エポックのみ</a:t>
            </a:r>
            <a:r>
              <a:rPr lang="ja-JP" altLang="en-US" sz="2400"/>
              <a:t>学習</a:t>
            </a:r>
            <a:endParaRPr lang="en-US" altLang="ja-JP" sz="2400" dirty="0"/>
          </a:p>
          <a:p>
            <a:pPr marL="742950" lvl="1" indent="-285750">
              <a:buFont typeface="Wingdings" pitchFamily="2" charset="2"/>
              <a:buChar char="p"/>
            </a:pPr>
            <a:endParaRPr lang="en-US" altLang="ja-JP" sz="2000" dirty="0"/>
          </a:p>
          <a:p>
            <a:pPr marL="285750" indent="-285750">
              <a:buFont typeface="Wingdings" pitchFamily="2" charset="2"/>
              <a:buChar char="p"/>
            </a:pPr>
            <a:r>
              <a:rPr lang="ja-JP" altLang="en-US" sz="2400"/>
              <a:t>本実験</a:t>
            </a:r>
            <a:endParaRPr lang="en-US" altLang="ja-JP" sz="2400" dirty="0"/>
          </a:p>
          <a:p>
            <a:pPr marL="800100" lvl="1" indent="-342900">
              <a:buFont typeface="Wingdings" pitchFamily="2" charset="2"/>
              <a:buChar char="p"/>
            </a:pPr>
            <a:r>
              <a:rPr lang="ja-JP" altLang="en-US" sz="2400"/>
              <a:t>世代数</a:t>
            </a:r>
            <a:r>
              <a:rPr lang="en-US" altLang="ja-JP" sz="2400" dirty="0"/>
              <a:t> × </a:t>
            </a:r>
            <a:r>
              <a:rPr lang="ja-JP" altLang="en-US" sz="2400"/>
              <a:t>エポック数</a:t>
            </a:r>
            <a:r>
              <a:rPr lang="en-US" altLang="ja-JP" sz="2400" dirty="0"/>
              <a:t> = 80 </a:t>
            </a:r>
            <a:r>
              <a:rPr lang="ja-JP" altLang="en-US" sz="2400"/>
              <a:t>と，</a:t>
            </a:r>
            <a:br>
              <a:rPr lang="en-US" altLang="ja-JP" sz="2400" dirty="0"/>
            </a:br>
            <a:r>
              <a:rPr lang="ja-JP" altLang="en-US" sz="2400">
                <a:solidFill>
                  <a:srgbClr val="FF0000"/>
                </a:solidFill>
              </a:rPr>
              <a:t>世代数</a:t>
            </a:r>
            <a:r>
              <a:rPr lang="en-US" altLang="ja-JP" sz="2400" dirty="0">
                <a:solidFill>
                  <a:srgbClr val="FF0000"/>
                </a:solidFill>
              </a:rPr>
              <a:t> × </a:t>
            </a:r>
            <a:r>
              <a:rPr lang="ja-JP" altLang="en-US" sz="2400">
                <a:solidFill>
                  <a:srgbClr val="FF0000"/>
                </a:solidFill>
              </a:rPr>
              <a:t>エポック数を固定</a:t>
            </a:r>
            <a:r>
              <a:rPr lang="ja-JP" altLang="en-US" sz="2400"/>
              <a:t>して学習</a:t>
            </a:r>
            <a:endParaRPr lang="en-US" altLang="ja-JP" sz="2400" dirty="0"/>
          </a:p>
          <a:p>
            <a:pPr marL="800100" lvl="1" indent="-342900">
              <a:buFont typeface="Wingdings" pitchFamily="2" charset="2"/>
              <a:buChar char="p"/>
            </a:pPr>
            <a:r>
              <a:rPr lang="ja-JP" altLang="en-US" sz="2400"/>
              <a:t>さまざまなエポック数で実験</a:t>
            </a:r>
            <a:endParaRPr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20086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56225-BF31-7C83-9113-9E3E30C1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初期個体群の作成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54A1411-310B-5B77-D481-0D835AD0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19</a:t>
            </a:fld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8FD77A-9BDB-91FE-7EE0-B3FF46539E04}"/>
              </a:ext>
            </a:extLst>
          </p:cNvPr>
          <p:cNvSpPr txBox="1"/>
          <p:nvPr/>
        </p:nvSpPr>
        <p:spPr>
          <a:xfrm>
            <a:off x="519837" y="1766555"/>
            <a:ext cx="5376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ランダムな</a:t>
            </a:r>
            <a:r>
              <a:rPr kumimoji="1" lang="en-US" altLang="ja-JP" sz="2400" dirty="0"/>
              <a:t> 100 </a:t>
            </a:r>
            <a:r>
              <a:rPr kumimoji="1" lang="ja-JP" altLang="en-US" sz="2400"/>
              <a:t>個体を</a:t>
            </a:r>
            <a:r>
              <a:rPr kumimoji="1" lang="en-US" altLang="ja-JP" sz="2400" dirty="0"/>
              <a:t> 20 </a:t>
            </a:r>
            <a:r>
              <a:rPr kumimoji="1" lang="ja-JP" altLang="en-US" sz="2400"/>
              <a:t>世代探索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C14CCC5-584D-0EEC-F11C-4B19CCFD22AA}"/>
              </a:ext>
            </a:extLst>
          </p:cNvPr>
          <p:cNvGrpSpPr/>
          <p:nvPr/>
        </p:nvGrpSpPr>
        <p:grpSpPr>
          <a:xfrm>
            <a:off x="156300" y="2568280"/>
            <a:ext cx="7248661" cy="2907045"/>
            <a:chOff x="156300" y="2568280"/>
            <a:chExt cx="7248661" cy="2907045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7E3653E-202D-9D7F-32C1-53BA4CC62FB3}"/>
                </a:ext>
              </a:extLst>
            </p:cNvPr>
            <p:cNvGrpSpPr/>
            <p:nvPr/>
          </p:nvGrpSpPr>
          <p:grpSpPr>
            <a:xfrm>
              <a:off x="156300" y="2568280"/>
              <a:ext cx="7248661" cy="2907045"/>
              <a:chOff x="156301" y="2559050"/>
              <a:chExt cx="7248661" cy="2907045"/>
            </a:xfrm>
          </p:grpSpPr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7F156D9E-39C7-6B02-2DC6-C27DA03BDF99}"/>
                  </a:ext>
                </a:extLst>
              </p:cNvPr>
              <p:cNvSpPr/>
              <p:nvPr/>
            </p:nvSpPr>
            <p:spPr>
              <a:xfrm>
                <a:off x="156301" y="2559050"/>
                <a:ext cx="3080613" cy="156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ランダムな</a:t>
                </a:r>
                <a:endParaRPr kumimoji="1" lang="en-US" altLang="ja-JP" sz="2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初期個体群</a:t>
                </a:r>
              </a:p>
            </p:txBody>
          </p:sp>
          <p:sp>
            <p:nvSpPr>
              <p:cNvPr id="5" name="右矢印 4">
                <a:extLst>
                  <a:ext uri="{FF2B5EF4-FFF2-40B4-BE49-F238E27FC236}">
                    <a16:creationId xmlns:a16="http://schemas.microsoft.com/office/drawing/2014/main" id="{3D190AF5-D790-B873-4F64-FBA7C3DB2DAD}"/>
                  </a:ext>
                </a:extLst>
              </p:cNvPr>
              <p:cNvSpPr/>
              <p:nvPr/>
            </p:nvSpPr>
            <p:spPr>
              <a:xfrm>
                <a:off x="2724150" y="3764335"/>
                <a:ext cx="1352549" cy="93345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5848BBD1-F696-182B-35BF-AB88D5F2CCCE}"/>
                  </a:ext>
                </a:extLst>
              </p:cNvPr>
              <p:cNvSpPr/>
              <p:nvPr/>
            </p:nvSpPr>
            <p:spPr>
              <a:xfrm>
                <a:off x="4324349" y="3903995"/>
                <a:ext cx="3080613" cy="156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実験用の</a:t>
                </a:r>
                <a:endParaRPr kumimoji="1" lang="en-US" altLang="ja-JP" sz="2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初期個体群</a:t>
                </a:r>
                <a:endParaRPr kumimoji="1" lang="en-US" altLang="ja-JP" sz="2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0C81114-2165-8442-28E5-0EFFBE2B8687}"/>
                </a:ext>
              </a:extLst>
            </p:cNvPr>
            <p:cNvSpPr txBox="1"/>
            <p:nvPr/>
          </p:nvSpPr>
          <p:spPr>
            <a:xfrm>
              <a:off x="2125244" y="4812136"/>
              <a:ext cx="2165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TDGA 20 </a:t>
              </a:r>
              <a:r>
                <a:rPr kumimoji="1" lang="ja-JP" altLang="en-US" sz="2400"/>
                <a:t>世代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15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はじめに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要素技術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提案手法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実験概要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実験結果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934417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1DABD0-6E6F-20AC-E27E-DE4CB11A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en-US" altLang="ja-JP" dirty="0" err="1"/>
              <a:t>tdgaCNN</a:t>
            </a:r>
            <a:r>
              <a:rPr kumimoji="1" lang="en-US" altLang="ja-JP" dirty="0"/>
              <a:t> </a:t>
            </a:r>
            <a:r>
              <a:rPr kumimoji="1" lang="ja-JP" altLang="en-US"/>
              <a:t>の実行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677EC9-0504-1614-4950-D0D61AE8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2497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21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実験結果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2689984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実験結果</a:t>
            </a:r>
            <a:r>
              <a:rPr kumimoji="1" lang="en-US" altLang="ja-JP" dirty="0"/>
              <a:t> </a:t>
            </a:r>
            <a:r>
              <a:rPr lang="en-US" altLang="ja-JP" dirty="0"/>
              <a:t>–––– </a:t>
            </a:r>
            <a:r>
              <a:rPr lang="ja-JP" altLang="en-US"/>
              <a:t>適応度推移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22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07E860-D865-0DDC-7593-9654B40A604B}"/>
              </a:ext>
            </a:extLst>
          </p:cNvPr>
          <p:cNvSpPr txBox="1"/>
          <p:nvPr/>
        </p:nvSpPr>
        <p:spPr>
          <a:xfrm>
            <a:off x="360464" y="1439189"/>
            <a:ext cx="6840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ランダムな初期個体を母集団とし</a:t>
            </a:r>
            <a:r>
              <a:rPr kumimoji="1" lang="en-US" altLang="ja-JP" sz="2400" dirty="0"/>
              <a:t> 20 </a:t>
            </a:r>
            <a:r>
              <a:rPr kumimoji="1" lang="ja-JP" altLang="en-US" sz="2400"/>
              <a:t>世代探索</a:t>
            </a:r>
            <a:endParaRPr kumimoji="1" lang="en-US" altLang="ja-JP" sz="2400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7A7C177-3B63-E072-4622-F0FAEDBFBA22}"/>
              </a:ext>
            </a:extLst>
          </p:cNvPr>
          <p:cNvGrpSpPr/>
          <p:nvPr/>
        </p:nvGrpSpPr>
        <p:grpSpPr>
          <a:xfrm>
            <a:off x="143838" y="2235157"/>
            <a:ext cx="7273585" cy="2764279"/>
            <a:chOff x="101601" y="2387557"/>
            <a:chExt cx="7273585" cy="2764279"/>
          </a:xfrm>
        </p:grpSpPr>
        <p:pic>
          <p:nvPicPr>
            <p:cNvPr id="8" name="図 7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2DF49052-9D49-E3CC-B639-F149DC50B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48" t="10090" r="9806"/>
            <a:stretch/>
          </p:blipFill>
          <p:spPr>
            <a:xfrm>
              <a:off x="101601" y="2387557"/>
              <a:ext cx="3547811" cy="2764279"/>
            </a:xfrm>
            <a:prstGeom prst="rect">
              <a:avLst/>
            </a:prstGeom>
          </p:spPr>
        </p:pic>
        <p:pic>
          <p:nvPicPr>
            <p:cNvPr id="10" name="図 9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B2DEB509-6123-1736-9A58-98527F7FD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46" t="10024" r="7323"/>
            <a:stretch/>
          </p:blipFill>
          <p:spPr>
            <a:xfrm>
              <a:off x="3724112" y="2387557"/>
              <a:ext cx="3651074" cy="2764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350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実験結果</a:t>
            </a:r>
            <a:r>
              <a:rPr kumimoji="1" lang="en-US" altLang="ja-JP" dirty="0"/>
              <a:t> </a:t>
            </a:r>
            <a:r>
              <a:rPr lang="en-US" altLang="ja-JP" dirty="0"/>
              <a:t>–––– </a:t>
            </a:r>
            <a:r>
              <a:rPr lang="ja-JP" altLang="en-US"/>
              <a:t>適応度推移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23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07E860-D865-0DDC-7593-9654B40A604B}"/>
              </a:ext>
            </a:extLst>
          </p:cNvPr>
          <p:cNvSpPr txBox="1"/>
          <p:nvPr/>
        </p:nvSpPr>
        <p:spPr>
          <a:xfrm>
            <a:off x="360464" y="1439189"/>
            <a:ext cx="5828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en-US" altLang="ja-JP" sz="2400" dirty="0"/>
              <a:t>20 </a:t>
            </a:r>
            <a:r>
              <a:rPr kumimoji="1" lang="ja-JP" altLang="en-US" sz="2400"/>
              <a:t>世代探索済みの個体群が初期母集団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r>
              <a:rPr lang="en-US" altLang="ja-JP" sz="2400" dirty="0"/>
              <a:t>80 </a:t>
            </a:r>
            <a:r>
              <a:rPr lang="ja-JP" altLang="en-US" sz="2400"/>
              <a:t>世代探索</a:t>
            </a:r>
            <a:endParaRPr kumimoji="1" lang="en-US" altLang="ja-JP" sz="2400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561F4C1-59EF-B9A5-77D5-B618C3201621}"/>
              </a:ext>
            </a:extLst>
          </p:cNvPr>
          <p:cNvGrpSpPr/>
          <p:nvPr/>
        </p:nvGrpSpPr>
        <p:grpSpPr>
          <a:xfrm>
            <a:off x="110268" y="2449329"/>
            <a:ext cx="7340726" cy="2809056"/>
            <a:chOff x="76074" y="2409948"/>
            <a:chExt cx="7340726" cy="2809056"/>
          </a:xfrm>
        </p:grpSpPr>
        <p:pic>
          <p:nvPicPr>
            <p:cNvPr id="7" name="図 6" descr="グラフ が含まれている画像&#10;&#10;自動的に生成された説明">
              <a:extLst>
                <a:ext uri="{FF2B5EF4-FFF2-40B4-BE49-F238E27FC236}">
                  <a16:creationId xmlns:a16="http://schemas.microsoft.com/office/drawing/2014/main" id="{48209BE2-2ECB-448B-A192-72FD9B23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" t="11184" r="6020"/>
            <a:stretch/>
          </p:blipFill>
          <p:spPr>
            <a:xfrm>
              <a:off x="76074" y="2421137"/>
              <a:ext cx="3810637" cy="2797867"/>
            </a:xfrm>
            <a:prstGeom prst="rect">
              <a:avLst/>
            </a:prstGeom>
          </p:spPr>
        </p:pic>
        <p:pic>
          <p:nvPicPr>
            <p:cNvPr id="9" name="図 8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0661E2C0-C48D-92D3-DCF6-E7957C1B3C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91" t="9831" r="8770"/>
            <a:stretch/>
          </p:blipFill>
          <p:spPr>
            <a:xfrm>
              <a:off x="3780631" y="2409948"/>
              <a:ext cx="3636169" cy="2809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9007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実験結果</a:t>
            </a:r>
            <a:r>
              <a:rPr kumimoji="1" lang="en-US" altLang="ja-JP" dirty="0"/>
              <a:t> </a:t>
            </a:r>
            <a:r>
              <a:rPr lang="en-US" altLang="ja-JP" dirty="0"/>
              <a:t>–––– </a:t>
            </a:r>
            <a:r>
              <a:rPr lang="ja-JP" altLang="en-US"/>
              <a:t>最終的な識別精度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24</a:t>
            </a:fld>
            <a:endParaRPr lang="ja-JP" altLang="en-US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8D065B8F-4368-85BF-36FC-40372B61F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14346"/>
              </p:ext>
            </p:extLst>
          </p:nvPr>
        </p:nvGraphicFramePr>
        <p:xfrm>
          <a:off x="762881" y="2348180"/>
          <a:ext cx="6035500" cy="2568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875">
                  <a:extLst>
                    <a:ext uri="{9D8B030D-6E8A-4147-A177-3AD203B41FA5}">
                      <a16:colId xmlns:a16="http://schemas.microsoft.com/office/drawing/2014/main" val="1654953595"/>
                    </a:ext>
                  </a:extLst>
                </a:gridCol>
                <a:gridCol w="1508875">
                  <a:extLst>
                    <a:ext uri="{9D8B030D-6E8A-4147-A177-3AD203B41FA5}">
                      <a16:colId xmlns:a16="http://schemas.microsoft.com/office/drawing/2014/main" val="4201951181"/>
                    </a:ext>
                  </a:extLst>
                </a:gridCol>
                <a:gridCol w="1508875">
                  <a:extLst>
                    <a:ext uri="{9D8B030D-6E8A-4147-A177-3AD203B41FA5}">
                      <a16:colId xmlns:a16="http://schemas.microsoft.com/office/drawing/2014/main" val="2620093049"/>
                    </a:ext>
                  </a:extLst>
                </a:gridCol>
                <a:gridCol w="1508875">
                  <a:extLst>
                    <a:ext uri="{9D8B030D-6E8A-4147-A177-3AD203B41FA5}">
                      <a16:colId xmlns:a16="http://schemas.microsoft.com/office/drawing/2014/main" val="1937366628"/>
                    </a:ext>
                  </a:extLst>
                </a:gridCol>
              </a:tblGrid>
              <a:tr h="642232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 </a:t>
                      </a:r>
                      <a:r>
                        <a:rPr kumimoji="1" lang="ja-JP" altLang="en-US" sz="1600"/>
                        <a:t>回目</a:t>
                      </a:r>
                      <a:r>
                        <a:rPr kumimoji="1" lang="en-US" altLang="ja-JP" sz="1600" dirty="0"/>
                        <a:t> [%]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7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2 </a:t>
                      </a:r>
                      <a:r>
                        <a:rPr kumimoji="1" lang="ja-JP" altLang="en-US" sz="1600"/>
                        <a:t>回目</a:t>
                      </a:r>
                      <a:r>
                        <a:rPr kumimoji="1" lang="en-US" altLang="ja-JP" sz="1600" dirty="0"/>
                        <a:t> [%]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平均</a:t>
                      </a:r>
                      <a:r>
                        <a:rPr kumimoji="1" lang="en-US" altLang="ja-JP" sz="1600" dirty="0"/>
                        <a:t> [%]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62656"/>
                  </a:ext>
                </a:extLst>
              </a:tr>
              <a:tr h="642232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80 </a:t>
                      </a:r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世代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 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92.04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2047690"/>
                  </a:ext>
                </a:extLst>
              </a:tr>
              <a:tr h="642232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40 </a:t>
                      </a:r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世代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 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92.13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053407"/>
                  </a:ext>
                </a:extLst>
              </a:tr>
              <a:tr h="642232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20 </a:t>
                      </a:r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世代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 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92.26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37460620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9D0DA2-1768-3B9F-A829-166A6428AB05}"/>
              </a:ext>
            </a:extLst>
          </p:cNvPr>
          <p:cNvSpPr txBox="1"/>
          <p:nvPr/>
        </p:nvSpPr>
        <p:spPr>
          <a:xfrm>
            <a:off x="647700" y="1397949"/>
            <a:ext cx="6013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ja-JP" altLang="en-US" sz="2400"/>
              <a:t>本学習後の最良個体をテストしたときの</a:t>
            </a:r>
            <a:br>
              <a:rPr lang="en-US" altLang="ja-JP" sz="2400" dirty="0"/>
            </a:br>
            <a:r>
              <a:rPr lang="ja-JP" altLang="en-US" sz="2400"/>
              <a:t>最良識別精度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5566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25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354104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はじめに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104708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B4E71-095F-F17F-6D83-0805695A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5E302DC-5737-F25A-5C7A-5AAE4F21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CD9C4E-048F-3F85-CAD2-749A02AA4CBA}"/>
              </a:ext>
            </a:extLst>
          </p:cNvPr>
          <p:cNvSpPr txBox="1"/>
          <p:nvPr/>
        </p:nvSpPr>
        <p:spPr>
          <a:xfrm>
            <a:off x="205594" y="1959428"/>
            <a:ext cx="7290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近年，機械学習が発展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畳み込みニューラルネットワークによる画像識別</a:t>
            </a:r>
            <a:br>
              <a:rPr lang="en-US" altLang="ja-JP" sz="2400" dirty="0"/>
            </a:br>
            <a:r>
              <a:rPr lang="en-US" altLang="ja-JP" sz="2400" dirty="0"/>
              <a:t>(Convolutional Neural Network: CNN)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16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5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225136" y="1519870"/>
            <a:ext cx="6638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p"/>
            </a:pPr>
            <a:r>
              <a:rPr lang="ja-JP" altLang="en-US" sz="2400"/>
              <a:t>問題の高度化により，</a:t>
            </a:r>
            <a:r>
              <a:rPr kumimoji="1" lang="en-US" altLang="ja-JP" sz="2400" dirty="0"/>
              <a:t>CNN </a:t>
            </a:r>
            <a:r>
              <a:rPr kumimoji="1" lang="ja-JP" altLang="en-US" sz="2400"/>
              <a:t>の構造が複雑化</a:t>
            </a:r>
            <a:br>
              <a:rPr kumimoji="1" lang="en-US" altLang="ja-JP" sz="2400" dirty="0"/>
            </a:br>
            <a:r>
              <a:rPr kumimoji="1" lang="en-US" altLang="ja-JP" sz="2400" dirty="0"/>
              <a:t>→ </a:t>
            </a:r>
            <a:r>
              <a:rPr kumimoji="1" lang="ja-JP" altLang="en-US" sz="2400"/>
              <a:t>人手で最適化することは</a:t>
            </a:r>
            <a:r>
              <a:rPr lang="ja-JP" altLang="en-US" sz="2400"/>
              <a:t>難しい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E926CE-E6A3-15F0-0F1B-D31D8E1A2C0F}"/>
              </a:ext>
            </a:extLst>
          </p:cNvPr>
          <p:cNvSpPr txBox="1"/>
          <p:nvPr/>
        </p:nvSpPr>
        <p:spPr>
          <a:xfrm>
            <a:off x="225136" y="2426642"/>
            <a:ext cx="6854762" cy="225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 err="1"/>
              <a:t>gaCNN</a:t>
            </a:r>
            <a:endParaRPr kumimoji="1" lang="en-US" altLang="ja-JP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/>
              <a:t>CNN </a:t>
            </a:r>
            <a:r>
              <a:rPr kumimoji="1" lang="ja-JP" altLang="en-US" sz="2400"/>
              <a:t>の構造の最適化に遺伝的アルゴリズム</a:t>
            </a:r>
            <a:br>
              <a:rPr kumimoji="1" lang="en-US" altLang="ja-JP" sz="2400" dirty="0"/>
            </a:br>
            <a:r>
              <a:rPr kumimoji="1" lang="en-US" altLang="ja-JP" sz="2400" dirty="0"/>
              <a:t>(Genetic Algorithm: GA) </a:t>
            </a:r>
            <a:r>
              <a:rPr kumimoji="1" lang="ja-JP" altLang="en-US" sz="2400"/>
              <a:t>を利用</a:t>
            </a:r>
            <a:endParaRPr kumimoji="1" lang="en-US" altLang="ja-JP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/>
              <a:t>GA </a:t>
            </a:r>
            <a:r>
              <a:rPr kumimoji="1" lang="ja-JP" altLang="en-US" sz="2400"/>
              <a:t>の選択ルールの検討が不十分</a:t>
            </a:r>
          </a:p>
        </p:txBody>
      </p:sp>
    </p:spTree>
    <p:extLst>
      <p:ext uri="{BB962C8B-B14F-4D97-AF65-F5344CB8AC3E}">
        <p14:creationId xmlns:p14="http://schemas.microsoft.com/office/powerpoint/2010/main" val="91834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6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要素技術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53721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A4D2F-E3BC-D469-EA93-54874427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畳み込みニューラルネットワーク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0400D8-CA31-3279-A200-2FD48F81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7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9FE49C-3668-8B92-5FB0-12521E7B6B7B}"/>
              </a:ext>
            </a:extLst>
          </p:cNvPr>
          <p:cNvSpPr txBox="1"/>
          <p:nvPr/>
        </p:nvSpPr>
        <p:spPr>
          <a:xfrm>
            <a:off x="393452" y="1544212"/>
            <a:ext cx="60324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p"/>
            </a:pPr>
            <a:r>
              <a:rPr kumimoji="1" lang="ja-JP" altLang="en-US" sz="2400"/>
              <a:t>畳み込みニューラルネットワーク</a:t>
            </a:r>
            <a:br>
              <a:rPr kumimoji="1" lang="en-US" altLang="ja-JP" sz="2400" dirty="0"/>
            </a:br>
            <a:r>
              <a:rPr lang="en-US" altLang="ja-JP" sz="2400" dirty="0">
                <a:cs typeface="Times New Roman" panose="02020603050405020304" pitchFamily="18" charset="0"/>
              </a:rPr>
              <a:t>(Convolutional Neural Network: CNN)</a:t>
            </a:r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画像認識分野で広く利用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19643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遺伝的アルゴリズム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8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83018" y="1565028"/>
            <a:ext cx="6886822" cy="594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sz="2400"/>
              <a:t>遺伝的アルゴリズム</a:t>
            </a:r>
            <a:r>
              <a:rPr kumimoji="1" lang="en-US" altLang="ja-JP" sz="2400" dirty="0"/>
              <a:t> (Genetic Algorithm: GA)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52DF41-280F-EBD5-7E3B-875A243D0221}"/>
              </a:ext>
            </a:extLst>
          </p:cNvPr>
          <p:cNvSpPr txBox="1"/>
          <p:nvPr/>
        </p:nvSpPr>
        <p:spPr>
          <a:xfrm>
            <a:off x="519837" y="2656921"/>
            <a:ext cx="693651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ja-JP" altLang="en-US" sz="2400"/>
              <a:t>生物の進化からヒントを得た最適化手法</a:t>
            </a:r>
            <a:endParaRPr kumimoji="1" lang="en-US" altLang="ja-JP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endParaRPr kumimoji="1"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解の遺伝子を表現する配列に</a:t>
            </a:r>
            <a:r>
              <a:rPr lang="ja-JP" altLang="en-US" sz="2400"/>
              <a:t>交叉，突然変異，</a:t>
            </a:r>
            <a:br>
              <a:rPr lang="en-US" altLang="ja-JP" sz="2400" dirty="0"/>
            </a:br>
            <a:r>
              <a:rPr lang="ja-JP" altLang="en-US" sz="2400"/>
              <a:t>選択といった操作を繰り返し適用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1908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遺伝的アルゴリズム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9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83018" y="1565028"/>
            <a:ext cx="6886822" cy="594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sz="2400"/>
              <a:t>遺伝的アルゴリズム</a:t>
            </a:r>
            <a:r>
              <a:rPr kumimoji="1" lang="en-US" altLang="ja-JP" sz="2400" dirty="0"/>
              <a:t> (Genetic Algorithm: GA)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52DF41-280F-EBD5-7E3B-875A243D0221}"/>
              </a:ext>
            </a:extLst>
          </p:cNvPr>
          <p:cNvSpPr txBox="1"/>
          <p:nvPr/>
        </p:nvSpPr>
        <p:spPr>
          <a:xfrm>
            <a:off x="519837" y="2603319"/>
            <a:ext cx="66287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各個体について適応度を計算し，</a:t>
            </a:r>
            <a:r>
              <a:rPr lang="ja-JP" altLang="en-US" sz="2400"/>
              <a:t>高いものを</a:t>
            </a:r>
            <a:br>
              <a:rPr lang="en-US" altLang="ja-JP" sz="2400" dirty="0"/>
            </a:br>
            <a:r>
              <a:rPr lang="ja-JP" altLang="en-US" sz="2400"/>
              <a:t>次世代に残し，</a:t>
            </a:r>
            <a:r>
              <a:rPr kumimoji="1" lang="ja-JP" altLang="en-US" sz="2400"/>
              <a:t>低いものを淘汰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sz="1600" dirty="0"/>
          </a:p>
          <a:p>
            <a:pPr marL="285750" indent="-285750">
              <a:buFont typeface="Wingdings" pitchFamily="2" charset="2"/>
              <a:buChar char="p"/>
            </a:pPr>
            <a:r>
              <a:rPr lang="ja-JP" altLang="en-US" sz="2400"/>
              <a:t>ここでの適応度は</a:t>
            </a:r>
            <a:r>
              <a:rPr lang="en-US" altLang="ja-JP" sz="2400" dirty="0"/>
              <a:t> CNN </a:t>
            </a:r>
            <a:r>
              <a:rPr lang="ja-JP" altLang="en-US" sz="2400"/>
              <a:t>の識別精度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8955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10169</TotalTime>
  <Words>636</Words>
  <Application>Microsoft Macintosh PowerPoint</Application>
  <PresentationFormat>ユーザー設定</PresentationFormat>
  <Paragraphs>166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4" baseType="lpstr">
      <vt:lpstr>Hiragino Kaku Gothic Pro W3</vt:lpstr>
      <vt:lpstr>Liberation Sans</vt:lpstr>
      <vt:lpstr>Noto Serif CJK JP</vt:lpstr>
      <vt:lpstr>游ゴシック</vt:lpstr>
      <vt:lpstr>游ゴシック Light</vt:lpstr>
      <vt:lpstr>Arial</vt:lpstr>
      <vt:lpstr>Times New Roman</vt:lpstr>
      <vt:lpstr>Wingdings</vt:lpstr>
      <vt:lpstr>Office テーマ</vt:lpstr>
      <vt:lpstr>PowerPoint プレゼンテーション</vt:lpstr>
      <vt:lpstr>目次</vt:lpstr>
      <vt:lpstr>目次</vt:lpstr>
      <vt:lpstr>はじめに</vt:lpstr>
      <vt:lpstr>はじめに</vt:lpstr>
      <vt:lpstr>目次</vt:lpstr>
      <vt:lpstr>畳み込みニューラルネットワーク</vt:lpstr>
      <vt:lpstr>遺伝的アルゴリズム</vt:lpstr>
      <vt:lpstr>遺伝的アルゴリズム</vt:lpstr>
      <vt:lpstr>gaCNN</vt:lpstr>
      <vt:lpstr>目次</vt:lpstr>
      <vt:lpstr>遺伝的アルゴリズムの問題点</vt:lpstr>
      <vt:lpstr>熱力学的遺伝アルゴリズム</vt:lpstr>
      <vt:lpstr>熱力学的遺伝アルゴリズム</vt:lpstr>
      <vt:lpstr>熱力学的遺伝アルゴリズム</vt:lpstr>
      <vt:lpstr>熱力学的遺伝アルゴリズム</vt:lpstr>
      <vt:lpstr>目次</vt:lpstr>
      <vt:lpstr>本実験の概要</vt:lpstr>
      <vt:lpstr>初期個体群の作成</vt:lpstr>
      <vt:lpstr>tdgaCNN の実行</vt:lpstr>
      <vt:lpstr>目次</vt:lpstr>
      <vt:lpstr>実験結果 –––– 適応度推移</vt:lpstr>
      <vt:lpstr>実験結果 –––– 適応度推移</vt:lpstr>
      <vt:lpstr>実験結果 –––– 最終的な識別精度</vt:lpstr>
      <vt:lpstr>目次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熱力学的遺伝アルゴリズムによる CNN 構造の進化的獲得</dc:title>
  <cp:lastModifiedBy>平 智隆</cp:lastModifiedBy>
  <cp:revision>13</cp:revision>
  <dcterms:created xsi:type="dcterms:W3CDTF">2022-11-29T15:12:02Z</dcterms:created>
  <dcterms:modified xsi:type="dcterms:W3CDTF">2022-12-13T05:22:03Z</dcterms:modified>
</cp:coreProperties>
</file>