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7"/>
  </p:notesMasterIdLst>
  <p:handoutMasterIdLst>
    <p:handoutMasterId r:id="rId38"/>
  </p:handoutMasterIdLst>
  <p:sldIdLst>
    <p:sldId id="259" r:id="rId2"/>
    <p:sldId id="263" r:id="rId3"/>
    <p:sldId id="319" r:id="rId4"/>
    <p:sldId id="284" r:id="rId5"/>
    <p:sldId id="264" r:id="rId6"/>
    <p:sldId id="270" r:id="rId7"/>
    <p:sldId id="320" r:id="rId8"/>
    <p:sldId id="324" r:id="rId9"/>
    <p:sldId id="325" r:id="rId10"/>
    <p:sldId id="269" r:id="rId11"/>
    <p:sldId id="296" r:id="rId12"/>
    <p:sldId id="266" r:id="rId13"/>
    <p:sldId id="273" r:id="rId14"/>
    <p:sldId id="274" r:id="rId15"/>
    <p:sldId id="313" r:id="rId16"/>
    <p:sldId id="299" r:id="rId17"/>
    <p:sldId id="321" r:id="rId18"/>
    <p:sldId id="323" r:id="rId19"/>
    <p:sldId id="293" r:id="rId20"/>
    <p:sldId id="291" r:id="rId21"/>
    <p:sldId id="306" r:id="rId22"/>
    <p:sldId id="292" r:id="rId23"/>
    <p:sldId id="304" r:id="rId24"/>
    <p:sldId id="307" r:id="rId25"/>
    <p:sldId id="278" r:id="rId26"/>
    <p:sldId id="283" r:id="rId27"/>
    <p:sldId id="312" r:id="rId28"/>
    <p:sldId id="303" r:id="rId29"/>
    <p:sldId id="314" r:id="rId30"/>
    <p:sldId id="322" r:id="rId31"/>
    <p:sldId id="308" r:id="rId32"/>
    <p:sldId id="309" r:id="rId33"/>
    <p:sldId id="310" r:id="rId34"/>
    <p:sldId id="301" r:id="rId35"/>
    <p:sldId id="311" r:id="rId36"/>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p:restoredTop sz="84194"/>
  </p:normalViewPr>
  <p:slideViewPr>
    <p:cSldViewPr snapToGrid="0">
      <p:cViewPr>
        <p:scale>
          <a:sx n="110" d="100"/>
          <a:sy n="110"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となるように設定して，様々な適応度評価エポック数で実験し，最終的な最良個体に及ぼす影響について調査しました．この式に従うことで，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探索序盤と終盤のどちらで適応度評価エポック数を多く設定するとよい個体を獲得できるかかを調査しました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エポックである本学習直前に相対的に多いエポック数で評価すると本学習でも良い性能を発揮できる個体を選択できるということが考察できます．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32</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endParaRPr kumimoji="1" lang="en-US" altLang="ja-JP" dirty="0"/>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どこにオリジナリティがあるか</a:t>
            </a:r>
            <a:r>
              <a:rPr lang="en-US" altLang="ja-JP" dirty="0">
                <a:effectLst/>
                <a:latin typeface="Hiragino Sans" panose="020B0400000000000000" pitchFamily="34" charset="-128"/>
                <a:ea typeface="Hiragino Sans" panose="020B0400000000000000" pitchFamily="34" charset="-128"/>
              </a:rPr>
              <a:t> → </a:t>
            </a:r>
            <a:r>
              <a:rPr lang="ja-JP" altLang="en-US">
                <a:effectLst/>
                <a:latin typeface="Hiragino Sans" panose="020B0400000000000000" pitchFamily="34" charset="-128"/>
                <a:ea typeface="Hiragino Sans" panose="020B0400000000000000" pitchFamily="34" charset="-128"/>
              </a:rPr>
              <a:t>先行研究では適応度評価エポック数を</a:t>
            </a:r>
            <a:r>
              <a:rPr lang="en-US" altLang="ja-JP" dirty="0">
                <a:effectLst/>
                <a:latin typeface="Hiragino Sans" panose="020B0400000000000000" pitchFamily="34" charset="-128"/>
                <a:ea typeface="Hiragino Sans" panose="020B0400000000000000" pitchFamily="34" charset="-128"/>
              </a:rPr>
              <a:t> 1 </a:t>
            </a:r>
            <a:r>
              <a:rPr lang="ja-JP" altLang="en-US">
                <a:effectLst/>
                <a:latin typeface="Hiragino Sans" panose="020B0400000000000000" pitchFamily="34" charset="-128"/>
                <a:ea typeface="Hiragino Sans" panose="020B0400000000000000" pitchFamily="34" charset="-128"/>
              </a:rPr>
              <a:t>として</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を実行していたが，本実験では色々なエポック数で実験したこと．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力を入れたところ</a:t>
            </a:r>
            <a:r>
              <a:rPr lang="en-US" altLang="ja-JP" dirty="0">
                <a:effectLst/>
                <a:latin typeface="Hiragino Sans" panose="020B0400000000000000" pitchFamily="34" charset="-128"/>
                <a:ea typeface="Hiragino Sans" panose="020B0400000000000000" pitchFamily="34" charset="-128"/>
              </a:rPr>
              <a:t> →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の改善点として，ハイパーパラメータが多いというものが挙げられる．その点を改善するために，</a:t>
            </a:r>
            <a:r>
              <a:rPr lang="en-US" altLang="ja-JP" dirty="0">
                <a:effectLst/>
                <a:latin typeface="Hiragino Sans" panose="020B0400000000000000" pitchFamily="34" charset="-128"/>
                <a:ea typeface="Hiragino Sans" panose="020B0400000000000000" pitchFamily="34" charset="-128"/>
              </a:rPr>
              <a:t>(</a:t>
            </a:r>
            <a:r>
              <a:rPr lang="ja-JP" altLang="en-US">
                <a:effectLst/>
                <a:latin typeface="Hiragino Sans" panose="020B0400000000000000" pitchFamily="34" charset="-128"/>
                <a:ea typeface="Hiragino Sans" panose="020B0400000000000000" pitchFamily="34" charset="-128"/>
              </a:rPr>
              <a:t>世代数と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適応度評価エポック数の性質を調べて，ハイパーパラメータ設定にかかる労力を少しでも減らそうとしたところ．</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大変だったこと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一度の</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実行に約</a:t>
            </a:r>
            <a:r>
              <a:rPr lang="en-US" altLang="ja-JP" dirty="0">
                <a:effectLst/>
                <a:latin typeface="Hiragino Sans" panose="020B0400000000000000" pitchFamily="34" charset="-128"/>
                <a:ea typeface="Hiragino Sans" panose="020B0400000000000000" pitchFamily="34" charset="-128"/>
              </a:rPr>
              <a:t> 2 </a:t>
            </a:r>
            <a:r>
              <a:rPr lang="ja-JP" altLang="en-US">
                <a:effectLst/>
                <a:latin typeface="Hiragino Sans" panose="020B0400000000000000" pitchFamily="34" charset="-128"/>
                <a:ea typeface="Hiragino Sans" panose="020B0400000000000000" pitchFamily="34" charset="-128"/>
              </a:rPr>
              <a:t>日かかるので，期日に間に合わせるために常に実験を回している状態にしていたこと．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今後について　</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今後の課題の通り</a:t>
            </a:r>
            <a:endParaRPr lang="en-US" altLang="ja-JP" dirty="0">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33</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 </a:t>
            </a:r>
            <a:r>
              <a:rPr kumimoji="1" lang="en-US" altLang="ja-JP" dirty="0"/>
              <a:t>CNN </a:t>
            </a:r>
            <a:r>
              <a:rPr kumimoji="1" lang="ja-JP" altLang="en-US"/>
              <a:t>は画像認識分野で特に顕著な成功を収めている手法です．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94228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a:t>CNN </a:t>
            </a:r>
            <a:r>
              <a:rPr kumimoji="1" lang="ja-JP" altLang="en-US"/>
              <a:t>の構造は畳み込み層，プーリング層，全結合層の </a:t>
            </a:r>
            <a:r>
              <a:rPr kumimoji="1" lang="en-US" altLang="ja-JP" dirty="0"/>
              <a:t>3 </a:t>
            </a:r>
            <a:r>
              <a:rPr kumimoji="1" lang="ja-JP" altLang="en-US"/>
              <a:t>種類の層と，それに伴う活性化関数から構成され，それらの組合せ，および各種パラメータが識別精度を変化させます．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493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4175746"/>
            <a:chOff x="519837" y="1547102"/>
            <a:chExt cx="6851773" cy="4175746"/>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26501" y="4153188"/>
              <a:ext cx="6676828" cy="1569660"/>
              <a:chOff x="526501" y="4153188"/>
              <a:chExt cx="6676828" cy="1569660"/>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26501" y="4153188"/>
                <a:ext cx="6676828" cy="1569660"/>
              </a:xfrm>
              <a:prstGeom prst="rect">
                <a:avLst/>
              </a:prstGeom>
              <a:noFill/>
            </p:spPr>
            <p:txBody>
              <a:bodyPr wrap="none" rtlCol="0">
                <a:spAutoFit/>
              </a:bodyPr>
              <a:lstStyle/>
              <a:p>
                <a:pPr marL="800100" lvl="1" indent="-342900">
                  <a:buFont typeface="Wingdings" pitchFamily="2" charset="2"/>
                  <a:buChar char="Ø"/>
                </a:pPr>
                <a:r>
                  <a:rPr kumimoji="1" lang="ja-JP" altLang="en-US" sz="2400"/>
                  <a:t>最終的な最良個体に及ぼす影響を調査</a:t>
                </a:r>
                <a:endParaRPr kumimoji="1" lang="en-US" altLang="ja-JP" sz="2400" dirty="0"/>
              </a:p>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23123" y="4938018"/>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が多く設定すればよいかを調査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126298" y="4016478"/>
            <a:ext cx="7390165"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本学習でも良い性能を発揮する個体を選択可能</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35</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画像認識分野で特に顕著な成功</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3"/>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30025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CCB2-F0D8-9910-A185-049176CEC202}"/>
              </a:ext>
            </a:extLst>
          </p:cNvPr>
          <p:cNvSpPr>
            <a:spLocks noGrp="1"/>
          </p:cNvSpPr>
          <p:nvPr>
            <p:ph type="title"/>
          </p:nvPr>
        </p:nvSpPr>
        <p:spPr/>
        <p:txBody>
          <a:bodyPr/>
          <a:lstStyle/>
          <a:p>
            <a:r>
              <a:rPr kumimoji="1" lang="ja-JP" altLang="en-US"/>
              <a:t>畳み込みニューラルネットワーク</a:t>
            </a:r>
          </a:p>
        </p:txBody>
      </p:sp>
      <p:sp>
        <p:nvSpPr>
          <p:cNvPr id="3" name="スライド番号プレースホルダー 2">
            <a:extLst>
              <a:ext uri="{FF2B5EF4-FFF2-40B4-BE49-F238E27FC236}">
                <a16:creationId xmlns:a16="http://schemas.microsoft.com/office/drawing/2014/main" id="{E6023874-1B30-516C-F80E-1BB53829FD2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grpSp>
        <p:nvGrpSpPr>
          <p:cNvPr id="6" name="グループ化 5">
            <a:extLst>
              <a:ext uri="{FF2B5EF4-FFF2-40B4-BE49-F238E27FC236}">
                <a16:creationId xmlns:a16="http://schemas.microsoft.com/office/drawing/2014/main" id="{A707F0D3-3C48-58B3-0913-37D48857CABE}"/>
              </a:ext>
            </a:extLst>
          </p:cNvPr>
          <p:cNvGrpSpPr/>
          <p:nvPr/>
        </p:nvGrpSpPr>
        <p:grpSpPr>
          <a:xfrm>
            <a:off x="400969" y="1554186"/>
            <a:ext cx="5873724" cy="3108543"/>
            <a:chOff x="400969" y="1554186"/>
            <a:chExt cx="5873724" cy="3108543"/>
          </a:xfrm>
        </p:grpSpPr>
        <p:sp>
          <p:nvSpPr>
            <p:cNvPr id="4" name="テキスト ボックス 3">
              <a:extLst>
                <a:ext uri="{FF2B5EF4-FFF2-40B4-BE49-F238E27FC236}">
                  <a16:creationId xmlns:a16="http://schemas.microsoft.com/office/drawing/2014/main" id="{7F593EA1-4CA3-7E6D-FBDC-DC4A246DF213}"/>
                </a:ext>
              </a:extLst>
            </p:cNvPr>
            <p:cNvSpPr txBox="1"/>
            <p:nvPr/>
          </p:nvSpPr>
          <p:spPr>
            <a:xfrm>
              <a:off x="400969" y="1554186"/>
              <a:ext cx="5873724" cy="3108543"/>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Ø"/>
              </a:pPr>
              <a:r>
                <a:rPr lang="en-US" altLang="ja-JP" sz="2400" dirty="0">
                  <a:cs typeface="Times New Roman" panose="02020603050405020304" pitchFamily="18" charset="0"/>
                </a:rPr>
                <a:t>3 </a:t>
              </a:r>
              <a:r>
                <a:rPr lang="ja-JP" altLang="en-US" sz="2400">
                  <a:cs typeface="Times New Roman" panose="02020603050405020304" pitchFamily="18" charset="0"/>
                </a:rPr>
                <a:t>種類の層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畳み込み層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プーリング層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全結合層</a:t>
              </a:r>
              <a:endParaRPr lang="en-US" altLang="ja-JP" sz="2400" dirty="0">
                <a:cs typeface="Times New Roman" panose="02020603050405020304" pitchFamily="18" charset="0"/>
              </a:endParaRPr>
            </a:p>
            <a:p>
              <a:pPr lvl="2"/>
              <a:endParaRPr lang="en-US" altLang="ja-JP" sz="2400" dirty="0">
                <a:cs typeface="Times New Roman" panose="02020603050405020304" pitchFamily="18" charset="0"/>
              </a:endParaRPr>
            </a:p>
            <a:p>
              <a:endParaRPr kumimoji="1" lang="ja-JP" altLang="en-US" sz="2800"/>
            </a:p>
          </p:txBody>
        </p:sp>
        <p:sp>
          <p:nvSpPr>
            <p:cNvPr id="5" name="テキスト ボックス 4">
              <a:extLst>
                <a:ext uri="{FF2B5EF4-FFF2-40B4-BE49-F238E27FC236}">
                  <a16:creationId xmlns:a16="http://schemas.microsoft.com/office/drawing/2014/main" id="{FEB004EA-2679-E5E4-BC5D-23EE9D0D30BD}"/>
                </a:ext>
              </a:extLst>
            </p:cNvPr>
            <p:cNvSpPr txBox="1"/>
            <p:nvPr/>
          </p:nvSpPr>
          <p:spPr>
            <a:xfrm>
              <a:off x="872028" y="3831732"/>
              <a:ext cx="2627642" cy="830997"/>
            </a:xfrm>
            <a:prstGeom prst="rect">
              <a:avLst/>
            </a:prstGeom>
            <a:noFill/>
          </p:spPr>
          <p:txBody>
            <a:bodyPr wrap="none" rtlCol="0">
              <a:spAutoFit/>
            </a:bodyPr>
            <a:lstStyle/>
            <a:p>
              <a:pPr marL="285750" indent="-285750">
                <a:buFont typeface="Wingdings" pitchFamily="2" charset="2"/>
                <a:buChar char="Ø"/>
              </a:pPr>
              <a:r>
                <a:rPr kumimoji="1" lang="ja-JP" altLang="en-US" sz="2400"/>
                <a:t>活性化関数</a:t>
              </a:r>
              <a:endParaRPr kumimoji="1" lang="en-US" altLang="ja-JP" sz="2400" dirty="0"/>
            </a:p>
            <a:p>
              <a:pPr marL="285750" indent="-285750">
                <a:buFont typeface="Wingdings" pitchFamily="2" charset="2"/>
                <a:buChar char="Ø"/>
              </a:pPr>
              <a:r>
                <a:rPr lang="ja-JP" altLang="en-US" sz="2400"/>
                <a:t>各種パラメータ</a:t>
              </a:r>
              <a:endParaRPr kumimoji="1" lang="ja-JP" altLang="en-US" sz="2400"/>
            </a:p>
          </p:txBody>
        </p:sp>
      </p:grpSp>
    </p:spTree>
    <p:extLst>
      <p:ext uri="{BB962C8B-B14F-4D97-AF65-F5344CB8AC3E}">
        <p14:creationId xmlns:p14="http://schemas.microsoft.com/office/powerpoint/2010/main" val="1767065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62576</TotalTime>
  <Words>2867</Words>
  <Application>Microsoft Macintosh PowerPoint</Application>
  <PresentationFormat>ユーザー設定</PresentationFormat>
  <Paragraphs>377</Paragraphs>
  <Slides>35</Slides>
  <Notes>33</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35</vt:i4>
      </vt:variant>
    </vt:vector>
  </HeadingPairs>
  <TitlesOfParts>
    <vt:vector size="50" baseType="lpstr">
      <vt:lpstr>Hiragino Kaku Gothic Pro W3</vt:lpstr>
      <vt:lpstr>Hiragino Kaku Gothic ProN</vt:lpstr>
      <vt:lpstr>Hiragino Sans</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畳み込みニューラルネットワーク</vt:lpstr>
      <vt:lpstr>畳み込みニューラルネットワーク</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43</cp:revision>
  <dcterms:created xsi:type="dcterms:W3CDTF">2022-11-29T15:12:02Z</dcterms:created>
  <dcterms:modified xsi:type="dcterms:W3CDTF">2023-01-23T02:27:09Z</dcterms:modified>
</cp:coreProperties>
</file>