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6"/>
  </p:notesMasterIdLst>
  <p:handoutMasterIdLst>
    <p:handoutMasterId r:id="rId37"/>
  </p:handoutMasterIdLst>
  <p:sldIdLst>
    <p:sldId id="259" r:id="rId2"/>
    <p:sldId id="263" r:id="rId3"/>
    <p:sldId id="319" r:id="rId4"/>
    <p:sldId id="284" r:id="rId5"/>
    <p:sldId id="264" r:id="rId6"/>
    <p:sldId id="270" r:id="rId7"/>
    <p:sldId id="320" r:id="rId8"/>
    <p:sldId id="296" r:id="rId9"/>
    <p:sldId id="266" r:id="rId10"/>
    <p:sldId id="273" r:id="rId11"/>
    <p:sldId id="274" r:id="rId12"/>
    <p:sldId id="313" r:id="rId13"/>
    <p:sldId id="299" r:id="rId14"/>
    <p:sldId id="321" r:id="rId15"/>
    <p:sldId id="323" r:id="rId16"/>
    <p:sldId id="293" r:id="rId17"/>
    <p:sldId id="291" r:id="rId18"/>
    <p:sldId id="306" r:id="rId19"/>
    <p:sldId id="292" r:id="rId20"/>
    <p:sldId id="304" r:id="rId21"/>
    <p:sldId id="307" r:id="rId22"/>
    <p:sldId id="278" r:id="rId23"/>
    <p:sldId id="283" r:id="rId24"/>
    <p:sldId id="312" r:id="rId25"/>
    <p:sldId id="303" r:id="rId26"/>
    <p:sldId id="314" r:id="rId27"/>
    <p:sldId id="322" r:id="rId28"/>
    <p:sldId id="308" r:id="rId29"/>
    <p:sldId id="309" r:id="rId30"/>
    <p:sldId id="310" r:id="rId31"/>
    <p:sldId id="262" r:id="rId32"/>
    <p:sldId id="269" r:id="rId33"/>
    <p:sldId id="301" r:id="rId34"/>
    <p:sldId id="311" r:id="rId35"/>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p:restoredTop sz="84194"/>
  </p:normalViewPr>
  <p:slideViewPr>
    <p:cSldViewPr snapToGrid="0">
      <p:cViewPr varScale="1">
        <p:scale>
          <a:sx n="111" d="100"/>
          <a:sy n="111" d="100"/>
        </p:scale>
        <p:origin x="2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では，探索フェーズにおいて適応度評価エポック数を固定して実験をしました．この表にある通りの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エポックでピークを迎え，その後は識別精度が悪化していることが確認できます．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の結果です．この表から，</a:t>
            </a:r>
            <a:r>
              <a:rPr kumimoji="1" lang="ja-JP" altLang="en-US" sz="2000"/>
              <a:t>探索が進むにつれてエポック数を増やした方が良い性能の個体を獲得できることが確認できます．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畳み込みニューラルネットワーク，遺伝的アルゴリズムについては，時間の都合上割愛します．配布資料</a:t>
            </a:r>
            <a:r>
              <a:rPr kumimoji="1" lang="en-US" altLang="ja-JP" dirty="0"/>
              <a:t> 2.1 </a:t>
            </a:r>
            <a:r>
              <a:rPr kumimoji="1" lang="ja-JP" altLang="en-US"/>
              <a:t>節，</a:t>
            </a:r>
            <a:r>
              <a:rPr kumimoji="1" lang="en-US" altLang="ja-JP" dirty="0"/>
              <a:t>2.2 </a:t>
            </a:r>
            <a:r>
              <a:rPr kumimoji="1" lang="ja-JP" altLang="en-US"/>
              <a:t>節をご参照ください．</a:t>
            </a:r>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 </a:t>
            </a:r>
            <a:r>
              <a:rPr kumimoji="1" lang="de" altLang="ja-JP" dirty="0"/>
              <a:t>CNN </a:t>
            </a:r>
            <a:r>
              <a:rPr kumimoji="1" lang="ja-JP" altLang="en-US"/>
              <a:t>の構造を自動最適化する手法です．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580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11992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Tree>
    <p:extLst>
      <p:ext uri="{BB962C8B-B14F-4D97-AF65-F5344CB8AC3E}">
        <p14:creationId xmlns:p14="http://schemas.microsoft.com/office/powerpoint/2010/main" val="320400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Tree>
    <p:extLst>
      <p:ext uri="{BB962C8B-B14F-4D97-AF65-F5344CB8AC3E}">
        <p14:creationId xmlns:p14="http://schemas.microsoft.com/office/powerpoint/2010/main" val="216290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AA9E73CF-2EB2-02FC-6693-CEE5D43DBB47}"/>
              </a:ext>
            </a:extLst>
          </p:cNvPr>
          <p:cNvSpPr txBox="1"/>
          <p:nvPr/>
        </p:nvSpPr>
        <p:spPr>
          <a:xfrm>
            <a:off x="243069" y="171305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5"/>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243069" y="406457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spTree>
    <p:extLst>
      <p:ext uri="{BB962C8B-B14F-4D97-AF65-F5344CB8AC3E}">
        <p14:creationId xmlns:p14="http://schemas.microsoft.com/office/powerpoint/2010/main" val="29971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445788"/>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Tree>
    <p:extLst>
      <p:ext uri="{BB962C8B-B14F-4D97-AF65-F5344CB8AC3E}">
        <p14:creationId xmlns:p14="http://schemas.microsoft.com/office/powerpoint/2010/main" val="239357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742672103"/>
              </p:ext>
            </p:extLst>
          </p:nvPr>
        </p:nvGraphicFramePr>
        <p:xfrm>
          <a:off x="1052961" y="192311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283520" y="4906980"/>
            <a:ext cx="2945037" cy="461665"/>
          </a:xfrm>
          <a:prstGeom prst="rect">
            <a:avLst/>
          </a:prstGeom>
          <a:noFill/>
        </p:spPr>
        <p:txBody>
          <a:bodyPr wrap="none" rtlCol="0">
            <a:spAutoFit/>
          </a:bodyPr>
          <a:lstStyle/>
          <a:p>
            <a:pPr marL="342900" indent="-342900">
              <a:buFont typeface="Wingdings" pitchFamily="2" charset="2"/>
              <a:buChar char="p"/>
            </a:pPr>
            <a:r>
              <a:rPr lang="en-US" altLang="ja-JP" sz="2400" dirty="0"/>
              <a:t>6 </a:t>
            </a:r>
            <a:r>
              <a:rPr lang="ja-JP" altLang="en-US" sz="2400"/>
              <a:t>パターンで実験</a:t>
            </a:r>
            <a:endParaRPr kumimoji="1" lang="ja-JP" altLang="en-US" sz="2400"/>
          </a:p>
        </p:txBody>
      </p:sp>
    </p:spTree>
    <p:extLst>
      <p:ext uri="{BB962C8B-B14F-4D97-AF65-F5344CB8AC3E}">
        <p14:creationId xmlns:p14="http://schemas.microsoft.com/office/powerpoint/2010/main" val="422249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778212" y="1379521"/>
            <a:ext cx="5147563" cy="830997"/>
          </a:xfrm>
          <a:prstGeom prst="rect">
            <a:avLst/>
          </a:prstGeom>
          <a:noFill/>
        </p:spPr>
        <p:txBody>
          <a:bodyPr wrap="none" rtlCol="0">
            <a:spAutoFit/>
          </a:bodyPr>
          <a:lstStyle/>
          <a:p>
            <a:pPr marL="342900" indent="-342900">
              <a:buFont typeface="Wingdings" pitchFamily="2" charset="2"/>
              <a:buChar char="p"/>
            </a:pPr>
            <a:r>
              <a:rPr kumimoji="1" lang="ja-JP" altLang="en-US" sz="2400"/>
              <a:t>エポック数を変化させながら探索</a:t>
            </a:r>
            <a:endParaRPr kumimoji="1" lang="en-US" altLang="ja-JP" sz="2400" dirty="0"/>
          </a:p>
          <a:p>
            <a:pPr marL="800100" lvl="1" indent="-342900">
              <a:buFont typeface="Wingdings" pitchFamily="2" charset="2"/>
              <a:buChar char="p"/>
            </a:pPr>
            <a:endParaRPr kumimoji="1" lang="ja-JP" altLang="en-US" sz="240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3574158"/>
              </p:ext>
            </p:extLst>
          </p:nvPr>
        </p:nvGraphicFramePr>
        <p:xfrm>
          <a:off x="1010662" y="2025851"/>
          <a:ext cx="4230918" cy="2682240"/>
        </p:xfrm>
        <a:graphic>
          <a:graphicData uri="http://schemas.openxmlformats.org/drawingml/2006/table">
            <a:tbl>
              <a:tblPr firstRow="1" bandRow="1">
                <a:tableStyleId>{5C22544A-7EE6-4342-B048-85BDC9FD1C3A}</a:tableStyleId>
              </a:tblPr>
              <a:tblGrid>
                <a:gridCol w="2115459">
                  <a:extLst>
                    <a:ext uri="{9D8B030D-6E8A-4147-A177-3AD203B41FA5}">
                      <a16:colId xmlns:a16="http://schemas.microsoft.com/office/drawing/2014/main" val="1796618978"/>
                    </a:ext>
                  </a:extLst>
                </a:gridCol>
                <a:gridCol w="2115459">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p:sp>
        <p:nvSpPr>
          <p:cNvPr id="8" name="テキスト ボックス 7">
            <a:extLst>
              <a:ext uri="{FF2B5EF4-FFF2-40B4-BE49-F238E27FC236}">
                <a16:creationId xmlns:a16="http://schemas.microsoft.com/office/drawing/2014/main" id="{231C5552-0372-88D2-08F8-A017C827BBEA}"/>
              </a:ext>
            </a:extLst>
          </p:cNvPr>
          <p:cNvSpPr txBox="1"/>
          <p:nvPr/>
        </p:nvSpPr>
        <p:spPr>
          <a:xfrm>
            <a:off x="778212" y="4916664"/>
            <a:ext cx="6418745" cy="461665"/>
          </a:xfrm>
          <a:prstGeom prst="rect">
            <a:avLst/>
          </a:prstGeom>
          <a:noFill/>
        </p:spPr>
        <p:txBody>
          <a:bodyPr wrap="none" rtlCol="0">
            <a:spAutoFit/>
          </a:bodyPr>
          <a:lstStyle/>
          <a:p>
            <a:pPr marL="342900" indent="-342900">
              <a:buFont typeface="Wingdings" pitchFamily="2" charset="2"/>
              <a:buChar char="p"/>
            </a:pPr>
            <a:r>
              <a:rPr lang="ja-JP" altLang="en-US" sz="2400"/>
              <a:t>エポック数増加と減少の</a:t>
            </a:r>
            <a:r>
              <a:rPr lang="en-US" altLang="ja-JP" sz="2400" dirty="0"/>
              <a:t> 2 </a:t>
            </a:r>
            <a:r>
              <a:rPr lang="ja-JP" altLang="en-US" sz="2400"/>
              <a:t>パターンで実験</a:t>
            </a:r>
            <a:endParaRPr kumimoji="1" lang="ja-JP" altLang="en-US" sz="2400"/>
          </a:p>
        </p:txBody>
      </p:sp>
      <p:grpSp>
        <p:nvGrpSpPr>
          <p:cNvPr id="14" name="グループ化 13">
            <a:extLst>
              <a:ext uri="{FF2B5EF4-FFF2-40B4-BE49-F238E27FC236}">
                <a16:creationId xmlns:a16="http://schemas.microsoft.com/office/drawing/2014/main" id="{96E98CD0-575A-111E-A5D3-2E9B00B47542}"/>
              </a:ext>
            </a:extLst>
          </p:cNvPr>
          <p:cNvGrpSpPr/>
          <p:nvPr/>
        </p:nvGrpSpPr>
        <p:grpSpPr>
          <a:xfrm>
            <a:off x="5535039" y="1795019"/>
            <a:ext cx="1577511" cy="2774511"/>
            <a:chOff x="5535039" y="1795019"/>
            <a:chExt cx="1577511" cy="2774511"/>
          </a:xfrm>
        </p:grpSpPr>
        <p:grpSp>
          <p:nvGrpSpPr>
            <p:cNvPr id="10" name="グループ化 9">
              <a:extLst>
                <a:ext uri="{FF2B5EF4-FFF2-40B4-BE49-F238E27FC236}">
                  <a16:creationId xmlns:a16="http://schemas.microsoft.com/office/drawing/2014/main" id="{E404D016-BEDC-4A8D-350C-B9BD713753E1}"/>
                </a:ext>
              </a:extLst>
            </p:cNvPr>
            <p:cNvGrpSpPr/>
            <p:nvPr/>
          </p:nvGrpSpPr>
          <p:grpSpPr>
            <a:xfrm>
              <a:off x="5535039" y="2192089"/>
              <a:ext cx="1577511" cy="2377441"/>
              <a:chOff x="5398851" y="2173661"/>
              <a:chExt cx="1577511" cy="2377441"/>
            </a:xfrm>
          </p:grpSpPr>
          <p:sp>
            <p:nvSpPr>
              <p:cNvPr id="4" name="下矢印 3">
                <a:extLst>
                  <a:ext uri="{FF2B5EF4-FFF2-40B4-BE49-F238E27FC236}">
                    <a16:creationId xmlns:a16="http://schemas.microsoft.com/office/drawing/2014/main" id="{38A69690-ABC7-0B8E-84DD-71FE7116133F}"/>
                  </a:ext>
                </a:extLst>
              </p:cNvPr>
              <p:cNvSpPr/>
              <p:nvPr/>
            </p:nvSpPr>
            <p:spPr>
              <a:xfrm>
                <a:off x="5398851" y="2173662"/>
                <a:ext cx="642026" cy="237744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9" name="上矢印 8">
                <a:extLst>
                  <a:ext uri="{FF2B5EF4-FFF2-40B4-BE49-F238E27FC236}">
                    <a16:creationId xmlns:a16="http://schemas.microsoft.com/office/drawing/2014/main" id="{78D99ECC-C3B3-D5F4-77C3-41098ED7EBE1}"/>
                  </a:ext>
                </a:extLst>
              </p:cNvPr>
              <p:cNvSpPr/>
              <p:nvPr/>
            </p:nvSpPr>
            <p:spPr>
              <a:xfrm>
                <a:off x="6334336" y="2173661"/>
                <a:ext cx="642026" cy="237744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gr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5612099" y="1795019"/>
              <a:ext cx="492443" cy="461665"/>
            </a:xfrm>
            <a:prstGeom prst="rect">
              <a:avLst/>
            </a:prstGeom>
            <a:noFill/>
          </p:spPr>
          <p:txBody>
            <a:bodyPr wrap="none" rtlCol="0">
              <a:spAutoFit/>
            </a:bodyPr>
            <a:lstStyle/>
            <a:p>
              <a:r>
                <a:rPr kumimoji="1" lang="ja-JP" altLang="en-US" sz="2400"/>
                <a:t>①</a:t>
              </a:r>
              <a:endParaRPr kumimoji="1" lang="ja-JP" altLang="en-US"/>
            </a:p>
          </p:txBody>
        </p:sp>
        <p:sp>
          <p:nvSpPr>
            <p:cNvPr id="13" name="テキスト ボックス 12">
              <a:extLst>
                <a:ext uri="{FF2B5EF4-FFF2-40B4-BE49-F238E27FC236}">
                  <a16:creationId xmlns:a16="http://schemas.microsoft.com/office/drawing/2014/main" id="{F342C92D-E797-6AD3-1360-63D7C8F76442}"/>
                </a:ext>
              </a:extLst>
            </p:cNvPr>
            <p:cNvSpPr txBox="1"/>
            <p:nvPr/>
          </p:nvSpPr>
          <p:spPr>
            <a:xfrm>
              <a:off x="6550601" y="1795019"/>
              <a:ext cx="492443" cy="461665"/>
            </a:xfrm>
            <a:prstGeom prst="rect">
              <a:avLst/>
            </a:prstGeom>
            <a:noFill/>
          </p:spPr>
          <p:txBody>
            <a:bodyPr wrap="none" rtlCol="0">
              <a:spAutoFit/>
            </a:bodyPr>
            <a:lstStyle/>
            <a:p>
              <a:r>
                <a:rPr kumimoji="1" lang="ja-JP" altLang="en-US" sz="2400"/>
                <a:t>②</a:t>
              </a:r>
              <a:endParaRPr kumimoji="1" lang="ja-JP" altLang="en-US"/>
            </a:p>
          </p:txBody>
        </p:sp>
      </p:grpSp>
    </p:spTree>
    <p:extLst>
      <p:ext uri="{BB962C8B-B14F-4D97-AF65-F5344CB8AC3E}">
        <p14:creationId xmlns:p14="http://schemas.microsoft.com/office/powerpoint/2010/main" val="363190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marL="742950" lvl="1" indent="-285750">
              <a:buFont typeface="Wingdings" pitchFamily="2" charset="2"/>
              <a:buChar char="p"/>
            </a:pPr>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pPr marL="285750" indent="-285750">
              <a:buFont typeface="Wingdings" pitchFamily="2" charset="2"/>
              <a:buChar char="p"/>
            </a:pPr>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画像認識分野で広く利用</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2"/>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27715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28777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2400" dirty="0"/>
          </a:p>
          <a:p>
            <a:pPr marL="285750" indent="-285750">
              <a:lnSpc>
                <a:spcPct val="150000"/>
              </a:lnSpc>
              <a:buFont typeface="Wingdings" pitchFamily="2" charset="2"/>
              <a:buChar char="p"/>
            </a:pPr>
            <a:endParaRPr kumimoji="1" lang="en-US" altLang="ja-JP" sz="1400" dirty="0"/>
          </a:p>
          <a:p>
            <a:pPr marL="342900" indent="-342900">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696781"/>
            <a:ext cx="7290353" cy="3231654"/>
          </a:xfrm>
          <a:prstGeom prst="rect">
            <a:avLst/>
          </a:prstGeom>
          <a:noFill/>
        </p:spPr>
        <p:txBody>
          <a:bodyPr wrap="square" rtlCol="0">
            <a:spAutoFit/>
          </a:bodyPr>
          <a:lstStyle/>
          <a:p>
            <a:pPr marL="342900" indent="-342900">
              <a:buFont typeface="Wingdings" pitchFamily="2" charset="2"/>
              <a:buChar char="p"/>
            </a:pPr>
            <a:r>
              <a:rPr kumimoji="1" lang="ja-JP" altLang="en-US" sz="2400"/>
              <a:t>近年，機械学習を用いた画像識別に注目</a:t>
            </a:r>
            <a:endParaRPr kumimoji="1" lang="en-US" altLang="ja-JP" sz="2400" dirty="0"/>
          </a:p>
          <a:p>
            <a:pPr marL="285750" indent="-285750">
              <a:buFont typeface="Wingdings" pitchFamily="2" charset="2"/>
              <a:buChar char="p"/>
            </a:pPr>
            <a:endParaRPr lang="en-US" altLang="ja-JP"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p>
          <a:p>
            <a:pPr marL="285750" indent="-285750">
              <a:buFont typeface="Wingdings" pitchFamily="2" charset="2"/>
              <a:buChar char="p"/>
            </a:pPr>
            <a:endParaRPr kumimoji="1" lang="en-US" altLang="ja-JP" sz="1400" dirty="0"/>
          </a:p>
          <a:p>
            <a:pPr marL="285750" indent="-285750">
              <a:buFont typeface="Wingdings" pitchFamily="2" charset="2"/>
              <a:buChar char="p"/>
            </a:pPr>
            <a:endParaRPr kumimoji="1" lang="en-US" altLang="ja-JP" sz="1400" dirty="0"/>
          </a:p>
          <a:p>
            <a:pPr marL="342900" indent="-342900">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415772"/>
          </a:xfrm>
          <a:prstGeom prst="rect">
            <a:avLst/>
          </a:prstGeom>
          <a:noFill/>
        </p:spPr>
        <p:txBody>
          <a:bodyPr wrap="none" rtlCol="0">
            <a:spAutoFit/>
          </a:bodyPr>
          <a:lstStyle/>
          <a:p>
            <a:pPr marL="342900" indent="-342900">
              <a:buFont typeface="Wingdings" pitchFamily="2" charset="2"/>
              <a:buChar char="p"/>
            </a:pPr>
            <a:r>
              <a:rPr kumimoji="1" lang="en-US" altLang="ja-JP" sz="2400" dirty="0"/>
              <a:t>CNN </a:t>
            </a:r>
            <a:r>
              <a:rPr kumimoji="1" lang="ja-JP" altLang="en-US" sz="2400"/>
              <a:t>の構造を遺伝子符号化</a:t>
            </a:r>
            <a:endParaRPr kumimoji="1" lang="en-US" altLang="ja-JP" sz="2400" dirty="0"/>
          </a:p>
          <a:p>
            <a:pPr marL="285750" indent="-285750">
              <a:buFont typeface="Wingdings" pitchFamily="2" charset="2"/>
              <a:buChar char="p"/>
            </a:pPr>
            <a:endParaRPr lang="en-US" altLang="ja-JP" sz="1400" dirty="0"/>
          </a:p>
          <a:p>
            <a:pPr marL="342900" indent="-342900">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35617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68767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2400" dirty="0"/>
          </a:p>
          <a:p>
            <a:pPr marL="914400" lvl="1" indent="-457200">
              <a:lnSpc>
                <a:spcPct val="150000"/>
              </a:lnSpc>
              <a:buFont typeface="Wingdings" pitchFamily="2" charset="2"/>
              <a:buChar char="p"/>
            </a:pP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Tree>
    <p:extLst>
      <p:ext uri="{BB962C8B-B14F-4D97-AF65-F5344CB8AC3E}">
        <p14:creationId xmlns:p14="http://schemas.microsoft.com/office/powerpoint/2010/main" val="84267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60005</TotalTime>
  <Words>2194</Words>
  <Application>Microsoft Macintosh PowerPoint</Application>
  <PresentationFormat>ユーザー設定</PresentationFormat>
  <Paragraphs>336</Paragraphs>
  <Slides>34</Slides>
  <Notes>30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34</vt:i4>
      </vt:variant>
    </vt:vector>
  </HeadingPairs>
  <TitlesOfParts>
    <vt:vector size="47" baseType="lpstr">
      <vt:lpstr>Hiragino Kaku Gothic Pro W3</vt:lpstr>
      <vt:lpstr>Hiragino Kaku Gothic ProN</vt:lpstr>
      <vt:lpstr>Liberation Sans</vt:lpstr>
      <vt:lpstr>Noto Serif CJK JP</vt:lpstr>
      <vt:lpstr>NotoSansJP</vt:lpstr>
      <vt:lpstr>游ゴシック</vt:lpstr>
      <vt:lpstr>游ゴシック Light</vt:lpstr>
      <vt:lpstr>Arial</vt:lpstr>
      <vt:lpstr>Cambria Math</vt:lpstr>
      <vt:lpstr>Courier New</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畳み込みニューラルネットワーク</vt:lpstr>
      <vt:lpstr>遺伝的アルゴリズム</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28</cp:revision>
  <dcterms:created xsi:type="dcterms:W3CDTF">2022-11-29T15:12:02Z</dcterms:created>
  <dcterms:modified xsi:type="dcterms:W3CDTF">2023-01-21T07:34:31Z</dcterms:modified>
</cp:coreProperties>
</file>