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5"/>
  </p:notesMasterIdLst>
  <p:handoutMasterIdLst>
    <p:handoutMasterId r:id="rId36"/>
  </p:handoutMasterIdLst>
  <p:sldIdLst>
    <p:sldId id="259" r:id="rId2"/>
    <p:sldId id="263" r:id="rId3"/>
    <p:sldId id="319" r:id="rId4"/>
    <p:sldId id="284" r:id="rId5"/>
    <p:sldId id="264" r:id="rId6"/>
    <p:sldId id="270" r:id="rId7"/>
    <p:sldId id="320" r:id="rId8"/>
    <p:sldId id="296" r:id="rId9"/>
    <p:sldId id="266" r:id="rId10"/>
    <p:sldId id="273" r:id="rId11"/>
    <p:sldId id="274" r:id="rId12"/>
    <p:sldId id="313" r:id="rId13"/>
    <p:sldId id="299" r:id="rId14"/>
    <p:sldId id="321" r:id="rId15"/>
    <p:sldId id="293" r:id="rId16"/>
    <p:sldId id="291" r:id="rId17"/>
    <p:sldId id="306" r:id="rId18"/>
    <p:sldId id="292" r:id="rId19"/>
    <p:sldId id="304" r:id="rId20"/>
    <p:sldId id="307" r:id="rId21"/>
    <p:sldId id="278" r:id="rId22"/>
    <p:sldId id="283" r:id="rId23"/>
    <p:sldId id="312" r:id="rId24"/>
    <p:sldId id="303" r:id="rId25"/>
    <p:sldId id="314" r:id="rId26"/>
    <p:sldId id="322" r:id="rId27"/>
    <p:sldId id="308" r:id="rId28"/>
    <p:sldId id="309" r:id="rId29"/>
    <p:sldId id="310" r:id="rId30"/>
    <p:sldId id="262" r:id="rId31"/>
    <p:sldId id="269" r:id="rId32"/>
    <p:sldId id="301" r:id="rId33"/>
    <p:sldId id="311" r:id="rId34"/>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畳み込みニューラルネットワーク，遺伝的アルゴリズムについては，時間の都合上割愛します．配布資料</a:t>
            </a:r>
            <a:r>
              <a:rPr kumimoji="1" lang="en-US" altLang="ja-JP" dirty="0"/>
              <a:t> 2.1 </a:t>
            </a:r>
            <a:r>
              <a:rPr kumimoji="1" lang="ja-JP" altLang="en-US"/>
              <a:t>節，</a:t>
            </a:r>
            <a:r>
              <a:rPr kumimoji="1" lang="en-US" altLang="ja-JP" dirty="0"/>
              <a:t>2.2 </a:t>
            </a:r>
            <a:r>
              <a:rPr kumimoji="1" lang="ja-JP" altLang="en-US"/>
              <a:t>節をご参照ください．</a:t>
            </a:r>
            <a:r>
              <a:rPr kumimoji="1" lang="en-US" altLang="ja-JP" dirty="0" err="1"/>
              <a:t>gaCNN</a:t>
            </a:r>
            <a:r>
              <a:rPr kumimoji="1" lang="en-US" altLang="ja-JP" dirty="0"/>
              <a:t> </a:t>
            </a:r>
            <a:r>
              <a:rPr kumimoji="1" lang="ja-JP" altLang="en-US"/>
              <a:t>は</a:t>
            </a:r>
            <a:r>
              <a:rPr kumimoji="1" lang="en-US" altLang="ja-JP" dirty="0"/>
              <a:t> CNN</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580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11992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Tree>
    <p:extLst>
      <p:ext uri="{BB962C8B-B14F-4D97-AF65-F5344CB8AC3E}">
        <p14:creationId xmlns:p14="http://schemas.microsoft.com/office/powerpoint/2010/main" val="3204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498322" y="1799617"/>
            <a:ext cx="5083443" cy="461665"/>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kumimoji="1" lang="en-US" altLang="ja-JP" sz="2400" dirty="0"/>
          </a:p>
        </p:txBody>
      </p:sp>
    </p:spTree>
    <p:extLst>
      <p:ext uri="{BB962C8B-B14F-4D97-AF65-F5344CB8AC3E}">
        <p14:creationId xmlns:p14="http://schemas.microsoft.com/office/powerpoint/2010/main" val="21629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2"/>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3"/>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4"/>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445788"/>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Tree>
    <p:extLst>
      <p:ext uri="{BB962C8B-B14F-4D97-AF65-F5344CB8AC3E}">
        <p14:creationId xmlns:p14="http://schemas.microsoft.com/office/powerpoint/2010/main" val="239357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3574158"/>
              </p:ext>
            </p:extLst>
          </p:nvPr>
        </p:nvGraphicFramePr>
        <p:xfrm>
          <a:off x="1010662" y="2025851"/>
          <a:ext cx="4230918" cy="2682240"/>
        </p:xfrm>
        <a:graphic>
          <a:graphicData uri="http://schemas.openxmlformats.org/drawingml/2006/table">
            <a:tbl>
              <a:tblPr firstRow="1" bandRow="1">
                <a:tableStyleId>{5C22544A-7EE6-4342-B048-85BDC9FD1C3A}</a:tableStyleId>
              </a:tblPr>
              <a:tblGrid>
                <a:gridCol w="2115459">
                  <a:extLst>
                    <a:ext uri="{9D8B030D-6E8A-4147-A177-3AD203B41FA5}">
                      <a16:colId xmlns:a16="http://schemas.microsoft.com/office/drawing/2014/main" val="1796618978"/>
                    </a:ext>
                  </a:extLst>
                </a:gridCol>
                <a:gridCol w="2115459">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14" name="グループ化 13">
            <a:extLst>
              <a:ext uri="{FF2B5EF4-FFF2-40B4-BE49-F238E27FC236}">
                <a16:creationId xmlns:a16="http://schemas.microsoft.com/office/drawing/2014/main" id="{96E98CD0-575A-111E-A5D3-2E9B00B47542}"/>
              </a:ext>
            </a:extLst>
          </p:cNvPr>
          <p:cNvGrpSpPr/>
          <p:nvPr/>
        </p:nvGrpSpPr>
        <p:grpSpPr>
          <a:xfrm>
            <a:off x="5535039" y="1795019"/>
            <a:ext cx="1577511" cy="2774511"/>
            <a:chOff x="5535039" y="1795019"/>
            <a:chExt cx="1577511" cy="2774511"/>
          </a:xfrm>
        </p:grpSpPr>
        <p:grpSp>
          <p:nvGrpSpPr>
            <p:cNvPr id="10" name="グループ化 9">
              <a:extLst>
                <a:ext uri="{FF2B5EF4-FFF2-40B4-BE49-F238E27FC236}">
                  <a16:creationId xmlns:a16="http://schemas.microsoft.com/office/drawing/2014/main" id="{E404D016-BEDC-4A8D-350C-B9BD713753E1}"/>
                </a:ext>
              </a:extLst>
            </p:cNvPr>
            <p:cNvGrpSpPr/>
            <p:nvPr/>
          </p:nvGrpSpPr>
          <p:grpSpPr>
            <a:xfrm>
              <a:off x="5535039" y="2192089"/>
              <a:ext cx="1577511" cy="2377441"/>
              <a:chOff x="5398851" y="2173661"/>
              <a:chExt cx="1577511" cy="2377441"/>
            </a:xfrm>
          </p:grpSpPr>
          <p:sp>
            <p:nvSpPr>
              <p:cNvPr id="4" name="下矢印 3">
                <a:extLst>
                  <a:ext uri="{FF2B5EF4-FFF2-40B4-BE49-F238E27FC236}">
                    <a16:creationId xmlns:a16="http://schemas.microsoft.com/office/drawing/2014/main" id="{38A69690-ABC7-0B8E-84DD-71FE7116133F}"/>
                  </a:ext>
                </a:extLst>
              </p:cNvPr>
              <p:cNvSpPr/>
              <p:nvPr/>
            </p:nvSpPr>
            <p:spPr>
              <a:xfrm>
                <a:off x="5398851" y="2173662"/>
                <a:ext cx="642026" cy="2377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9" name="上矢印 8">
                <a:extLst>
                  <a:ext uri="{FF2B5EF4-FFF2-40B4-BE49-F238E27FC236}">
                    <a16:creationId xmlns:a16="http://schemas.microsoft.com/office/drawing/2014/main" id="{78D99ECC-C3B3-D5F4-77C3-41098ED7EBE1}"/>
                  </a:ext>
                </a:extLst>
              </p:cNvPr>
              <p:cNvSpPr/>
              <p:nvPr/>
            </p:nvSpPr>
            <p:spPr>
              <a:xfrm>
                <a:off x="6334336" y="2173661"/>
                <a:ext cx="642026" cy="237744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gr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5612099" y="1795019"/>
              <a:ext cx="492443" cy="461665"/>
            </a:xfrm>
            <a:prstGeom prst="rect">
              <a:avLst/>
            </a:prstGeom>
            <a:noFill/>
          </p:spPr>
          <p:txBody>
            <a:bodyPr wrap="none" rtlCol="0">
              <a:spAutoFit/>
            </a:bodyPr>
            <a:lstStyle/>
            <a:p>
              <a:r>
                <a:rPr kumimoji="1" lang="ja-JP" altLang="en-US" sz="2400"/>
                <a:t>①</a:t>
              </a:r>
              <a:endParaRPr kumimoji="1" lang="ja-JP" altLang="en-US"/>
            </a:p>
          </p:txBody>
        </p:sp>
        <p:sp>
          <p:nvSpPr>
            <p:cNvPr id="13" name="テキスト ボックス 12">
              <a:extLst>
                <a:ext uri="{FF2B5EF4-FFF2-40B4-BE49-F238E27FC236}">
                  <a16:creationId xmlns:a16="http://schemas.microsoft.com/office/drawing/2014/main" id="{F342C92D-E797-6AD3-1360-63D7C8F76442}"/>
                </a:ext>
              </a:extLst>
            </p:cNvPr>
            <p:cNvSpPr txBox="1"/>
            <p:nvPr/>
          </p:nvSpPr>
          <p:spPr>
            <a:xfrm>
              <a:off x="6550601" y="1795019"/>
              <a:ext cx="492443" cy="461665"/>
            </a:xfrm>
            <a:prstGeom prst="rect">
              <a:avLst/>
            </a:prstGeom>
            <a:noFill/>
          </p:spPr>
          <p:txBody>
            <a:bodyPr wrap="none" rtlCol="0">
              <a:spAutoFit/>
            </a:bodyPr>
            <a:lstStyle/>
            <a:p>
              <a:r>
                <a:rPr kumimoji="1" lang="ja-JP" altLang="en-US" sz="2400"/>
                <a:t>②</a:t>
              </a:r>
              <a:endParaRPr kumimoji="1" lang="ja-JP" altLang="en-US"/>
            </a:p>
          </p:txBody>
        </p:sp>
      </p:grpSp>
    </p:spTree>
    <p:extLst>
      <p:ext uri="{BB962C8B-B14F-4D97-AF65-F5344CB8AC3E}">
        <p14:creationId xmlns:p14="http://schemas.microsoft.com/office/powerpoint/2010/main" val="363190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3088430726"/>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10</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1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841637" y="3856409"/>
            <a:ext cx="3877985" cy="461665"/>
          </a:xfrm>
          <a:prstGeom prst="rect">
            <a:avLst/>
          </a:prstGeom>
          <a:noFill/>
        </p:spPr>
        <p:txBody>
          <a:bodyPr wrap="none" rtlCol="0">
            <a:spAutoFit/>
          </a:bodyPr>
          <a:lstStyle/>
          <a:p>
            <a:r>
              <a:rPr kumimoji="1" lang="ja-JP" altLang="en-US" sz="2400"/>
              <a:t>将来的な性能の予測が容易</a:t>
            </a:r>
          </a:p>
        </p:txBody>
      </p:sp>
    </p:spTree>
    <p:extLst>
      <p:ext uri="{BB962C8B-B14F-4D97-AF65-F5344CB8AC3E}">
        <p14:creationId xmlns:p14="http://schemas.microsoft.com/office/powerpoint/2010/main" val="4264381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492748372"/>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92.15</a:t>
                      </a:r>
                      <a:endParaRPr kumimoji="1" lang="ja-JP" altLang="en-US" sz="2400"/>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良い識別精度</a:t>
            </a:r>
          </a:p>
        </p:txBody>
      </p:sp>
    </p:spTree>
    <p:extLst>
      <p:ext uri="{BB962C8B-B14F-4D97-AF65-F5344CB8AC3E}">
        <p14:creationId xmlns:p14="http://schemas.microsoft.com/office/powerpoint/2010/main" val="367031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791560" y="1490546"/>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marL="742950" lvl="1" indent="-285750">
              <a:buFont typeface="Wingdings" pitchFamily="2" charset="2"/>
              <a:buChar char="p"/>
            </a:pPr>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pPr marL="285750" indent="-285750">
              <a:buFont typeface="Wingdings" pitchFamily="2" charset="2"/>
              <a:buChar char="p"/>
            </a:pPr>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28777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2400" dirty="0"/>
          </a:p>
          <a:p>
            <a:pPr marL="285750" indent="-285750">
              <a:lnSpc>
                <a:spcPct val="150000"/>
              </a:lnSpc>
              <a:buFont typeface="Wingdings" pitchFamily="2" charset="2"/>
              <a:buChar char="p"/>
            </a:pPr>
            <a:endParaRPr kumimoji="1" lang="en-US" altLang="ja-JP" sz="1400" dirty="0"/>
          </a:p>
          <a:p>
            <a:pPr marL="342900" indent="-342900">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696781"/>
            <a:ext cx="7290353" cy="3231654"/>
          </a:xfrm>
          <a:prstGeom prst="rect">
            <a:avLst/>
          </a:prstGeom>
          <a:noFill/>
        </p:spPr>
        <p:txBody>
          <a:bodyPr wrap="square" rtlCol="0">
            <a:spAutoFit/>
          </a:bodyPr>
          <a:lstStyle/>
          <a:p>
            <a:pPr marL="342900" indent="-342900">
              <a:buFont typeface="Wingdings" pitchFamily="2" charset="2"/>
              <a:buChar char="p"/>
            </a:pPr>
            <a:r>
              <a:rPr kumimoji="1" lang="ja-JP" altLang="en-US" sz="2400"/>
              <a:t>近年，機械学習を用いた画像識別に注目</a:t>
            </a:r>
            <a:endParaRPr kumimoji="1" lang="en-US" altLang="ja-JP" sz="2400" dirty="0"/>
          </a:p>
          <a:p>
            <a:pPr marL="285750" indent="-285750">
              <a:buFont typeface="Wingdings" pitchFamily="2" charset="2"/>
              <a:buChar char="p"/>
            </a:pPr>
            <a:endParaRPr lang="en-US" altLang="ja-JP"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p>
          <a:p>
            <a:pPr marL="285750" indent="-285750">
              <a:buFont typeface="Wingdings" pitchFamily="2" charset="2"/>
              <a:buChar char="p"/>
            </a:pPr>
            <a:endParaRPr kumimoji="1" lang="en-US" altLang="ja-JP" sz="1400" dirty="0"/>
          </a:p>
          <a:p>
            <a:pPr marL="285750" indent="-285750">
              <a:buFont typeface="Wingdings" pitchFamily="2" charset="2"/>
              <a:buChar char="p"/>
            </a:pPr>
            <a:endParaRPr kumimoji="1" lang="en-US" altLang="ja-JP" sz="1400" dirty="0"/>
          </a:p>
          <a:p>
            <a:pPr marL="342900" indent="-342900">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415772"/>
          </a:xfrm>
          <a:prstGeom prst="rect">
            <a:avLst/>
          </a:prstGeom>
          <a:noFill/>
        </p:spPr>
        <p:txBody>
          <a:bodyPr wrap="none" rtlCol="0">
            <a:spAutoFit/>
          </a:bodyPr>
          <a:lstStyle/>
          <a:p>
            <a:pPr marL="342900" indent="-342900">
              <a:buFont typeface="Wingdings" pitchFamily="2" charset="2"/>
              <a:buChar char="p"/>
            </a:pPr>
            <a:r>
              <a:rPr kumimoji="1" lang="en-US" altLang="ja-JP" sz="2400" dirty="0"/>
              <a:t>CNN </a:t>
            </a:r>
            <a:r>
              <a:rPr kumimoji="1" lang="ja-JP" altLang="en-US" sz="2400"/>
              <a:t>の構造を遺伝子符号化</a:t>
            </a:r>
            <a:endParaRPr kumimoji="1"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35617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68767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2400" dirty="0"/>
          </a:p>
          <a:p>
            <a:pPr marL="914400" lvl="1" indent="-457200">
              <a:lnSpc>
                <a:spcPct val="150000"/>
              </a:lnSpc>
              <a:buFont typeface="Wingdings" pitchFamily="2" charset="2"/>
              <a:buChar char="p"/>
            </a:pP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Tree>
    <p:extLst>
      <p:ext uri="{BB962C8B-B14F-4D97-AF65-F5344CB8AC3E}">
        <p14:creationId xmlns:p14="http://schemas.microsoft.com/office/powerpoint/2010/main" val="84267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59060</TotalTime>
  <Words>1521</Words>
  <Application>Microsoft Macintosh PowerPoint</Application>
  <PresentationFormat>ユーザー設定</PresentationFormat>
  <Paragraphs>303</Paragraphs>
  <Slides>33</Slides>
  <Notes>16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33</vt:i4>
      </vt:variant>
    </vt:vector>
  </HeadingPairs>
  <TitlesOfParts>
    <vt:vector size="46"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遺伝的アルゴリズム</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22</cp:revision>
  <dcterms:created xsi:type="dcterms:W3CDTF">2022-11-29T15:12:02Z</dcterms:created>
  <dcterms:modified xsi:type="dcterms:W3CDTF">2023-01-20T15:49:00Z</dcterms:modified>
</cp:coreProperties>
</file>