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7" r:id="rId1"/>
  </p:sldMasterIdLst>
  <p:notesMasterIdLst>
    <p:notesMasterId r:id="rId37"/>
  </p:notesMasterIdLst>
  <p:handoutMasterIdLst>
    <p:handoutMasterId r:id="rId38"/>
  </p:handoutMasterIdLst>
  <p:sldIdLst>
    <p:sldId id="259" r:id="rId2"/>
    <p:sldId id="263" r:id="rId3"/>
    <p:sldId id="285" r:id="rId4"/>
    <p:sldId id="284" r:id="rId5"/>
    <p:sldId id="264" r:id="rId6"/>
    <p:sldId id="270" r:id="rId7"/>
    <p:sldId id="286" r:id="rId8"/>
    <p:sldId id="296" r:id="rId9"/>
    <p:sldId id="266" r:id="rId10"/>
    <p:sldId id="273" r:id="rId11"/>
    <p:sldId id="274" r:id="rId12"/>
    <p:sldId id="313" r:id="rId13"/>
    <p:sldId id="287" r:id="rId14"/>
    <p:sldId id="299" r:id="rId15"/>
    <p:sldId id="288" r:id="rId16"/>
    <p:sldId id="293" r:id="rId17"/>
    <p:sldId id="291" r:id="rId18"/>
    <p:sldId id="306" r:id="rId19"/>
    <p:sldId id="292" r:id="rId20"/>
    <p:sldId id="304" r:id="rId21"/>
    <p:sldId id="307" r:id="rId22"/>
    <p:sldId id="289" r:id="rId23"/>
    <p:sldId id="278" r:id="rId24"/>
    <p:sldId id="283" r:id="rId25"/>
    <p:sldId id="312" r:id="rId26"/>
    <p:sldId id="303" r:id="rId27"/>
    <p:sldId id="314" r:id="rId28"/>
    <p:sldId id="290" r:id="rId29"/>
    <p:sldId id="308" r:id="rId30"/>
    <p:sldId id="309" r:id="rId31"/>
    <p:sldId id="310" r:id="rId32"/>
    <p:sldId id="262" r:id="rId33"/>
    <p:sldId id="269" r:id="rId34"/>
    <p:sldId id="301" r:id="rId35"/>
    <p:sldId id="311" r:id="rId36"/>
  </p:sldIdLst>
  <p:sldSz cx="7561263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/>
    <p:restoredTop sz="92723"/>
  </p:normalViewPr>
  <p:slideViewPr>
    <p:cSldViewPr snapToGrid="0">
      <p:cViewPr varScale="1">
        <p:scale>
          <a:sx n="123" d="100"/>
          <a:sy n="123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D7EEB9-12D0-7849-1A5D-8098B1BAEE0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F6141D-F089-8E0D-B7CD-4B540746881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32FB7-44AA-022D-03E7-18AA971529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351D26-8B70-9413-2002-D7D2026D6E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3413A67-D4DA-664E-8E5D-EE82520A2C4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851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2CF037-8754-8012-CDCC-008A580C9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6E9000-453A-A30E-D083-09ADAEF8953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DA7CE686-E8C9-EC60-CB5E-7085DE4544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31CE89-7BAC-67D8-13FA-50948A4019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127D46-7AA3-CD18-D762-1F59BEBA669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EBAB9-0639-9394-492B-9A2400B93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fld id="{D4859A6D-CDBD-B344-BF57-2B4BBFE9F4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4859A6D-CDBD-B344-BF57-2B4BBFE9F422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80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4859A6D-CDBD-B344-BF57-2B4BBFE9F422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517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AC582-8F5A-EEEE-8475-F2CA09EE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928028"/>
            <a:ext cx="5670947" cy="197419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427558-BBAC-6B4A-7C5E-928F7909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2978352"/>
            <a:ext cx="5670947" cy="136907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512B4-F796-17A5-D9E1-FF8D8FF9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B283B-7BB3-6B24-2F32-5C4C72A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2DB1-BDCA-8DFE-1CD5-D5BE933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BE4538-2CF1-5B42-8B95-8F272CD4D583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28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C35D-B395-A87A-E934-093A396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1FDE7-315B-BDFA-42AE-C9FC9906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ED134-B86D-E4DC-DC86-7A746E7F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01F74-C8AA-189F-7750-6649F4A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8C47-CA61-2F26-7E56-BC1F70DD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8563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00A598-64FB-4B5B-30BB-FF64A6CD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301904"/>
            <a:ext cx="1630397" cy="480552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34A6C-3C3D-9156-F4D9-A03A83C6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301904"/>
            <a:ext cx="4796676" cy="480552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A7D70-F982-B28E-81A3-529936AD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502BF-E67E-D3AA-4B05-B7A9A660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73D9A-388C-39BA-6AFD-EDFFD8F2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29296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DE3D3-D1F9-7C19-B2F0-52AD31A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4F8DB-51BE-A636-BD7B-A857B801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E6575-CDBD-CE10-AA68-E7759377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E17D8-8E60-7437-1012-6F9CD33A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1B991-5DF0-4CD6-C11B-F6662CD5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9285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AB11D-6E1C-8769-4F83-81AA2891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1413700"/>
            <a:ext cx="6521589" cy="2358791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D4F6F-026F-8418-C220-6588FC11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3794807"/>
            <a:ext cx="6521589" cy="1240432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A64A2-3719-3328-34F2-8659AD9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1C741-9190-E964-0473-2E001AF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93B2-E4F6-FE8A-C145-4BED3A6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15730-A805-844A-B471-07EFE8E78BA7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5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0F1FB-BDCE-9CD2-5777-1358B352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04AC0-1571-ADFB-BC16-3CA305E7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C5998-1198-A49E-4A6D-599C08D6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4285D-E2E8-CC02-BB16-6F8CFDF8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80792-C519-98C3-5E6C-DD9457E6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61A7E-60A0-B540-715C-48AB58D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02260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520D8-8086-5A46-DC85-2DFB8707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01905"/>
            <a:ext cx="6521589" cy="109604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4C9E5-4FF4-5EB5-F3F0-F8EE13C0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1390073"/>
            <a:ext cx="3198768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A189F4-5714-59C7-BE97-AE0AF4C2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2071326"/>
            <a:ext cx="3198768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5B056-9EC7-EE03-EAF6-46F6DAED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1390073"/>
            <a:ext cx="3214522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A0142A-7FA3-459B-91C9-525CBB4BF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2071326"/>
            <a:ext cx="3214522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16ACAB-7C12-BE42-5131-73FA0BD3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557589-E0D3-4A8F-BD20-92AE5CB4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B6156-F087-AE92-5F57-20FFD620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4549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2638F-F2B9-A32C-8065-249C37E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3B845F-F56E-A89E-33AF-92A8BCD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928FE5-7D74-724F-29DE-94C8CA8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BA221F-8503-1D67-17A0-7E8C812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214" y="301905"/>
            <a:ext cx="1701284" cy="301904"/>
          </a:xfrm>
        </p:spPr>
        <p:txBody>
          <a:bodyPr/>
          <a:lstStyle/>
          <a:p>
            <a:pPr lvl="0"/>
            <a:fld id="{004900ED-2EFD-2142-93A1-1CBA90FDE07B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97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CF3A06-2E8B-648A-298B-2987F43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18A74-95A3-79B7-6A92-6018C9E9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5E9155-997B-981A-35C5-69A93B8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293FC-0C33-7F47-BFAD-E299B9571838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62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997A2-4A67-8D3E-5AB4-5354298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AE4B7-16BD-D244-DA37-22A1B793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5DA18-1BA4-CB9A-76A1-B5374184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0B0A02-CAAC-DFB6-A44F-E4B9ECBF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0FF23-3D2A-C234-4C10-0DF77CA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6987E-BAC1-135F-2A05-13E9ABC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528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9D442-B0D7-A7DB-CA06-60541D7F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705F8F-ABD7-F423-CB09-7028B9DF1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9852A7-F94B-9AEC-58E9-90881BE8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AA0E5-A164-ED6A-2D1C-D434461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E9209-7A4E-ED3C-7BB1-38B9D4C4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2BB95-EB42-4FBE-79D1-8354139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73119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8BE95E-B88C-2667-47B9-0761EA1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301905"/>
            <a:ext cx="652158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8EB8EA-CDE7-6555-0452-2AE01282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1509521"/>
            <a:ext cx="652158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91226-E4A5-01C9-DC03-ADDAC25D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5255760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1E1A-0068-0B22-7D25-BE5DADAA3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5255760"/>
            <a:ext cx="255192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EBEA5-4258-7F3A-1FD8-0997AB2CE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49649" y="412165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6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kumimoji="1"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ADEE84-25C6-49FB-CC00-1B02D4DA843F}"/>
              </a:ext>
            </a:extLst>
          </p:cNvPr>
          <p:cNvSpPr txBox="1"/>
          <p:nvPr/>
        </p:nvSpPr>
        <p:spPr>
          <a:xfrm>
            <a:off x="586487" y="1540029"/>
            <a:ext cx="638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tdgaCNN</a:t>
            </a:r>
            <a:r>
              <a:rPr lang="en-US" altLang="ja-JP" sz="3600" dirty="0">
                <a:solidFill>
                  <a:srgbClr val="D1D2D3"/>
                </a:solidFill>
                <a:latin typeface="NotoSansJP"/>
              </a:rPr>
              <a:t> </a:t>
            </a:r>
            <a:r>
              <a:rPr lang="ja-JP" altLang="en-US" sz="3600">
                <a:latin typeface="NotoSansJP"/>
              </a:rPr>
              <a:t>における適応度評価</a:t>
            </a:r>
            <a:endParaRPr lang="en-US" altLang="ja-JP" sz="3600" dirty="0">
              <a:latin typeface="NotoSansJP"/>
            </a:endParaRPr>
          </a:p>
          <a:p>
            <a:r>
              <a:rPr lang="ja-JP" altLang="en-US" sz="3600">
                <a:latin typeface="NotoSansJP"/>
              </a:rPr>
              <a:t>手法の拡張</a:t>
            </a:r>
            <a:endParaRPr lang="ja-JP" altLang="en-US" sz="3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B3D9C-2A44-D2DA-1A8B-2B46C99E75FE}"/>
              </a:ext>
            </a:extLst>
          </p:cNvPr>
          <p:cNvSpPr txBox="1"/>
          <p:nvPr/>
        </p:nvSpPr>
        <p:spPr>
          <a:xfrm>
            <a:off x="3190241" y="3601476"/>
            <a:ext cx="4120930" cy="1220278"/>
          </a:xfrm>
          <a:prstGeom prst="rect">
            <a:avLst/>
          </a:prstGeom>
          <a:noFill/>
          <a:ln>
            <a:noFill/>
          </a:ln>
        </p:spPr>
        <p:txBody>
          <a:bodyPr vert="horz" wrap="square" lIns="67507" tIns="33754" rIns="67507" bIns="33754" anchorCtr="0" compatLnSpc="0">
            <a:spAutoFit/>
          </a:bodyPr>
          <a:lstStyle/>
          <a:p>
            <a:pPr hangingPunct="0">
              <a:defRPr sz="2200"/>
            </a:pP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創発ソフトウェア研究室</a:t>
            </a:r>
          </a:p>
          <a:p>
            <a:pPr hangingPunct="0">
              <a:defRPr sz="2200"/>
            </a:pPr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B3 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平 智隆</a:t>
            </a:r>
          </a:p>
        </p:txBody>
      </p:sp>
    </p:spTree>
    <p:extLst>
      <p:ext uri="{BB962C8B-B14F-4D97-AF65-F5344CB8AC3E}">
        <p14:creationId xmlns:p14="http://schemas.microsoft.com/office/powerpoint/2010/main" val="168608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可変長遺伝子型熱力学的選択ルール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10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自由エネルギー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E45FAE-B686-52AF-3D7A-6084523339BD}"/>
              </a:ext>
            </a:extLst>
          </p:cNvPr>
          <p:cNvGrpSpPr/>
          <p:nvPr/>
        </p:nvGrpSpPr>
        <p:grpSpPr>
          <a:xfrm>
            <a:off x="189784" y="1423777"/>
            <a:ext cx="7181694" cy="2228079"/>
            <a:chOff x="189784" y="1423777"/>
            <a:chExt cx="7181694" cy="2228079"/>
          </a:xfrm>
        </p:grpSpPr>
        <p:pic>
          <p:nvPicPr>
            <p:cNvPr id="8" name="図 7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D7075461-082A-5178-D8E1-B047559D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7" y="2191384"/>
              <a:ext cx="2863443" cy="521932"/>
            </a:xfrm>
            <a:prstGeom prst="rect">
              <a:avLst/>
            </a:prstGeom>
          </p:spPr>
        </p:pic>
        <p:pic>
          <p:nvPicPr>
            <p:cNvPr id="15" name="図 14" descr="テキスト, 手紙&#10;&#10;自動的に生成された説明">
              <a:extLst>
                <a:ext uri="{FF2B5EF4-FFF2-40B4-BE49-F238E27FC236}">
                  <a16:creationId xmlns:a16="http://schemas.microsoft.com/office/drawing/2014/main" id="{719E8728-1C3E-EDCD-EE43-FDBCBC9E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280" y="1423777"/>
              <a:ext cx="3376198" cy="12895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四角形吹き出し 15">
              <a:extLst>
                <a:ext uri="{FF2B5EF4-FFF2-40B4-BE49-F238E27FC236}">
                  <a16:creationId xmlns:a16="http://schemas.microsoft.com/office/drawing/2014/main" id="{836A3A14-2ADF-6CDC-3DB4-EC6A50CD9275}"/>
                </a:ext>
              </a:extLst>
            </p:cNvPr>
            <p:cNvSpPr/>
            <p:nvPr/>
          </p:nvSpPr>
          <p:spPr>
            <a:xfrm>
              <a:off x="189784" y="2887425"/>
              <a:ext cx="2035256" cy="764431"/>
            </a:xfrm>
            <a:prstGeom prst="wedgeRectCallout">
              <a:avLst>
                <a:gd name="adj1" fmla="val 32652"/>
                <a:gd name="adj2" fmla="val -757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エネルギー最小化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を追求する項</a:t>
              </a:r>
            </a:p>
          </p:txBody>
        </p:sp>
        <p:sp>
          <p:nvSpPr>
            <p:cNvPr id="18" name="四角形吹き出し 17">
              <a:extLst>
                <a:ext uri="{FF2B5EF4-FFF2-40B4-BE49-F238E27FC236}">
                  <a16:creationId xmlns:a16="http://schemas.microsoft.com/office/drawing/2014/main" id="{12F88E42-9B25-EBE7-3E72-F03AD6519141}"/>
                </a:ext>
              </a:extLst>
            </p:cNvPr>
            <p:cNvSpPr/>
            <p:nvPr/>
          </p:nvSpPr>
          <p:spPr>
            <a:xfrm>
              <a:off x="2477412" y="2887425"/>
              <a:ext cx="2035256" cy="764431"/>
            </a:xfrm>
            <a:prstGeom prst="wedgeRectCallout">
              <a:avLst>
                <a:gd name="adj1" fmla="val -19265"/>
                <a:gd name="adj2" fmla="val -810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系の多様性維持を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追求する項</a:t>
              </a: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E1EFAF-7AC5-C387-9206-A7A91793ECE2}"/>
              </a:ext>
            </a:extLst>
          </p:cNvPr>
          <p:cNvSpPr txBox="1"/>
          <p:nvPr/>
        </p:nvSpPr>
        <p:spPr>
          <a:xfrm>
            <a:off x="189784" y="420911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多様性を維持しつつエネルギー最小化を追求できる</a:t>
            </a:r>
          </a:p>
        </p:txBody>
      </p:sp>
    </p:spTree>
    <p:extLst>
      <p:ext uri="{BB962C8B-B14F-4D97-AF65-F5344CB8AC3E}">
        <p14:creationId xmlns:p14="http://schemas.microsoft.com/office/powerpoint/2010/main" val="29802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可変長遺伝子型熱力学的選択ルール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エントロピー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C05F214-2120-36E1-62A4-1AA4B71FC80D}"/>
              </a:ext>
            </a:extLst>
          </p:cNvPr>
          <p:cNvGrpSpPr/>
          <p:nvPr/>
        </p:nvGrpSpPr>
        <p:grpSpPr>
          <a:xfrm>
            <a:off x="388700" y="2025161"/>
            <a:ext cx="6794500" cy="3343484"/>
            <a:chOff x="388700" y="2025161"/>
            <a:chExt cx="6794500" cy="3343484"/>
          </a:xfrm>
        </p:grpSpPr>
        <p:pic>
          <p:nvPicPr>
            <p:cNvPr id="10" name="図 9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FFA8825E-3A56-190B-31B7-790425C01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700" y="2025161"/>
              <a:ext cx="6794500" cy="1524000"/>
            </a:xfrm>
            <a:prstGeom prst="rect">
              <a:avLst/>
            </a:prstGeom>
          </p:spPr>
        </p:pic>
        <p:pic>
          <p:nvPicPr>
            <p:cNvPr id="12" name="図 11" descr="テキスト, 手紙&#10;&#10;自動的に生成された説明">
              <a:extLst>
                <a:ext uri="{FF2B5EF4-FFF2-40B4-BE49-F238E27FC236}">
                  <a16:creationId xmlns:a16="http://schemas.microsoft.com/office/drawing/2014/main" id="{4CE41CCD-E02F-52D7-5513-6B2271CF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837" y="3683670"/>
              <a:ext cx="5047843" cy="1684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400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可変長遺伝子型熱力学的選択ルール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238012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エントロピー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0" name="図 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A8825E-3A56-190B-31B7-790425C0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0" y="2025161"/>
            <a:ext cx="6794500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701B8A-D716-0A2E-2DA0-332A5A875EB8}"/>
                  </a:ext>
                </a:extLst>
              </p:cNvPr>
              <p:cNvSpPr txBox="1"/>
              <p:nvPr/>
            </p:nvSpPr>
            <p:spPr>
              <a:xfrm>
                <a:off x="672953" y="4176373"/>
                <a:ext cx="62153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の値が大きいほど個体に多様性がある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701B8A-D716-0A2E-2DA0-332A5A875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3" y="4176373"/>
                <a:ext cx="6215356" cy="461665"/>
              </a:xfrm>
              <a:prstGeom prst="rect">
                <a:avLst/>
              </a:prstGeom>
              <a:blipFill>
                <a:blip r:embed="rId3"/>
                <a:stretch>
                  <a:fillRect l="-1222" t="-10526" r="-611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747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43BED-D7A2-853C-9B3B-24E72CB7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01D9D2-41F3-D84E-EF30-573B911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FEDEF1-3E01-D785-EE03-B106E91601B1}"/>
              </a:ext>
            </a:extLst>
          </p:cNvPr>
          <p:cNvSpPr txBox="1"/>
          <p:nvPr/>
        </p:nvSpPr>
        <p:spPr>
          <a:xfrm>
            <a:off x="498322" y="1799617"/>
            <a:ext cx="6564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提案手法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tdgaCNN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600" dirty="0"/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CNN </a:t>
            </a:r>
            <a:r>
              <a:rPr lang="ja-JP" altLang="en-US" sz="2400"/>
              <a:t>アーキテクチャの探索に</a:t>
            </a:r>
            <a:r>
              <a:rPr lang="en-US" altLang="ja-JP" sz="2400" dirty="0"/>
              <a:t> TDGA </a:t>
            </a:r>
            <a:r>
              <a:rPr lang="ja-JP" altLang="en-US" sz="2400"/>
              <a:t>を利用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6290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15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423871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966B7-59D9-D6A5-796F-E7163263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本実験の概要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8006A5-C467-DBF1-F858-49962002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16</a:t>
            </a:fld>
            <a:endParaRPr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A45A041-6E9B-32FE-C449-8D6A75A469F3}"/>
              </a:ext>
            </a:extLst>
          </p:cNvPr>
          <p:cNvGrpSpPr/>
          <p:nvPr/>
        </p:nvGrpSpPr>
        <p:grpSpPr>
          <a:xfrm>
            <a:off x="519837" y="1547102"/>
            <a:ext cx="6851773" cy="3873249"/>
            <a:chOff x="519837" y="1547102"/>
            <a:chExt cx="6851773" cy="3873249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5921073-8658-6514-30A2-0483675975F4}"/>
                </a:ext>
              </a:extLst>
            </p:cNvPr>
            <p:cNvSpPr txBox="1"/>
            <p:nvPr/>
          </p:nvSpPr>
          <p:spPr>
            <a:xfrm>
              <a:off x="526501" y="1547102"/>
              <a:ext cx="559159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p"/>
              </a:pPr>
              <a:r>
                <a:rPr lang="ja-JP" altLang="en-US" sz="2400"/>
                <a:t>先行研究</a:t>
              </a:r>
              <a:endParaRPr lang="en-US" altLang="ja-JP" sz="2400" dirty="0"/>
            </a:p>
            <a:p>
              <a:pPr marL="742950" lvl="1" indent="-285750">
                <a:buFont typeface="Wingdings" pitchFamily="2" charset="2"/>
                <a:buChar char="p"/>
              </a:pPr>
              <a:r>
                <a:rPr lang="ja-JP" altLang="en-US" sz="2400"/>
                <a:t>適応度評価エポック数は</a:t>
              </a:r>
              <a:r>
                <a:rPr lang="en-US" altLang="ja-JP" sz="2400" dirty="0"/>
                <a:t> </a:t>
              </a:r>
              <a:r>
                <a:rPr lang="en-US" altLang="ja-JP" sz="2400" dirty="0">
                  <a:solidFill>
                    <a:srgbClr val="FF0000"/>
                  </a:solidFill>
                </a:rPr>
                <a:t>1 </a:t>
              </a:r>
              <a:r>
                <a:rPr lang="ja-JP" altLang="en-US" sz="2400"/>
                <a:t>と設定</a:t>
              </a:r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br>
                <a:rPr lang="en-US" altLang="ja-JP" sz="2400" dirty="0"/>
              </a:br>
              <a:endParaRPr lang="en-US" altLang="ja-JP" sz="2400" dirty="0"/>
            </a:p>
            <a:p>
              <a:pPr marL="285750" indent="-285750">
                <a:buFont typeface="Wingdings" pitchFamily="2" charset="2"/>
                <a:buChar char="p"/>
              </a:pPr>
              <a:endParaRPr lang="en-US" altLang="ja-JP" sz="2400" dirty="0"/>
            </a:p>
          </p:txBody>
        </p:sp>
        <p:pic>
          <p:nvPicPr>
            <p:cNvPr id="6" name="図 5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E61A381D-1816-E857-D9FE-D75665C5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37" y="3181154"/>
              <a:ext cx="1932453" cy="844989"/>
            </a:xfrm>
            <a:prstGeom prst="rect">
              <a:avLst/>
            </a:prstGeom>
          </p:spPr>
        </p:pic>
        <p:pic>
          <p:nvPicPr>
            <p:cNvPr id="8" name="図 7" descr="テキスト, 手紙&#10;&#10;自動的に生成された説明">
              <a:extLst>
                <a:ext uri="{FF2B5EF4-FFF2-40B4-BE49-F238E27FC236}">
                  <a16:creationId xmlns:a16="http://schemas.microsoft.com/office/drawing/2014/main" id="{776B6F0A-A60E-311C-3C3A-D4CEBA6C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1459" y="2845002"/>
              <a:ext cx="4680151" cy="128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4F72589-7AED-D48F-D5E5-5FDD0AA5DE2A}"/>
                </a:ext>
              </a:extLst>
            </p:cNvPr>
            <p:cNvGrpSpPr/>
            <p:nvPr/>
          </p:nvGrpSpPr>
          <p:grpSpPr>
            <a:xfrm>
              <a:off x="519837" y="4220022"/>
              <a:ext cx="5301451" cy="1200329"/>
              <a:chOff x="519837" y="4220022"/>
              <a:chExt cx="5301451" cy="1200329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5AED5E-D78D-22ED-2F79-46B98AA052FB}"/>
                  </a:ext>
                </a:extLst>
              </p:cNvPr>
              <p:cNvSpPr txBox="1"/>
              <p:nvPr/>
            </p:nvSpPr>
            <p:spPr>
              <a:xfrm>
                <a:off x="519837" y="4220022"/>
                <a:ext cx="530145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00100" lvl="1" indent="-342900">
                  <a:buFont typeface="Wingdings" pitchFamily="2" charset="2"/>
                  <a:buChar char="p"/>
                </a:pPr>
                <a:r>
                  <a:rPr kumimoji="1" lang="ja-JP" altLang="en-US" sz="2400"/>
                  <a:t>計算量が一定になるように設定</a:t>
                </a:r>
                <a:endParaRPr kumimoji="1" lang="en-US" altLang="ja-JP" sz="2400" dirty="0"/>
              </a:p>
              <a:p>
                <a:pPr marL="800100" lvl="1" indent="-342900">
                  <a:buFont typeface="Wingdings" pitchFamily="2" charset="2"/>
                  <a:buChar char="p"/>
                </a:pPr>
                <a:r>
                  <a:rPr kumimoji="1" lang="ja-JP" altLang="en-US" sz="2400"/>
                  <a:t>今回は</a:t>
                </a:r>
                <a:r>
                  <a:rPr kumimoji="1" lang="en-US" altLang="ja-JP" sz="2400" dirty="0"/>
                  <a:t>             </a:t>
                </a:r>
                <a:r>
                  <a:rPr kumimoji="1" lang="ja-JP" altLang="en-US" sz="2400"/>
                  <a:t>として実験</a:t>
                </a:r>
                <a:endParaRPr kumimoji="1" lang="en-US" altLang="ja-JP" sz="2400" dirty="0"/>
              </a:p>
              <a:p>
                <a:pPr marL="800100" lvl="1" indent="-342900">
                  <a:buFont typeface="Wingdings" pitchFamily="2" charset="2"/>
                  <a:buChar char="p"/>
                </a:pPr>
                <a:endParaRPr kumimoji="1" lang="ja-JP" altLang="en-US" sz="2400"/>
              </a:p>
            </p:txBody>
          </p:sp>
          <p:pic>
            <p:nvPicPr>
              <p:cNvPr id="11" name="図 10" descr="はさみ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A10D85-0668-14FE-432E-50B2E3256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3814" y="4654807"/>
                <a:ext cx="1028029" cy="3160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2008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56225-BF31-7C83-9113-9E3E30C1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初期個体群の作成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4A1411-310B-5B77-D481-0D835AD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17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8FD77A-9BDB-91FE-7EE0-B3FF46539E04}"/>
              </a:ext>
            </a:extLst>
          </p:cNvPr>
          <p:cNvSpPr txBox="1"/>
          <p:nvPr/>
        </p:nvSpPr>
        <p:spPr>
          <a:xfrm>
            <a:off x="519837" y="1533672"/>
            <a:ext cx="5965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1 </a:t>
            </a:r>
            <a:r>
              <a:rPr lang="ja-JP" altLang="en-US" sz="2400"/>
              <a:t>度の実験にかかる時間を短縮する目的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</a:t>
            </a:r>
            <a:r>
              <a:rPr kumimoji="1" lang="en-US" altLang="ja-JP" sz="2400" dirty="0"/>
              <a:t> 100 </a:t>
            </a:r>
            <a:r>
              <a:rPr kumimoji="1" lang="ja-JP" altLang="en-US" sz="2400"/>
              <a:t>個体を</a:t>
            </a:r>
            <a:r>
              <a:rPr kumimoji="1" lang="en-US" altLang="ja-JP" sz="2400" dirty="0"/>
              <a:t> 20 </a:t>
            </a:r>
            <a:r>
              <a:rPr kumimoji="1" lang="ja-JP" altLang="en-US" sz="2400"/>
              <a:t>世代探索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14CCC5-584D-0EEC-F11C-4B19CCFD22AA}"/>
              </a:ext>
            </a:extLst>
          </p:cNvPr>
          <p:cNvGrpSpPr/>
          <p:nvPr/>
        </p:nvGrpSpPr>
        <p:grpSpPr>
          <a:xfrm>
            <a:off x="156300" y="2568280"/>
            <a:ext cx="7248661" cy="2907045"/>
            <a:chOff x="156300" y="2568280"/>
            <a:chExt cx="7248661" cy="290704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7E3653E-202D-9D7F-32C1-53BA4CC62FB3}"/>
                </a:ext>
              </a:extLst>
            </p:cNvPr>
            <p:cNvGrpSpPr/>
            <p:nvPr/>
          </p:nvGrpSpPr>
          <p:grpSpPr>
            <a:xfrm>
              <a:off x="156300" y="2568280"/>
              <a:ext cx="7248661" cy="2907045"/>
              <a:chOff x="156301" y="2559050"/>
              <a:chExt cx="7248661" cy="2907045"/>
            </a:xfrm>
          </p:grpSpPr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7F156D9E-39C7-6B02-2DC6-C27DA03BDF99}"/>
                  </a:ext>
                </a:extLst>
              </p:cNvPr>
              <p:cNvSpPr/>
              <p:nvPr/>
            </p:nvSpPr>
            <p:spPr>
              <a:xfrm>
                <a:off x="156301" y="2559050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ランダムな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</a:p>
            </p:txBody>
          </p:sp>
          <p:sp>
            <p:nvSpPr>
              <p:cNvPr id="5" name="右矢印 4">
                <a:extLst>
                  <a:ext uri="{FF2B5EF4-FFF2-40B4-BE49-F238E27FC236}">
                    <a16:creationId xmlns:a16="http://schemas.microsoft.com/office/drawing/2014/main" id="{3D190AF5-D790-B873-4F64-FBA7C3DB2DAD}"/>
                  </a:ext>
                </a:extLst>
              </p:cNvPr>
              <p:cNvSpPr/>
              <p:nvPr/>
            </p:nvSpPr>
            <p:spPr>
              <a:xfrm>
                <a:off x="2938674" y="3751595"/>
                <a:ext cx="1352549" cy="93345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848BBD1-F696-182B-35BF-AB88D5F2CCCE}"/>
                  </a:ext>
                </a:extLst>
              </p:cNvPr>
              <p:cNvSpPr/>
              <p:nvPr/>
            </p:nvSpPr>
            <p:spPr>
              <a:xfrm>
                <a:off x="4324349" y="3903995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実験用の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0C81114-2165-8442-28E5-0EFFBE2B8687}"/>
                </a:ext>
              </a:extLst>
            </p:cNvPr>
            <p:cNvSpPr txBox="1"/>
            <p:nvPr/>
          </p:nvSpPr>
          <p:spPr>
            <a:xfrm>
              <a:off x="1804232" y="4839046"/>
              <a:ext cx="2618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tdgaCNN</a:t>
              </a:r>
              <a:r>
                <a:rPr kumimoji="1" lang="en-US" altLang="ja-JP" sz="2400" dirty="0"/>
                <a:t> 20 </a:t>
              </a:r>
              <a:r>
                <a:rPr kumimoji="1" lang="ja-JP" altLang="en-US" sz="2400"/>
                <a:t>世代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15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30AA2-93ED-9994-99AF-211B738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627FC1-BFDC-40C5-2762-5BAAE7F5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8AE922-3050-2A6E-B78E-49B4B2CA70F7}"/>
              </a:ext>
            </a:extLst>
          </p:cNvPr>
          <p:cNvSpPr txBox="1"/>
          <p:nvPr/>
        </p:nvSpPr>
        <p:spPr>
          <a:xfrm>
            <a:off x="519837" y="1614791"/>
            <a:ext cx="522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使用データセット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FashionMNIST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339E9A7-8098-4C4D-4BB9-77C806600C07}"/>
              </a:ext>
            </a:extLst>
          </p:cNvPr>
          <p:cNvGrpSpPr/>
          <p:nvPr/>
        </p:nvGrpSpPr>
        <p:grpSpPr>
          <a:xfrm>
            <a:off x="717524" y="2445788"/>
            <a:ext cx="5933332" cy="2679472"/>
            <a:chOff x="823179" y="2518866"/>
            <a:chExt cx="5933332" cy="267947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3B871CF-BB1E-4C6E-3062-2206D2D3EBD3}"/>
                </a:ext>
              </a:extLst>
            </p:cNvPr>
            <p:cNvGrpSpPr/>
            <p:nvPr/>
          </p:nvGrpSpPr>
          <p:grpSpPr>
            <a:xfrm>
              <a:off x="1032108" y="2518866"/>
              <a:ext cx="5574996" cy="2133962"/>
              <a:chOff x="1032108" y="2518866"/>
              <a:chExt cx="5574996" cy="2133962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97A4207-60E9-8A32-34B2-7CF93108DC24}"/>
                  </a:ext>
                </a:extLst>
              </p:cNvPr>
              <p:cNvGrpSpPr/>
              <p:nvPr/>
            </p:nvGrpSpPr>
            <p:grpSpPr>
              <a:xfrm>
                <a:off x="1032108" y="3469436"/>
                <a:ext cx="5574994" cy="758758"/>
                <a:chOff x="904672" y="2966936"/>
                <a:chExt cx="5574994" cy="758758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7BBF8828-EDCC-A510-E063-38AABDD4537E}"/>
                    </a:ext>
                  </a:extLst>
                </p:cNvPr>
                <p:cNvSpPr/>
                <p:nvPr/>
              </p:nvSpPr>
              <p:spPr>
                <a:xfrm>
                  <a:off x="904672" y="2966936"/>
                  <a:ext cx="2229021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3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AB9DC1B0-ED98-499C-32FB-EA3636300F0E}"/>
                    </a:ext>
                  </a:extLst>
                </p:cNvPr>
                <p:cNvSpPr/>
                <p:nvPr/>
              </p:nvSpPr>
              <p:spPr>
                <a:xfrm>
                  <a:off x="3133693" y="2966936"/>
                  <a:ext cx="2229021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3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05B946C9-BBAB-D770-B976-F18F07527989}"/>
                    </a:ext>
                  </a:extLst>
                </p:cNvPr>
                <p:cNvSpPr/>
                <p:nvPr/>
              </p:nvSpPr>
              <p:spPr>
                <a:xfrm>
                  <a:off x="5362713" y="2966936"/>
                  <a:ext cx="1116953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1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" name="左中かっこ 8">
                <a:extLst>
                  <a:ext uri="{FF2B5EF4-FFF2-40B4-BE49-F238E27FC236}">
                    <a16:creationId xmlns:a16="http://schemas.microsoft.com/office/drawing/2014/main" id="{7E4CF203-EC37-9DC8-81C3-E8BAC6DFE56C}"/>
                  </a:ext>
                </a:extLst>
              </p:cNvPr>
              <p:cNvSpPr/>
              <p:nvPr/>
            </p:nvSpPr>
            <p:spPr>
              <a:xfrm rot="5400000">
                <a:off x="3639642" y="437268"/>
                <a:ext cx="359925" cy="5574994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6F89D36-DA1B-5BE2-A692-9047DB58D4EA}"/>
                  </a:ext>
                </a:extLst>
              </p:cNvPr>
              <p:cNvSpPr txBox="1"/>
              <p:nvPr/>
            </p:nvSpPr>
            <p:spPr>
              <a:xfrm>
                <a:off x="2898818" y="2518866"/>
                <a:ext cx="176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合計</a:t>
                </a:r>
                <a:r>
                  <a:rPr kumimoji="1" lang="en-US" altLang="ja-JP" sz="2400" dirty="0"/>
                  <a:t> 7 </a:t>
                </a:r>
                <a:r>
                  <a:rPr kumimoji="1" lang="ja-JP" altLang="en-US" sz="2400"/>
                  <a:t>万枚</a:t>
                </a:r>
              </a:p>
            </p:txBody>
          </p:sp>
          <p:sp>
            <p:nvSpPr>
              <p:cNvPr id="11" name="左中かっこ 10">
                <a:extLst>
                  <a:ext uri="{FF2B5EF4-FFF2-40B4-BE49-F238E27FC236}">
                    <a16:creationId xmlns:a16="http://schemas.microsoft.com/office/drawing/2014/main" id="{97C5C7CC-0B5A-2E11-FA7A-2DF7DDC1B478}"/>
                  </a:ext>
                </a:extLst>
              </p:cNvPr>
              <p:cNvSpPr/>
              <p:nvPr/>
            </p:nvSpPr>
            <p:spPr>
              <a:xfrm rot="16200000">
                <a:off x="1966658" y="3358355"/>
                <a:ext cx="359923" cy="222902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左中かっこ 11">
                <a:extLst>
                  <a:ext uri="{FF2B5EF4-FFF2-40B4-BE49-F238E27FC236}">
                    <a16:creationId xmlns:a16="http://schemas.microsoft.com/office/drawing/2014/main" id="{2CA52890-5724-E375-491B-AD4B7EED631D}"/>
                  </a:ext>
                </a:extLst>
              </p:cNvPr>
              <p:cNvSpPr/>
              <p:nvPr/>
            </p:nvSpPr>
            <p:spPr>
              <a:xfrm rot="16200000">
                <a:off x="4195679" y="3358356"/>
                <a:ext cx="359923" cy="222902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左中かっこ 12">
                <a:extLst>
                  <a:ext uri="{FF2B5EF4-FFF2-40B4-BE49-F238E27FC236}">
                    <a16:creationId xmlns:a16="http://schemas.microsoft.com/office/drawing/2014/main" id="{D91906F3-FF4F-FC03-09BB-651DC7868A73}"/>
                  </a:ext>
                </a:extLst>
              </p:cNvPr>
              <p:cNvSpPr/>
              <p:nvPr/>
            </p:nvSpPr>
            <p:spPr>
              <a:xfrm rot="16200000">
                <a:off x="5868666" y="3914391"/>
                <a:ext cx="359923" cy="111695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FE5AB73-AA71-240A-8689-717655A9E4BC}"/>
                </a:ext>
              </a:extLst>
            </p:cNvPr>
            <p:cNvSpPr txBox="1"/>
            <p:nvPr/>
          </p:nvSpPr>
          <p:spPr>
            <a:xfrm>
              <a:off x="823179" y="471753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初期母集団作成用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D692F09-DD29-3CBA-9FAA-83A06A22F281}"/>
                </a:ext>
              </a:extLst>
            </p:cNvPr>
            <p:cNvSpPr txBox="1"/>
            <p:nvPr/>
          </p:nvSpPr>
          <p:spPr>
            <a:xfrm>
              <a:off x="3477797" y="4717540"/>
              <a:ext cx="179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実験</a:t>
              </a:r>
              <a:r>
                <a:rPr kumimoji="1" lang="en-US" altLang="ja-JP" sz="2400" dirty="0"/>
                <a:t> 1, 2 </a:t>
              </a:r>
              <a:r>
                <a:rPr kumimoji="1" lang="ja-JP" altLang="en-US" sz="2400"/>
                <a:t>用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12FFF5-AA18-77F5-A2B6-D32D81BE885F}"/>
                </a:ext>
              </a:extLst>
            </p:cNvPr>
            <p:cNvSpPr txBox="1"/>
            <p:nvPr/>
          </p:nvSpPr>
          <p:spPr>
            <a:xfrm>
              <a:off x="5340739" y="473667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テスト用</a:t>
              </a:r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9357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ABD0-6E6F-20AC-E27E-DE4CB11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lang="en-US" altLang="ja-JP" dirty="0"/>
              <a:t> 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677EC9-0504-1614-4950-D0D61A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19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AA3053-E694-209E-1241-52C339C47145}"/>
              </a:ext>
            </a:extLst>
          </p:cNvPr>
          <p:cNvSpPr txBox="1"/>
          <p:nvPr/>
        </p:nvSpPr>
        <p:spPr>
          <a:xfrm>
            <a:off x="778212" y="1379521"/>
            <a:ext cx="5455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ja-JP" altLang="en-US" sz="2400"/>
              <a:t>探索フェーズでのエポック数を固定</a:t>
            </a:r>
            <a:endParaRPr kumimoji="1"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endParaRPr kumimoji="1" lang="ja-JP" altLang="en-US" sz="240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58CAE38-B4D4-A24F-4B79-54820E7D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26142"/>
              </p:ext>
            </p:extLst>
          </p:nvPr>
        </p:nvGraphicFramePr>
        <p:xfrm>
          <a:off x="1260210" y="2001299"/>
          <a:ext cx="504084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421">
                  <a:extLst>
                    <a:ext uri="{9D8B030D-6E8A-4147-A177-3AD203B41FA5}">
                      <a16:colId xmlns:a16="http://schemas.microsoft.com/office/drawing/2014/main" val="1796618978"/>
                    </a:ext>
                  </a:extLst>
                </a:gridCol>
                <a:gridCol w="2520421">
                  <a:extLst>
                    <a:ext uri="{9D8B030D-6E8A-4147-A177-3AD203B41FA5}">
                      <a16:colId xmlns:a16="http://schemas.microsoft.com/office/drawing/2014/main" val="933054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エポック数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8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3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1957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1C5552-0372-88D2-08F8-A017C827BBEA}"/>
              </a:ext>
            </a:extLst>
          </p:cNvPr>
          <p:cNvSpPr txBox="1"/>
          <p:nvPr/>
        </p:nvSpPr>
        <p:spPr>
          <a:xfrm>
            <a:off x="778212" y="4916664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 6 </a:t>
            </a:r>
            <a:r>
              <a:rPr lang="ja-JP" altLang="en-US" sz="2400"/>
              <a:t>パターンで実験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224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93441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ABD0-6E6F-20AC-E27E-DE4CB11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lang="en-US" altLang="ja-JP" dirty="0"/>
              <a:t> 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677EC9-0504-1614-4950-D0D61A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20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AA3053-E694-209E-1241-52C339C47145}"/>
              </a:ext>
            </a:extLst>
          </p:cNvPr>
          <p:cNvSpPr txBox="1"/>
          <p:nvPr/>
        </p:nvSpPr>
        <p:spPr>
          <a:xfrm>
            <a:off x="778212" y="1379521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ja-JP" altLang="en-US" sz="2400"/>
              <a:t>エポック数を変化させながら探索</a:t>
            </a:r>
            <a:endParaRPr kumimoji="1"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endParaRPr kumimoji="1" lang="ja-JP" altLang="en-US" sz="240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58CAE38-B4D4-A24F-4B79-54820E7D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18496"/>
              </p:ext>
            </p:extLst>
          </p:nvPr>
        </p:nvGraphicFramePr>
        <p:xfrm>
          <a:off x="1010662" y="2192089"/>
          <a:ext cx="42309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59">
                  <a:extLst>
                    <a:ext uri="{9D8B030D-6E8A-4147-A177-3AD203B41FA5}">
                      <a16:colId xmlns:a16="http://schemas.microsoft.com/office/drawing/2014/main" val="1796618978"/>
                    </a:ext>
                  </a:extLst>
                </a:gridCol>
                <a:gridCol w="2115459">
                  <a:extLst>
                    <a:ext uri="{9D8B030D-6E8A-4147-A177-3AD203B41FA5}">
                      <a16:colId xmlns:a16="http://schemas.microsoft.com/office/drawing/2014/main" val="933054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エポック数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8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3325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1C5552-0372-88D2-08F8-A017C827BBEA}"/>
              </a:ext>
            </a:extLst>
          </p:cNvPr>
          <p:cNvSpPr txBox="1"/>
          <p:nvPr/>
        </p:nvSpPr>
        <p:spPr>
          <a:xfrm>
            <a:off x="778212" y="4916664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 </a:t>
            </a:r>
            <a:r>
              <a:rPr lang="ja-JP" altLang="en-US" sz="2400"/>
              <a:t>エポック数増加と減少の</a:t>
            </a:r>
            <a:r>
              <a:rPr lang="en-US" altLang="ja-JP" sz="2400" dirty="0"/>
              <a:t> 2 </a:t>
            </a:r>
            <a:r>
              <a:rPr lang="ja-JP" altLang="en-US" sz="2400"/>
              <a:t>パターンで実験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6E98CD0-575A-111E-A5D3-2E9B00B47542}"/>
              </a:ext>
            </a:extLst>
          </p:cNvPr>
          <p:cNvGrpSpPr/>
          <p:nvPr/>
        </p:nvGrpSpPr>
        <p:grpSpPr>
          <a:xfrm>
            <a:off x="5535039" y="1795019"/>
            <a:ext cx="1577511" cy="2774511"/>
            <a:chOff x="5535039" y="1795019"/>
            <a:chExt cx="1577511" cy="277451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404D016-BEDC-4A8D-350C-B9BD713753E1}"/>
                </a:ext>
              </a:extLst>
            </p:cNvPr>
            <p:cNvGrpSpPr/>
            <p:nvPr/>
          </p:nvGrpSpPr>
          <p:grpSpPr>
            <a:xfrm>
              <a:off x="5535039" y="2192089"/>
              <a:ext cx="1577511" cy="2377441"/>
              <a:chOff x="5398851" y="2173661"/>
              <a:chExt cx="1577511" cy="2377441"/>
            </a:xfrm>
          </p:grpSpPr>
          <p:sp>
            <p:nvSpPr>
              <p:cNvPr id="4" name="下矢印 3">
                <a:extLst>
                  <a:ext uri="{FF2B5EF4-FFF2-40B4-BE49-F238E27FC236}">
                    <a16:creationId xmlns:a16="http://schemas.microsoft.com/office/drawing/2014/main" id="{38A69690-ABC7-0B8E-84DD-71FE7116133F}"/>
                  </a:ext>
                </a:extLst>
              </p:cNvPr>
              <p:cNvSpPr/>
              <p:nvPr/>
            </p:nvSpPr>
            <p:spPr>
              <a:xfrm>
                <a:off x="5398851" y="2173662"/>
                <a:ext cx="642026" cy="237744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エポック数増加</a:t>
                </a:r>
              </a:p>
            </p:txBody>
          </p:sp>
          <p:sp>
            <p:nvSpPr>
              <p:cNvPr id="9" name="上矢印 8">
                <a:extLst>
                  <a:ext uri="{FF2B5EF4-FFF2-40B4-BE49-F238E27FC236}">
                    <a16:creationId xmlns:a16="http://schemas.microsoft.com/office/drawing/2014/main" id="{78D99ECC-C3B3-D5F4-77C3-41098ED7EBE1}"/>
                  </a:ext>
                </a:extLst>
              </p:cNvPr>
              <p:cNvSpPr/>
              <p:nvPr/>
            </p:nvSpPr>
            <p:spPr>
              <a:xfrm>
                <a:off x="6334336" y="2173661"/>
                <a:ext cx="642026" cy="2377440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エポック数減少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5C6C588-9C05-2F55-A266-E4CA91F4A272}"/>
                </a:ext>
              </a:extLst>
            </p:cNvPr>
            <p:cNvSpPr txBox="1"/>
            <p:nvPr/>
          </p:nvSpPr>
          <p:spPr>
            <a:xfrm>
              <a:off x="5612099" y="17950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①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342C92D-E797-6AD3-1360-63D7C8F76442}"/>
                </a:ext>
              </a:extLst>
            </p:cNvPr>
            <p:cNvSpPr txBox="1"/>
            <p:nvPr/>
          </p:nvSpPr>
          <p:spPr>
            <a:xfrm>
              <a:off x="6550601" y="17950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②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90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6C5E3-433B-6E6C-94C8-F1F43658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1, 2 </a:t>
            </a:r>
            <a:r>
              <a:rPr lang="ja-JP" altLang="en-US"/>
              <a:t>実験条件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AF098BE-0757-EDBE-2A0E-BA1E900F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21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703208D-B42A-73B8-F47F-256AFC9D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94084"/>
              </p:ext>
            </p:extLst>
          </p:nvPr>
        </p:nvGraphicFramePr>
        <p:xfrm>
          <a:off x="1260210" y="1289405"/>
          <a:ext cx="5040842" cy="4079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20421">
                  <a:extLst>
                    <a:ext uri="{9D8B030D-6E8A-4147-A177-3AD203B41FA5}">
                      <a16:colId xmlns:a16="http://schemas.microsoft.com/office/drawing/2014/main" val="1730501182"/>
                    </a:ext>
                  </a:extLst>
                </a:gridCol>
                <a:gridCol w="2520421">
                  <a:extLst>
                    <a:ext uri="{9D8B030D-6E8A-4147-A177-3AD203B41FA5}">
                      <a16:colId xmlns:a16="http://schemas.microsoft.com/office/drawing/2014/main" val="87783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0"/>
                        <a:t>個体数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100</a:t>
                      </a:r>
                      <a:endParaRPr kumimoji="1" lang="ja-JP" altLang="en-US" sz="1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10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7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最小全結合層数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5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67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最大全結合層数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2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選択</a:t>
                      </a:r>
                      <a:r>
                        <a:rPr kumimoji="1" lang="en-US" altLang="ja-JP" sz="1800" dirty="0"/>
                        <a:t> : </a:t>
                      </a:r>
                      <a:r>
                        <a:rPr kumimoji="1" lang="ja-JP" altLang="en-US" sz="1800"/>
                        <a:t>交叉</a:t>
                      </a:r>
                      <a:r>
                        <a:rPr kumimoji="1" lang="en-US" altLang="ja-JP" sz="1800" dirty="0"/>
                        <a:t> : </a:t>
                      </a:r>
                      <a:r>
                        <a:rPr kumimoji="1" lang="ja-JP" altLang="en-US" sz="1800"/>
                        <a:t>突然変異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4 : 4 : 2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2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本学習エポック数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100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2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探索バッチサイズ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24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本学習バッチサイズ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16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学習率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1e-4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最適化手法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Adam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0.04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9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22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268998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初期個体群の作成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23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7E860-D865-0DDC-7593-9654B40A604B}"/>
              </a:ext>
            </a:extLst>
          </p:cNvPr>
          <p:cNvSpPr txBox="1"/>
          <p:nvPr/>
        </p:nvSpPr>
        <p:spPr>
          <a:xfrm>
            <a:off x="360464" y="1439189"/>
            <a:ext cx="5780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ランダムな個体</a:t>
            </a:r>
            <a:r>
              <a:rPr kumimoji="1" lang="en-US" altLang="ja-JP" sz="2400" dirty="0"/>
              <a:t> 100 </a:t>
            </a:r>
            <a:r>
              <a:rPr kumimoji="1" lang="ja-JP" altLang="en-US" sz="2400"/>
              <a:t>体を初期個体とし</a:t>
            </a:r>
            <a:br>
              <a:rPr lang="en-US" altLang="ja-JP" sz="2400" dirty="0"/>
            </a:br>
            <a:r>
              <a:rPr lang="en-US" altLang="ja-JP" sz="2400" dirty="0"/>
              <a:t>1 </a:t>
            </a:r>
            <a:r>
              <a:rPr lang="ja-JP" altLang="en-US" sz="2400"/>
              <a:t>エポック</a:t>
            </a:r>
            <a:r>
              <a:rPr lang="en-US" altLang="ja-JP" sz="2400" dirty="0"/>
              <a:t> </a:t>
            </a:r>
            <a:r>
              <a:rPr kumimoji="1" lang="en-US" altLang="ja-JP" sz="2400" dirty="0"/>
              <a:t>20 </a:t>
            </a:r>
            <a:r>
              <a:rPr kumimoji="1" lang="ja-JP" altLang="en-US" sz="2400"/>
              <a:t>世代探索</a:t>
            </a:r>
            <a:endParaRPr kumimoji="1" lang="en-US" altLang="ja-JP" sz="24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A7C177-3B63-E072-4622-F0FAEDBFBA22}"/>
              </a:ext>
            </a:extLst>
          </p:cNvPr>
          <p:cNvGrpSpPr/>
          <p:nvPr/>
        </p:nvGrpSpPr>
        <p:grpSpPr>
          <a:xfrm>
            <a:off x="143838" y="2345375"/>
            <a:ext cx="7273585" cy="2764279"/>
            <a:chOff x="101601" y="2387557"/>
            <a:chExt cx="7273585" cy="2764279"/>
          </a:xfrm>
        </p:grpSpPr>
        <p:pic>
          <p:nvPicPr>
            <p:cNvPr id="8" name="図 7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2DF49052-9D49-E3CC-B639-F149DC50B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48" t="10090" r="9806"/>
            <a:stretch/>
          </p:blipFill>
          <p:spPr>
            <a:xfrm>
              <a:off x="101601" y="2387557"/>
              <a:ext cx="3547811" cy="2764279"/>
            </a:xfrm>
            <a:prstGeom prst="rect">
              <a:avLst/>
            </a:prstGeom>
          </p:spPr>
        </p:pic>
        <p:pic>
          <p:nvPicPr>
            <p:cNvPr id="10" name="図 9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2DEB509-6123-1736-9A58-98527F7FD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6" t="10024" r="7323"/>
            <a:stretch/>
          </p:blipFill>
          <p:spPr>
            <a:xfrm>
              <a:off x="3724112" y="2387557"/>
              <a:ext cx="3651074" cy="2764279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630EE4-4C43-603A-2F41-F7B927486F2D}"/>
              </a:ext>
            </a:extLst>
          </p:cNvPr>
          <p:cNvSpPr txBox="1"/>
          <p:nvPr/>
        </p:nvSpPr>
        <p:spPr>
          <a:xfrm>
            <a:off x="1487375" y="5109654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平均適応度</a:t>
            </a:r>
            <a:r>
              <a:rPr kumimoji="1" lang="en-US" altLang="ja-JP" sz="2400" dirty="0"/>
              <a:t>: 63.26 % → 85.64 %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2935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1 </a:t>
            </a:r>
            <a:r>
              <a:rPr lang="en-US" altLang="ja-JP" dirty="0"/>
              <a:t>––– </a:t>
            </a:r>
            <a:r>
              <a:rPr lang="ja-JP" altLang="en-US"/>
              <a:t>最終的な識別精度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24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D065B8F-4368-85BF-36FC-40372B61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08525"/>
              </p:ext>
            </p:extLst>
          </p:nvPr>
        </p:nvGraphicFramePr>
        <p:xfrm>
          <a:off x="175138" y="2266918"/>
          <a:ext cx="352620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621">
                  <a:extLst>
                    <a:ext uri="{9D8B030D-6E8A-4147-A177-3AD203B41FA5}">
                      <a16:colId xmlns:a16="http://schemas.microsoft.com/office/drawing/2014/main" val="1654953595"/>
                    </a:ext>
                  </a:extLst>
                </a:gridCol>
                <a:gridCol w="1702581">
                  <a:extLst>
                    <a:ext uri="{9D8B030D-6E8A-4147-A177-3AD203B41FA5}">
                      <a16:colId xmlns:a16="http://schemas.microsoft.com/office/drawing/2014/main" val="4201951181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識別精度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62656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80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92.04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204769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40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92.13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053407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20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92.26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746062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9D0DA2-1768-3B9F-A829-166A6428AB05}"/>
              </a:ext>
            </a:extLst>
          </p:cNvPr>
          <p:cNvSpPr txBox="1"/>
          <p:nvPr/>
        </p:nvSpPr>
        <p:spPr>
          <a:xfrm>
            <a:off x="616258" y="1262091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本学習後の最良個体をテストしたときの</a:t>
            </a:r>
            <a:br>
              <a:rPr lang="en-US" altLang="ja-JP" sz="2400" dirty="0"/>
            </a:br>
            <a:r>
              <a:rPr lang="ja-JP" altLang="en-US" sz="2400"/>
              <a:t>最良識別精度</a:t>
            </a:r>
            <a:endParaRPr kumimoji="1" lang="ja-JP" altLang="en-US" sz="240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B104910-52F1-B240-B4F7-CFA22A3D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30726"/>
              </p:ext>
            </p:extLst>
          </p:nvPr>
        </p:nvGraphicFramePr>
        <p:xfrm>
          <a:off x="3744550" y="2272836"/>
          <a:ext cx="364157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82">
                  <a:extLst>
                    <a:ext uri="{9D8B030D-6E8A-4147-A177-3AD203B41FA5}">
                      <a16:colId xmlns:a16="http://schemas.microsoft.com/office/drawing/2014/main" val="1582949187"/>
                    </a:ext>
                  </a:extLst>
                </a:gridCol>
                <a:gridCol w="1735793">
                  <a:extLst>
                    <a:ext uri="{9D8B030D-6E8A-4147-A177-3AD203B41FA5}">
                      <a16:colId xmlns:a16="http://schemas.microsoft.com/office/drawing/2014/main" val="1060723450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識別精度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537479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16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93.09</a:t>
                      </a:r>
                      <a:endParaRPr kumimoji="1" lang="ja-JP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394702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90.00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5587142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92.29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698449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14D0EF-976B-B577-92AD-4D4F964624EF}"/>
              </a:ext>
            </a:extLst>
          </p:cNvPr>
          <p:cNvSpPr txBox="1"/>
          <p:nvPr/>
        </p:nvSpPr>
        <p:spPr>
          <a:xfrm>
            <a:off x="616258" y="490698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en-US" altLang="ja-JP" sz="2400" dirty="0"/>
              <a:t>16 </a:t>
            </a:r>
            <a:r>
              <a:rPr kumimoji="1" lang="ja-JP" altLang="en-US" sz="2400"/>
              <a:t>世代</a:t>
            </a:r>
            <a:r>
              <a:rPr kumimoji="1" lang="en-US" altLang="ja-JP" sz="2400" dirty="0"/>
              <a:t> 1 </a:t>
            </a:r>
            <a:r>
              <a:rPr kumimoji="1" lang="ja-JP" altLang="en-US" sz="2400"/>
              <a:t>エポックでピークを迎える</a:t>
            </a:r>
          </a:p>
        </p:txBody>
      </p:sp>
    </p:spTree>
    <p:extLst>
      <p:ext uri="{BB962C8B-B14F-4D97-AF65-F5344CB8AC3E}">
        <p14:creationId xmlns:p14="http://schemas.microsoft.com/office/powerpoint/2010/main" val="325566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0D7FA-5C4F-4672-E9FB-A2563D2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1 </a:t>
            </a:r>
            <a:r>
              <a:rPr lang="en-US" altLang="ja-JP" dirty="0"/>
              <a:t>––– </a:t>
            </a:r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D7E328-3916-47AF-F556-04ECCA4D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7013F2-8FA7-F289-BC85-9245ED87C08C}"/>
              </a:ext>
            </a:extLst>
          </p:cNvPr>
          <p:cNvSpPr txBox="1"/>
          <p:nvPr/>
        </p:nvSpPr>
        <p:spPr>
          <a:xfrm>
            <a:off x="1533860" y="186110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エポック数を適切に設定し学習</a:t>
            </a:r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9FEC74E2-3A26-B4AA-00BB-5A0A81CC0BC7}"/>
              </a:ext>
            </a:extLst>
          </p:cNvPr>
          <p:cNvSpPr/>
          <p:nvPr/>
        </p:nvSpPr>
        <p:spPr>
          <a:xfrm>
            <a:off x="3347243" y="2665729"/>
            <a:ext cx="866775" cy="8477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7DF80C-DA81-F742-D793-26C904620C41}"/>
              </a:ext>
            </a:extLst>
          </p:cNvPr>
          <p:cNvSpPr txBox="1"/>
          <p:nvPr/>
        </p:nvSpPr>
        <p:spPr>
          <a:xfrm>
            <a:off x="1841637" y="385640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将来的な性能の予測が容易</a:t>
            </a:r>
          </a:p>
        </p:txBody>
      </p:sp>
    </p:spTree>
    <p:extLst>
      <p:ext uri="{BB962C8B-B14F-4D97-AF65-F5344CB8AC3E}">
        <p14:creationId xmlns:p14="http://schemas.microsoft.com/office/powerpoint/2010/main" val="426438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</a:t>
            </a:r>
            <a:r>
              <a:rPr lang="en-US" altLang="ja-JP" dirty="0"/>
              <a:t>2 ––– </a:t>
            </a:r>
            <a:r>
              <a:rPr lang="ja-JP" altLang="en-US"/>
              <a:t>最終的な識別精度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26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D065B8F-4368-85BF-36FC-40372B61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48372"/>
              </p:ext>
            </p:extLst>
          </p:nvPr>
        </p:nvGraphicFramePr>
        <p:xfrm>
          <a:off x="762880" y="2453012"/>
          <a:ext cx="60355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75">
                  <a:extLst>
                    <a:ext uri="{9D8B030D-6E8A-4147-A177-3AD203B41FA5}">
                      <a16:colId xmlns:a16="http://schemas.microsoft.com/office/drawing/2014/main" val="1654953595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4201951181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2620093049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1937366628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 </a:t>
                      </a:r>
                      <a:r>
                        <a:rPr kumimoji="1" lang="ja-JP" altLang="en-US" sz="2000"/>
                        <a:t>回目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7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 </a:t>
                      </a:r>
                      <a:r>
                        <a:rPr kumimoji="1" lang="ja-JP" altLang="en-US" sz="2000"/>
                        <a:t>回目</a:t>
                      </a:r>
                      <a:r>
                        <a:rPr kumimoji="1" lang="en-US" altLang="ja-JP" sz="2000" dirty="0"/>
                        <a:t> [%]</a:t>
                      </a:r>
                      <a:endParaRPr kumimoji="1" lang="ja-JP" altLang="en-US" sz="20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平均</a:t>
                      </a:r>
                      <a:r>
                        <a:rPr kumimoji="1" lang="en-US" altLang="ja-JP" sz="2000" dirty="0"/>
                        <a:t> [%]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62656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エポック数</a:t>
                      </a:r>
                      <a:endParaRPr kumimoji="1" lang="en-US" altLang="ja-JP" sz="20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増加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91.91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92.39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92.15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204769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エポック数</a:t>
                      </a:r>
                      <a:endParaRPr kumimoji="1" lang="en-US" altLang="ja-JP" sz="20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000" b="1">
                          <a:solidFill>
                            <a:schemeClr val="bg1"/>
                          </a:solidFill>
                        </a:rPr>
                        <a:t>減少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91.34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91.96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91.65</a:t>
                      </a:r>
                      <a:endParaRPr kumimoji="1" lang="ja-JP" altLang="en-US" sz="24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05340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9D0DA2-1768-3B9F-A829-166A6428AB05}"/>
              </a:ext>
            </a:extLst>
          </p:cNvPr>
          <p:cNvSpPr txBox="1"/>
          <p:nvPr/>
        </p:nvSpPr>
        <p:spPr>
          <a:xfrm>
            <a:off x="433390" y="1622015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本学習後の最良個体をテストしたときの</a:t>
            </a:r>
            <a:br>
              <a:rPr lang="en-US" altLang="ja-JP" sz="2400" dirty="0"/>
            </a:br>
            <a:r>
              <a:rPr lang="ja-JP" altLang="en-US" sz="2400"/>
              <a:t>最良識別精度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479CA8-D993-C5C0-B205-200D592C22F5}"/>
              </a:ext>
            </a:extLst>
          </p:cNvPr>
          <p:cNvSpPr txBox="1"/>
          <p:nvPr/>
        </p:nvSpPr>
        <p:spPr>
          <a:xfrm>
            <a:off x="433390" y="4355096"/>
            <a:ext cx="6936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探索が進むにつれてエポック数を増やした方が</a:t>
            </a:r>
            <a:br>
              <a:rPr kumimoji="1" lang="en-US" altLang="ja-JP" sz="2400" dirty="0"/>
            </a:br>
            <a:r>
              <a:rPr kumimoji="1" lang="ja-JP" altLang="en-US" sz="2400"/>
              <a:t>良い識別精度</a:t>
            </a:r>
          </a:p>
        </p:txBody>
      </p:sp>
    </p:spTree>
    <p:extLst>
      <p:ext uri="{BB962C8B-B14F-4D97-AF65-F5344CB8AC3E}">
        <p14:creationId xmlns:p14="http://schemas.microsoft.com/office/powerpoint/2010/main" val="367031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70869-4AC3-42F7-BE42-FCEB43E3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</a:t>
            </a:r>
            <a:r>
              <a:rPr lang="en-US" altLang="ja-JP" dirty="0"/>
              <a:t>2 ––– </a:t>
            </a:r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E967F3-FCF0-9BA0-34F9-61C2BAA3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27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4335C4-953B-7DF0-C407-2F3D652CD768}"/>
              </a:ext>
            </a:extLst>
          </p:cNvPr>
          <p:cNvSpPr txBox="1"/>
          <p:nvPr/>
        </p:nvSpPr>
        <p:spPr>
          <a:xfrm>
            <a:off x="1841636" y="144648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探索終盤にエポック数増加</a:t>
            </a:r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A3396E36-2DDF-3C21-CEC6-BE9D8C965AA0}"/>
              </a:ext>
            </a:extLst>
          </p:cNvPr>
          <p:cNvSpPr/>
          <p:nvPr/>
        </p:nvSpPr>
        <p:spPr>
          <a:xfrm>
            <a:off x="3347240" y="2140563"/>
            <a:ext cx="866775" cy="8477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367B31-1144-2074-9E11-BAECFB4A71E6}"/>
              </a:ext>
            </a:extLst>
          </p:cNvPr>
          <p:cNvSpPr txBox="1"/>
          <p:nvPr/>
        </p:nvSpPr>
        <p:spPr>
          <a:xfrm>
            <a:off x="1995523" y="322069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本学習で良い性能を発揮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8C9846-4A10-7AC8-4B59-06688856D948}"/>
              </a:ext>
            </a:extLst>
          </p:cNvPr>
          <p:cNvSpPr txBox="1"/>
          <p:nvPr/>
        </p:nvSpPr>
        <p:spPr>
          <a:xfrm>
            <a:off x="519837" y="4004903"/>
            <a:ext cx="6716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本学習は</a:t>
            </a:r>
            <a:r>
              <a:rPr lang="en-US" altLang="ja-JP" sz="2400" dirty="0"/>
              <a:t> 100 </a:t>
            </a:r>
            <a:r>
              <a:rPr lang="ja-JP" altLang="en-US" sz="2400"/>
              <a:t>エポック</a:t>
            </a:r>
            <a:br>
              <a:rPr lang="en-US" altLang="ja-JP" sz="2400" dirty="0"/>
            </a:br>
            <a:r>
              <a:rPr lang="en-US" altLang="ja-JP" sz="2400" dirty="0"/>
              <a:t>→ </a:t>
            </a:r>
            <a:r>
              <a:rPr lang="ja-JP" altLang="en-US" sz="2400"/>
              <a:t>本学習直前に多いエポック数で評価すると</a:t>
            </a:r>
            <a:br>
              <a:rPr lang="en-US" altLang="ja-JP" sz="2400" dirty="0"/>
            </a:br>
            <a:r>
              <a:rPr lang="ja-JP" altLang="en-US" sz="2400"/>
              <a:t>　</a:t>
            </a:r>
            <a:r>
              <a:rPr lang="en-US" altLang="ja-JP" sz="2400" dirty="0"/>
              <a:t> </a:t>
            </a:r>
            <a:r>
              <a:rPr lang="ja-JP" altLang="en-US" sz="2400"/>
              <a:t>本学習でも良い性能を発揮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9769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28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354104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818A-6257-83DC-5978-09878336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0990CF-96E4-95D0-8AE4-E8E0DDC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4DFCA2-9786-ED38-8FB0-8B2BBDFB673F}"/>
              </a:ext>
            </a:extLst>
          </p:cNvPr>
          <p:cNvSpPr txBox="1"/>
          <p:nvPr/>
        </p:nvSpPr>
        <p:spPr>
          <a:xfrm>
            <a:off x="791560" y="1490546"/>
            <a:ext cx="58592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本実験で確認できたこと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ja-JP" sz="2400" dirty="0"/>
              <a:t> 1 </a:t>
            </a:r>
            <a:r>
              <a:rPr lang="ja-JP" altLang="en-US" sz="2400"/>
              <a:t>エポックよりも，適応度評価に</a:t>
            </a:r>
            <a:br>
              <a:rPr lang="en-US" altLang="ja-JP" sz="2400" dirty="0"/>
            </a:br>
            <a:r>
              <a:rPr lang="ja-JP" altLang="en-US" sz="2400"/>
              <a:t>最適なエポック数がある</a:t>
            </a: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ja-JP" altLang="en-US" sz="2400" b="0" i="0">
                <a:effectLst/>
                <a:latin typeface="Courier New" panose="02070309020205020404" pitchFamily="49" charset="0"/>
              </a:rPr>
              <a:t>探索終盤に適応度評価のための学習</a:t>
            </a:r>
            <a:br>
              <a:rPr lang="en-US" altLang="ja-JP" sz="2400" b="0" i="0" dirty="0">
                <a:effectLst/>
                <a:latin typeface="Courier New" panose="02070309020205020404" pitchFamily="49" charset="0"/>
              </a:rPr>
            </a:br>
            <a:r>
              <a:rPr lang="ja-JP" altLang="en-US" sz="2400" b="0" i="0">
                <a:effectLst/>
                <a:latin typeface="Courier New" panose="02070309020205020404" pitchFamily="49" charset="0"/>
              </a:rPr>
              <a:t>エポック数を増やす方が，</a:t>
            </a:r>
            <a:br>
              <a:rPr lang="en-US" altLang="ja-JP" sz="2400" b="0" i="0" dirty="0">
                <a:effectLst/>
                <a:latin typeface="Courier New" panose="02070309020205020404" pitchFamily="49" charset="0"/>
              </a:rPr>
            </a:br>
            <a:r>
              <a:rPr lang="ja-JP" altLang="en-US" sz="2400" b="0" i="0">
                <a:effectLst/>
                <a:latin typeface="Courier New" panose="02070309020205020404" pitchFamily="49" charset="0"/>
              </a:rPr>
              <a:t>より良い個体が得られる</a:t>
            </a:r>
            <a:endParaRPr lang="en-US" altLang="ja-JP" sz="2400" dirty="0"/>
          </a:p>
          <a:p>
            <a:pPr marL="742950" lvl="1" indent="-285750">
              <a:buFont typeface="Wingdings" pitchFamily="2" charset="2"/>
              <a:buChar char="p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646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104708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A681B-9F7A-FD3A-C0DB-D668DC6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0A2E12-D87F-ACB4-3589-F66EE66E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30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1C93FD-A020-C881-1531-CA4C08B40DAF}"/>
              </a:ext>
            </a:extLst>
          </p:cNvPr>
          <p:cNvSpPr txBox="1"/>
          <p:nvPr/>
        </p:nvSpPr>
        <p:spPr>
          <a:xfrm>
            <a:off x="519837" y="1865779"/>
            <a:ext cx="6936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試行回数を増やす</a:t>
            </a:r>
            <a:br>
              <a:rPr kumimoji="1" lang="en-US" altLang="ja-JP" sz="2400" dirty="0"/>
            </a:br>
            <a:r>
              <a:rPr kumimoji="1" lang="en-US" altLang="ja-JP" sz="2400" dirty="0"/>
              <a:t>→ </a:t>
            </a:r>
            <a:r>
              <a:rPr kumimoji="1" lang="ja-JP" altLang="en-US" sz="2400"/>
              <a:t>適応度評価手法ごとの信頼区間を調査する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様々な条件下で実験するときの適応度評価</a:t>
            </a:r>
            <a:br>
              <a:rPr kumimoji="1" lang="en-US" altLang="ja-JP" sz="2400" dirty="0"/>
            </a:br>
            <a:r>
              <a:rPr kumimoji="1" lang="ja-JP" altLang="en-US" sz="2400"/>
              <a:t>のための学習エポック数最適化手法を</a:t>
            </a:r>
            <a:r>
              <a:rPr lang="ja-JP" altLang="en-US" sz="2400"/>
              <a:t>提案</a:t>
            </a:r>
            <a:r>
              <a:rPr kumimoji="1" lang="ja-JP" altLang="en-US" sz="240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2610326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EDCC95-054E-03CB-9EE2-75E4E4AE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DD7299-ADD9-7DB9-55A6-87610AF5A9EC}"/>
              </a:ext>
            </a:extLst>
          </p:cNvPr>
          <p:cNvSpPr txBox="1"/>
          <p:nvPr/>
        </p:nvSpPr>
        <p:spPr>
          <a:xfrm>
            <a:off x="815717" y="254288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ご清聴</a:t>
            </a:r>
            <a:r>
              <a:rPr kumimoji="1" lang="ja-JP" altLang="en-US" sz="3200"/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03368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A4D2F-E3BC-D469-EA93-5487442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畳み込みニューラルネットワーク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0400D8-CA31-3279-A200-2FD48F8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9FE49C-3668-8B92-5FB0-12521E7B6B7B}"/>
              </a:ext>
            </a:extLst>
          </p:cNvPr>
          <p:cNvSpPr txBox="1"/>
          <p:nvPr/>
        </p:nvSpPr>
        <p:spPr>
          <a:xfrm>
            <a:off x="400969" y="1554186"/>
            <a:ext cx="6032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</a:t>
            </a:r>
            <a:br>
              <a:rPr kumimoji="1" lang="en-US" altLang="ja-JP" sz="2400" dirty="0"/>
            </a:br>
            <a:r>
              <a:rPr lang="en-US" altLang="ja-JP" sz="2400" dirty="0">
                <a:cs typeface="Times New Roman" panose="02020603050405020304" pitchFamily="18" charset="0"/>
              </a:rPr>
              <a:t>(Convolutional Neural Network: CNN)</a:t>
            </a:r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画像認識分野で広く利用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BB3FE59-5E31-4085-64BD-9823C469ADAB}"/>
              </a:ext>
            </a:extLst>
          </p:cNvPr>
          <p:cNvGrpSpPr/>
          <p:nvPr/>
        </p:nvGrpSpPr>
        <p:grpSpPr>
          <a:xfrm>
            <a:off x="192881" y="2835275"/>
            <a:ext cx="7175500" cy="2764202"/>
            <a:chOff x="192881" y="2835275"/>
            <a:chExt cx="7175500" cy="27642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5C213AE-320D-6482-D65E-A887E6DF2576}"/>
                </a:ext>
              </a:extLst>
            </p:cNvPr>
            <p:cNvSpPr txBox="1"/>
            <p:nvPr/>
          </p:nvSpPr>
          <p:spPr>
            <a:xfrm>
              <a:off x="400969" y="5137812"/>
              <a:ext cx="675932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野村 泰稔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村尾 彩希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阪口 幸広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古田 均</a:t>
              </a:r>
              <a:r>
                <a:rPr lang="en-US" altLang="ja-JP" sz="1200" dirty="0">
                  <a:solidFill>
                    <a:srgbClr val="000000"/>
                  </a:solidFill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.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深層畳み込みニューラルネットワークに基づくコンクリート表面のひび割れ検出システム</a:t>
              </a:r>
              <a:r>
                <a:rPr lang="en-US" altLang="ja-JP" sz="1200" dirty="0">
                  <a:solidFill>
                    <a:srgbClr val="000000"/>
                  </a:solidFill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.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土木学会論文集</a:t>
              </a:r>
              <a:r>
                <a:rPr lang="de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F6</a:t>
              </a:r>
              <a:r>
                <a:rPr lang="ja-JP" altLang="de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（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安全問題）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2017, 73 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巻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2 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号</a:t>
              </a:r>
              <a:endParaRPr kumimoji="1" lang="ja-JP" altLang="en-US" sz="1200"/>
            </a:p>
          </p:txBody>
        </p:sp>
        <p:pic>
          <p:nvPicPr>
            <p:cNvPr id="7" name="図 6" descr="ダイアグラム&#10;&#10;自動的に生成された説明">
              <a:extLst>
                <a:ext uri="{FF2B5EF4-FFF2-40B4-BE49-F238E27FC236}">
                  <a16:creationId xmlns:a16="http://schemas.microsoft.com/office/drawing/2014/main" id="{EAA978B4-EC10-6C20-683C-FD579A12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81" y="2835275"/>
              <a:ext cx="7175500" cy="214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53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83018" y="1565028"/>
            <a:ext cx="6886822" cy="59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400"/>
              <a:t>遺伝的アルゴリズム</a:t>
            </a:r>
            <a:r>
              <a:rPr kumimoji="1" lang="en-US" altLang="ja-JP" sz="2400" dirty="0"/>
              <a:t> (Genetic Algorithm: GA)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2DF41-280F-EBD5-7E3B-875A243D0221}"/>
              </a:ext>
            </a:extLst>
          </p:cNvPr>
          <p:cNvSpPr txBox="1"/>
          <p:nvPr/>
        </p:nvSpPr>
        <p:spPr>
          <a:xfrm>
            <a:off x="519837" y="2326629"/>
            <a:ext cx="6936514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生物の進化からヒントを得た最適化手法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解の遺伝子を表現する配列に</a:t>
            </a:r>
            <a:r>
              <a:rPr lang="ja-JP" altLang="en-US" sz="2400"/>
              <a:t>交叉，突然変異，</a:t>
            </a:r>
            <a:br>
              <a:rPr lang="en-US" altLang="ja-JP" sz="2400" dirty="0"/>
            </a:br>
            <a:r>
              <a:rPr lang="ja-JP" altLang="en-US" sz="2400"/>
              <a:t>選択といった操作を繰り返し適用</a:t>
            </a:r>
            <a:endParaRPr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各個体について適応度を計算し，</a:t>
            </a:r>
            <a:r>
              <a:rPr lang="ja-JP" altLang="en-US" sz="2400"/>
              <a:t>高いものを</a:t>
            </a:r>
            <a:br>
              <a:rPr lang="en-US" altLang="ja-JP" sz="2400" dirty="0"/>
            </a:br>
            <a:r>
              <a:rPr lang="ja-JP" altLang="en-US" sz="2400"/>
              <a:t>次世代に残し，</a:t>
            </a:r>
            <a:r>
              <a:rPr kumimoji="1" lang="ja-JP" altLang="en-US" sz="2400"/>
              <a:t>低いものを淘汰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772153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BB530-5AC9-C1CB-F08E-50496361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dga</a:t>
            </a:r>
            <a:r>
              <a:rPr lang="en-US" altLang="ja-JP" dirty="0" err="1"/>
              <a:t>CNN</a:t>
            </a:r>
            <a:r>
              <a:rPr lang="en-US" altLang="ja-JP" dirty="0"/>
              <a:t> </a:t>
            </a:r>
            <a:r>
              <a:rPr lang="ja-JP" altLang="en-US"/>
              <a:t>の流れ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B14B84-3C24-2D1B-3DC6-AC568B1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97D62F-5B0E-F5A1-F4AB-B4D8182F2BB8}"/>
              </a:ext>
            </a:extLst>
          </p:cNvPr>
          <p:cNvSpPr txBox="1"/>
          <p:nvPr/>
        </p:nvSpPr>
        <p:spPr>
          <a:xfrm>
            <a:off x="437408" y="1904850"/>
            <a:ext cx="6857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初期母集団を生成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/>
              <a:t>母集団の個体の適応度を評価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選択，交叉，突然変異による次世代の母集団</a:t>
            </a:r>
            <a:br>
              <a:rPr kumimoji="1" lang="en-US" altLang="ja-JP" sz="2400" dirty="0"/>
            </a:br>
            <a:r>
              <a:rPr kumimoji="1" lang="ja-JP" altLang="en-US" sz="2400"/>
              <a:t>の生成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/>
              <a:t>2 ~ 3 </a:t>
            </a:r>
            <a:r>
              <a:rPr lang="ja-JP" altLang="en-US" sz="2400"/>
              <a:t>を世代回数だけ反復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最終世代で最も適応度が高い個体を本学習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26627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</a:t>
            </a:r>
            <a:r>
              <a:rPr lang="en-US" altLang="ja-JP" dirty="0"/>
              <a:t>2 ––– </a:t>
            </a:r>
            <a:r>
              <a:rPr lang="ja-JP" altLang="en-US"/>
              <a:t>適応度の推移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35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4114E7E-ED35-82C3-DC5B-3408B17E5F4D}"/>
              </a:ext>
            </a:extLst>
          </p:cNvPr>
          <p:cNvGrpSpPr/>
          <p:nvPr/>
        </p:nvGrpSpPr>
        <p:grpSpPr>
          <a:xfrm>
            <a:off x="120649" y="1727198"/>
            <a:ext cx="7380849" cy="3363730"/>
            <a:chOff x="120649" y="1727198"/>
            <a:chExt cx="7380849" cy="3363730"/>
          </a:xfrm>
        </p:grpSpPr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6B9C6E3A-C2DD-3B77-364C-B77093576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51" t="11058" r="8995" b="2041"/>
            <a:stretch/>
          </p:blipFill>
          <p:spPr>
            <a:xfrm>
              <a:off x="3866493" y="1727198"/>
              <a:ext cx="3635005" cy="2798619"/>
            </a:xfrm>
            <a:prstGeom prst="rect">
              <a:avLst/>
            </a:prstGeom>
          </p:spPr>
        </p:pic>
        <p:pic>
          <p:nvPicPr>
            <p:cNvPr id="10" name="図 9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9B2BDBF4-BEF1-B08E-25B7-A30453A4E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85" t="11557" r="9252" b="1812"/>
            <a:stretch/>
          </p:blipFill>
          <p:spPr>
            <a:xfrm>
              <a:off x="120649" y="1727199"/>
              <a:ext cx="3745844" cy="279861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9F5E587-3EF9-3818-BF6E-CAD92A72DBE9}"/>
                </a:ext>
              </a:extLst>
            </p:cNvPr>
            <p:cNvSpPr txBox="1"/>
            <p:nvPr/>
          </p:nvSpPr>
          <p:spPr>
            <a:xfrm>
              <a:off x="518198" y="4690818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エポック数を増加させた時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6750C3E-2C2F-B465-7CC3-E1D2A21E4317}"/>
                </a:ext>
              </a:extLst>
            </p:cNvPr>
            <p:cNvSpPr txBox="1"/>
            <p:nvPr/>
          </p:nvSpPr>
          <p:spPr>
            <a:xfrm>
              <a:off x="4168998" y="4690818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エポック数を減少させた時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41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B4E71-095F-F17F-6D83-0805695A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E302DC-5737-F25A-5C7A-5AAE4F21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CD9C4E-048F-3F85-CAD2-749A02AA4CBA}"/>
              </a:ext>
            </a:extLst>
          </p:cNvPr>
          <p:cNvSpPr txBox="1"/>
          <p:nvPr/>
        </p:nvSpPr>
        <p:spPr>
          <a:xfrm>
            <a:off x="135454" y="1696781"/>
            <a:ext cx="7290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近年，機械学習を用いた画像識別に注目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畳み込みニューラルネットワークによる画像識別</a:t>
            </a:r>
            <a:br>
              <a:rPr lang="en-US" altLang="ja-JP" sz="2400" dirty="0"/>
            </a:br>
            <a:r>
              <a:rPr lang="en-US" altLang="ja-JP" sz="2400" dirty="0"/>
              <a:t>(Convolutional Neural Network: CNN)</a:t>
            </a:r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問題の高度化により，</a:t>
            </a:r>
            <a:r>
              <a:rPr kumimoji="1" lang="en-US" altLang="ja-JP" sz="2400" dirty="0"/>
              <a:t>CNN </a:t>
            </a:r>
            <a:r>
              <a:rPr kumimoji="1" lang="ja-JP" altLang="en-US" sz="2400"/>
              <a:t>の構造が複雑化</a:t>
            </a:r>
            <a:br>
              <a:rPr kumimoji="1" lang="en-US" altLang="ja-JP" sz="2400" dirty="0"/>
            </a:br>
            <a:r>
              <a:rPr kumimoji="1" lang="en-US" altLang="ja-JP" sz="2400" dirty="0"/>
              <a:t>→ </a:t>
            </a:r>
            <a:r>
              <a:rPr kumimoji="1" lang="ja-JP" altLang="en-US" sz="2400"/>
              <a:t>人手で最適化することは</a:t>
            </a:r>
            <a:r>
              <a:rPr lang="ja-JP" altLang="en-US" sz="2400"/>
              <a:t>難しい</a:t>
            </a:r>
            <a:endParaRPr kumimoji="1" lang="ja-JP" altLang="en-US" sz="240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301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E926CE-E6A3-15F0-0F1B-D31D8E1A2C0F}"/>
              </a:ext>
            </a:extLst>
          </p:cNvPr>
          <p:cNvSpPr txBox="1"/>
          <p:nvPr/>
        </p:nvSpPr>
        <p:spPr>
          <a:xfrm>
            <a:off x="353250" y="1508209"/>
            <a:ext cx="6854762" cy="225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 err="1"/>
              <a:t>gaCNN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の構造の最適化に遺伝的アルゴリズム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(Genetic Algorithm: GA) </a:t>
            </a:r>
            <a:r>
              <a:rPr kumimoji="1" lang="ja-JP" altLang="en-US" sz="2400"/>
              <a:t>を利用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の選択ルールの検討が不十分</a:t>
            </a: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3E33ED27-8F4A-327C-F8C4-5B5D06C2576A}"/>
              </a:ext>
            </a:extLst>
          </p:cNvPr>
          <p:cNvSpPr/>
          <p:nvPr/>
        </p:nvSpPr>
        <p:spPr>
          <a:xfrm>
            <a:off x="3332440" y="3873702"/>
            <a:ext cx="896380" cy="5511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89784C-7492-4D8F-F1B7-1CA26AB45A0B}"/>
              </a:ext>
            </a:extLst>
          </p:cNvPr>
          <p:cNvSpPr txBox="1"/>
          <p:nvPr/>
        </p:nvSpPr>
        <p:spPr>
          <a:xfrm>
            <a:off x="180927" y="4537627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多様性を考慮した選択ルールを採用した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tdgaCNN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183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6</a:t>
            </a:fld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761B48F-FD65-EDE8-7BBE-9EB7BE0E6142}"/>
              </a:ext>
            </a:extLst>
          </p:cNvPr>
          <p:cNvGrpSpPr/>
          <p:nvPr/>
        </p:nvGrpSpPr>
        <p:grpSpPr>
          <a:xfrm>
            <a:off x="215805" y="1508209"/>
            <a:ext cx="7042701" cy="3158101"/>
            <a:chOff x="215805" y="1508209"/>
            <a:chExt cx="7042701" cy="315810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90B63DA-86FE-BCFD-909B-51617E6B3CDE}"/>
                </a:ext>
              </a:extLst>
            </p:cNvPr>
            <p:cNvSpPr txBox="1"/>
            <p:nvPr/>
          </p:nvSpPr>
          <p:spPr>
            <a:xfrm>
              <a:off x="215805" y="1508209"/>
              <a:ext cx="6006773" cy="1148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0" lvl="1" indent="-45720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ja-JP" sz="2400" dirty="0" err="1"/>
                <a:t>tdgaCNN</a:t>
              </a:r>
              <a:r>
                <a:rPr kumimoji="1" lang="en-US" altLang="ja-JP" sz="2400" dirty="0"/>
                <a:t> </a:t>
              </a:r>
              <a:r>
                <a:rPr lang="ja-JP" altLang="en-US" sz="2400"/>
                <a:t>の探索フェーズ</a:t>
              </a:r>
              <a:endParaRPr lang="en-US" altLang="ja-JP" sz="2400" dirty="0"/>
            </a:p>
            <a:p>
              <a:pPr marL="1371600" lvl="2" indent="-45720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kumimoji="1" lang="ja-JP" altLang="en-US" sz="2400"/>
                <a:t>従来</a:t>
              </a:r>
              <a:r>
                <a:rPr kumimoji="1" lang="en-US" altLang="ja-JP" sz="2400" dirty="0"/>
                <a:t>: </a:t>
              </a:r>
              <a:r>
                <a:rPr kumimoji="1" lang="ja-JP" altLang="en-US" sz="2400"/>
                <a:t>適応度評価エポック数は</a:t>
              </a:r>
              <a:r>
                <a:rPr kumimoji="1" lang="en-US" altLang="ja-JP" sz="2400" dirty="0"/>
                <a:t> 1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10EB885-B0A6-EB9E-320D-E864B720C16C}"/>
                </a:ext>
              </a:extLst>
            </p:cNvPr>
            <p:cNvGrpSpPr/>
            <p:nvPr/>
          </p:nvGrpSpPr>
          <p:grpSpPr>
            <a:xfrm>
              <a:off x="302756" y="3050501"/>
              <a:ext cx="6955750" cy="1615809"/>
              <a:chOff x="302756" y="3050501"/>
              <a:chExt cx="6955750" cy="1615809"/>
            </a:xfrm>
          </p:grpSpPr>
          <p:sp>
            <p:nvSpPr>
              <p:cNvPr id="6" name="下矢印 5">
                <a:extLst>
                  <a:ext uri="{FF2B5EF4-FFF2-40B4-BE49-F238E27FC236}">
                    <a16:creationId xmlns:a16="http://schemas.microsoft.com/office/drawing/2014/main" id="{641D2C59-30AC-2F7B-EB61-C4D45AA61F8A}"/>
                  </a:ext>
                </a:extLst>
              </p:cNvPr>
              <p:cNvSpPr/>
              <p:nvPr/>
            </p:nvSpPr>
            <p:spPr>
              <a:xfrm>
                <a:off x="3199698" y="3050501"/>
                <a:ext cx="1161866" cy="76037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E60276-A68F-1DA5-0667-D1BAF2B75ABA}"/>
                  </a:ext>
                </a:extLst>
              </p:cNvPr>
              <p:cNvSpPr txBox="1"/>
              <p:nvPr/>
            </p:nvSpPr>
            <p:spPr>
              <a:xfrm>
                <a:off x="302756" y="4204645"/>
                <a:ext cx="6955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より良い個体が得られる適応度の</a:t>
                </a:r>
                <a:r>
                  <a:rPr lang="ja-JP" altLang="en-US" sz="2400"/>
                  <a:t>評価</a:t>
                </a:r>
                <a:r>
                  <a:rPr kumimoji="1" lang="ja-JP" altLang="en-US" sz="2400"/>
                  <a:t>方法を検討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03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7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372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9FC57-6D71-779F-E42A-A97CDA77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gaCNN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C00B8C-81DD-663C-CA94-75367C1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A4C493-2CAF-EE11-F549-AE982F7E8644}"/>
              </a:ext>
            </a:extLst>
          </p:cNvPr>
          <p:cNvSpPr txBox="1"/>
          <p:nvPr/>
        </p:nvSpPr>
        <p:spPr>
          <a:xfrm>
            <a:off x="402142" y="1800225"/>
            <a:ext cx="644920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の構造を遺伝子符号化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による探索でより良い</a:t>
            </a:r>
            <a:r>
              <a:rPr kumimoji="1" lang="en-US" altLang="ja-JP" sz="2400" dirty="0"/>
              <a:t> CNN </a:t>
            </a:r>
            <a:r>
              <a:rPr kumimoji="1" lang="ja-JP" altLang="en-US" sz="2400"/>
              <a:t>構造を獲得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CF69F22C-543F-EC8D-58E2-2CAC31FC96BB}"/>
              </a:ext>
            </a:extLst>
          </p:cNvPr>
          <p:cNvSpPr/>
          <p:nvPr/>
        </p:nvSpPr>
        <p:spPr>
          <a:xfrm>
            <a:off x="3332441" y="3067172"/>
            <a:ext cx="896380" cy="5511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4D8050-A0F0-4E1B-5D8E-C824CA9B90CF}"/>
              </a:ext>
            </a:extLst>
          </p:cNvPr>
          <p:cNvSpPr txBox="1"/>
          <p:nvPr/>
        </p:nvSpPr>
        <p:spPr>
          <a:xfrm>
            <a:off x="519837" y="3940719"/>
            <a:ext cx="6529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FashionMNIST</a:t>
            </a:r>
            <a:r>
              <a:rPr kumimoji="1" lang="en-US" altLang="ja-JP" sz="2400" dirty="0"/>
              <a:t>, MNIST </a:t>
            </a:r>
            <a:r>
              <a:rPr kumimoji="1" lang="ja-JP" altLang="en-US" sz="2400"/>
              <a:t>で競合</a:t>
            </a:r>
            <a:r>
              <a:rPr kumimoji="1" lang="en-US" altLang="ja-JP" sz="2400" dirty="0"/>
              <a:t> 16 </a:t>
            </a:r>
            <a:r>
              <a:rPr kumimoji="1" lang="ja-JP" altLang="en-US" sz="2400"/>
              <a:t>手法のうち</a:t>
            </a:r>
            <a:r>
              <a:rPr kumimoji="1" lang="en-US" altLang="ja-JP" sz="2400" dirty="0"/>
              <a:t> 12 </a:t>
            </a:r>
            <a:r>
              <a:rPr kumimoji="1" lang="ja-JP" altLang="en-US" sz="2400"/>
              <a:t>手法の精度を凌駕</a:t>
            </a:r>
          </a:p>
        </p:txBody>
      </p:sp>
    </p:spTree>
    <p:extLst>
      <p:ext uri="{BB962C8B-B14F-4D97-AF65-F5344CB8AC3E}">
        <p14:creationId xmlns:p14="http://schemas.microsoft.com/office/powerpoint/2010/main" val="356176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246650" y="1541288"/>
            <a:ext cx="7067961" cy="424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熱力学的遺伝アルゴリズム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(Thermodynamical Genetic Algorithm: TDGA)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ja-JP" sz="2400" dirty="0"/>
              <a:t>GA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に熱力学的選択ルールを適用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/>
              <a:t>個体の多様性を維持することがねらい</a:t>
            </a:r>
            <a:br>
              <a:rPr lang="en-US" altLang="ja-JP" sz="2400" dirty="0"/>
            </a:br>
            <a:r>
              <a:rPr lang="en-US" altLang="ja-JP" sz="2400" dirty="0"/>
              <a:t>→ </a:t>
            </a:r>
            <a:r>
              <a:rPr kumimoji="1" lang="ja-JP" altLang="en-US" sz="2400">
                <a:solidFill>
                  <a:srgbClr val="FF0000"/>
                </a:solidFill>
              </a:rPr>
              <a:t>初期収束問題の解消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4267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55509</TotalTime>
  <Words>1069</Words>
  <Application>Microsoft Macintosh PowerPoint</Application>
  <PresentationFormat>ユーザー設定</PresentationFormat>
  <Paragraphs>299</Paragraphs>
  <Slides>35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8" baseType="lpstr">
      <vt:lpstr>Hiragino Kaku Gothic Pro W3</vt:lpstr>
      <vt:lpstr>Hiragino Kaku Gothic ProN</vt:lpstr>
      <vt:lpstr>Liberation Sans</vt:lpstr>
      <vt:lpstr>Noto Serif CJK JP</vt:lpstr>
      <vt:lpstr>NotoSansJP</vt:lpstr>
      <vt:lpstr>游ゴシック</vt:lpstr>
      <vt:lpstr>游ゴシック Light</vt:lpstr>
      <vt:lpstr>Arial</vt:lpstr>
      <vt:lpstr>Cambria Math</vt:lpstr>
      <vt:lpstr>Courier New</vt:lpstr>
      <vt:lpstr>Times New Roman</vt:lpstr>
      <vt:lpstr>Wingdings</vt:lpstr>
      <vt:lpstr>Office テーマ</vt:lpstr>
      <vt:lpstr>PowerPoint プレゼンテーション</vt:lpstr>
      <vt:lpstr>目次</vt:lpstr>
      <vt:lpstr>目次</vt:lpstr>
      <vt:lpstr>はじめに</vt:lpstr>
      <vt:lpstr>はじめに</vt:lpstr>
      <vt:lpstr>はじめに</vt:lpstr>
      <vt:lpstr>目次</vt:lpstr>
      <vt:lpstr>gaCNN</vt:lpstr>
      <vt:lpstr>熱力学的遺伝アルゴリズム</vt:lpstr>
      <vt:lpstr>可変長遺伝子型熱力学的選択ルール</vt:lpstr>
      <vt:lpstr>可変長遺伝子型熱力学的選択ルール</vt:lpstr>
      <vt:lpstr>可変長遺伝子型熱力学的選択ルール</vt:lpstr>
      <vt:lpstr>目次</vt:lpstr>
      <vt:lpstr>提案手法</vt:lpstr>
      <vt:lpstr>目次</vt:lpstr>
      <vt:lpstr>本実験の概要</vt:lpstr>
      <vt:lpstr>初期個体群の作成</vt:lpstr>
      <vt:lpstr>データセット</vt:lpstr>
      <vt:lpstr>実験 1</vt:lpstr>
      <vt:lpstr>実験 2</vt:lpstr>
      <vt:lpstr>実験 1, 2 実験条件</vt:lpstr>
      <vt:lpstr>目次</vt:lpstr>
      <vt:lpstr>初期個体群の作成</vt:lpstr>
      <vt:lpstr>実験 1 ––– 最終的な識別精度</vt:lpstr>
      <vt:lpstr>実験 1 ––– 考察</vt:lpstr>
      <vt:lpstr>実験 2 ––– 最終的な識別精度</vt:lpstr>
      <vt:lpstr>実験 2 ––– 考察</vt:lpstr>
      <vt:lpstr>目次</vt:lpstr>
      <vt:lpstr>まとめ</vt:lpstr>
      <vt:lpstr>今後の課題</vt:lpstr>
      <vt:lpstr>PowerPoint プレゼンテーション</vt:lpstr>
      <vt:lpstr>畳み込みニューラルネットワーク</vt:lpstr>
      <vt:lpstr>遺伝的アルゴリズム</vt:lpstr>
      <vt:lpstr>tdgaCNN の流れ</vt:lpstr>
      <vt:lpstr>実験 2 ––– 適応度の推移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熱力学的遺伝アルゴリズムによる CNN 構造の進化的獲得</dc:title>
  <cp:lastModifiedBy>平 智隆</cp:lastModifiedBy>
  <cp:revision>21</cp:revision>
  <dcterms:created xsi:type="dcterms:W3CDTF">2022-11-29T15:12:02Z</dcterms:created>
  <dcterms:modified xsi:type="dcterms:W3CDTF">2023-01-18T04:32:24Z</dcterms:modified>
</cp:coreProperties>
</file>