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6"/>
  </p:notesMasterIdLst>
  <p:handoutMasterIdLst>
    <p:handoutMasterId r:id="rId37"/>
  </p:handoutMasterIdLst>
  <p:sldIdLst>
    <p:sldId id="259" r:id="rId2"/>
    <p:sldId id="263" r:id="rId3"/>
    <p:sldId id="319" r:id="rId4"/>
    <p:sldId id="284" r:id="rId5"/>
    <p:sldId id="264" r:id="rId6"/>
    <p:sldId id="270" r:id="rId7"/>
    <p:sldId id="320" r:id="rId8"/>
    <p:sldId id="269" r:id="rId9"/>
    <p:sldId id="296" r:id="rId10"/>
    <p:sldId id="266" r:id="rId11"/>
    <p:sldId id="273" r:id="rId12"/>
    <p:sldId id="274" r:id="rId13"/>
    <p:sldId id="313" r:id="rId14"/>
    <p:sldId id="299" r:id="rId15"/>
    <p:sldId id="321" r:id="rId16"/>
    <p:sldId id="323" r:id="rId17"/>
    <p:sldId id="293" r:id="rId18"/>
    <p:sldId id="291" r:id="rId19"/>
    <p:sldId id="306" r:id="rId20"/>
    <p:sldId id="292" r:id="rId21"/>
    <p:sldId id="304" r:id="rId22"/>
    <p:sldId id="307" r:id="rId23"/>
    <p:sldId id="278" r:id="rId24"/>
    <p:sldId id="283" r:id="rId25"/>
    <p:sldId id="312" r:id="rId26"/>
    <p:sldId id="303" r:id="rId27"/>
    <p:sldId id="314" r:id="rId28"/>
    <p:sldId id="322" r:id="rId29"/>
    <p:sldId id="308" r:id="rId30"/>
    <p:sldId id="309" r:id="rId31"/>
    <p:sldId id="310" r:id="rId32"/>
    <p:sldId id="262" r:id="rId33"/>
    <p:sldId id="301" r:id="rId34"/>
    <p:sldId id="311" r:id="rId35"/>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8"/>
    <p:restoredTop sz="84194"/>
  </p:normalViewPr>
  <p:slideViewPr>
    <p:cSldViewPr snapToGrid="0">
      <p:cViewPr varScale="1">
        <p:scale>
          <a:sx n="111" d="100"/>
          <a:sy n="111" d="100"/>
        </p:scale>
        <p:origin x="2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17580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1 </a:t>
            </a:r>
            <a:r>
              <a:rPr kumimoji="1" lang="ja-JP" altLang="en-US"/>
              <a:t>では，探索フェーズにおいて適応度評価エポック数を固定して実験をし，</a:t>
            </a:r>
            <a:r>
              <a:rPr lang="en-US" altLang="ja-JP" sz="2000" dirty="0"/>
              <a:t>1 </a:t>
            </a:r>
            <a:r>
              <a:rPr lang="ja-JP" altLang="en-US" sz="2000"/>
              <a:t>エポックよりも適切な適応度評価エポック数が存在するかを調査</a:t>
            </a:r>
            <a:r>
              <a:rPr kumimoji="1" lang="ja-JP" altLang="en-US" sz="2000"/>
              <a:t>し</a:t>
            </a:r>
            <a:r>
              <a:rPr kumimoji="1" lang="ja-JP" altLang="en-US"/>
              <a:t>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a:t>
            </a:r>
            <a:r>
              <a:rPr lang="ja-JP" altLang="en-US" sz="2000"/>
              <a:t>探索序盤と終盤のどちらで適応度評価エポック数が多い場合がよいかを調査しました</a:t>
            </a:r>
            <a:r>
              <a:rPr kumimoji="1" lang="ja-JP" altLang="en-US"/>
              <a:t>．</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31</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畳み込みニューラルネットワークについては，時間の都合上割愛します．配布資料</a:t>
            </a:r>
            <a:r>
              <a:rPr kumimoji="1" lang="en-US" altLang="ja-JP" dirty="0"/>
              <a:t> 2.1 </a:t>
            </a:r>
            <a:r>
              <a:rPr kumimoji="1" lang="ja-JP" altLang="en-US"/>
              <a:t>節をご参照ください．遺伝的アルゴリズム</a:t>
            </a:r>
            <a:r>
              <a:rPr kumimoji="1" lang="en-US" altLang="ja-JP" dirty="0"/>
              <a:t> GA </a:t>
            </a:r>
            <a:r>
              <a:rPr kumimoji="1" lang="ja-JP" altLang="en-US"/>
              <a:t>は，生物の進化からヒントを得た最適化手法で，問題の解を個体とみなし，その遺伝子を表現する配列に交叉，突然変異，選択といった操作を繰り返し適用します．そして，ある個体がどの程度優れているかの指標である適応度を各個体について計算し，高い適応度の個体を次世代に残し低い適応度の個体を淘汰するということをを複数世代繰り返すことによって，最終的に良い解を得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388217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3645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7253909" cy="1200329"/>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lang="en-US" altLang="ja-JP" sz="2400" dirty="0"/>
          </a:p>
          <a:p>
            <a:pPr marL="342900" indent="-342900">
              <a:buFont typeface="Wingdings" pitchFamily="2" charset="2"/>
              <a:buChar char="p"/>
            </a:pPr>
            <a:r>
              <a:rPr lang="en-US" altLang="ja-JP" sz="2400" dirty="0"/>
              <a:t>1 </a:t>
            </a:r>
            <a:r>
              <a:rPr lang="ja-JP" altLang="en-US" sz="2400"/>
              <a:t>エポックよりも適切な適応度評価エポック数が</a:t>
            </a:r>
            <a:br>
              <a:rPr lang="en-US" altLang="ja-JP" sz="2400" dirty="0"/>
            </a:br>
            <a:r>
              <a:rPr lang="ja-JP" altLang="en-US" sz="2400"/>
              <a:t>存在するかを調査</a:t>
            </a:r>
            <a:endParaRPr kumimoji="1" lang="en-US" altLang="ja-JP" sz="2400" dirty="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156982683"/>
              </p:ext>
            </p:extLst>
          </p:nvPr>
        </p:nvGraphicFramePr>
        <p:xfrm>
          <a:off x="1052961" y="259496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Tree>
    <p:extLst>
      <p:ext uri="{BB962C8B-B14F-4D97-AF65-F5344CB8AC3E}">
        <p14:creationId xmlns:p14="http://schemas.microsoft.com/office/powerpoint/2010/main" val="4222497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142581" y="1331782"/>
            <a:ext cx="7301999" cy="1569660"/>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探索フェーズでの適応度評価エポック数を変化</a:t>
            </a:r>
          </a:p>
          <a:p>
            <a:pPr marL="342900" indent="-342900">
              <a:buFont typeface="Wingdings" pitchFamily="2" charset="2"/>
              <a:buChar char="p"/>
            </a:pPr>
            <a:r>
              <a:rPr lang="ja-JP" altLang="en-US" sz="2400"/>
              <a:t>探索序盤と終盤のどちらで適応度評価エポック数</a:t>
            </a:r>
            <a:br>
              <a:rPr lang="en-US" altLang="ja-JP" sz="2400" dirty="0"/>
            </a:br>
            <a:r>
              <a:rPr lang="ja-JP" altLang="en-US" sz="2400"/>
              <a:t>が多い場合がよいかを調査</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6" name="グループ化 5">
            <a:extLst>
              <a:ext uri="{FF2B5EF4-FFF2-40B4-BE49-F238E27FC236}">
                <a16:creationId xmlns:a16="http://schemas.microsoft.com/office/drawing/2014/main" id="{C99B4C37-AE9E-6F21-CF51-1BFA755195CD}"/>
              </a:ext>
            </a:extLst>
          </p:cNvPr>
          <p:cNvGrpSpPr/>
          <p:nvPr/>
        </p:nvGrpSpPr>
        <p:grpSpPr>
          <a:xfrm>
            <a:off x="119086" y="2605287"/>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t="-5455"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37254" y="2604443"/>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lvl="1"/>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画像認識分野で広く利用</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2"/>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2771531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789378"/>
            <a:ext cx="7290353" cy="3231654"/>
          </a:xfrm>
          <a:prstGeom prst="rect">
            <a:avLst/>
          </a:prstGeom>
          <a:noFill/>
        </p:spPr>
        <p:txBody>
          <a:bodyPr wrap="square" rtlCol="0">
            <a:spAutoFit/>
          </a:bodyPr>
          <a:lstStyle/>
          <a:p>
            <a:pPr marL="342900" indent="-342900">
              <a:lnSpc>
                <a:spcPct val="150000"/>
              </a:lnSpc>
              <a:buFont typeface="Wingdings" pitchFamily="2" charset="2"/>
              <a:buChar char="p"/>
            </a:pPr>
            <a:r>
              <a:rPr kumimoji="1" lang="ja-JP" altLang="en-US" sz="2400"/>
              <a:t>近年，機械学習を用いた画像識別に注目</a:t>
            </a:r>
            <a:endParaRPr lang="en-US" altLang="ja-JP" sz="1400" dirty="0"/>
          </a:p>
          <a:p>
            <a:pPr marL="342900" indent="-342900">
              <a:lnSpc>
                <a:spcPct val="150000"/>
              </a:lnSpc>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endParaRPr kumimoji="1" lang="en-US" altLang="ja-JP" sz="1400" dirty="0"/>
          </a:p>
          <a:p>
            <a:pPr marL="342900" indent="-342900">
              <a:lnSpc>
                <a:spcPct val="150000"/>
              </a:lnSpc>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307776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1400" dirty="0"/>
          </a:p>
          <a:p>
            <a:pPr marL="342900" indent="-342900">
              <a:lnSpc>
                <a:spcPct val="150000"/>
              </a:lnSpc>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1400" dirty="0"/>
          </a:p>
          <a:p>
            <a:pPr marL="342900" indent="-342900">
              <a:lnSpc>
                <a:spcPct val="150000"/>
              </a:lnSpc>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569660"/>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a:t>CNN </a:t>
            </a:r>
            <a:r>
              <a:rPr kumimoji="1" lang="ja-JP" altLang="en-US" sz="2400"/>
              <a:t>の構造を遺伝子符号化</a:t>
            </a:r>
            <a:endParaRPr lang="en-US" altLang="ja-JP" sz="1400" dirty="0"/>
          </a:p>
          <a:p>
            <a:pPr marL="342900" indent="-342900">
              <a:lnSpc>
                <a:spcPct val="150000"/>
              </a:lnSpc>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61581</TotalTime>
  <Words>2635</Words>
  <Application>Microsoft Macintosh PowerPoint</Application>
  <PresentationFormat>ユーザー設定</PresentationFormat>
  <Paragraphs>359</Paragraphs>
  <Slides>34</Slides>
  <Notes>31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34</vt:i4>
      </vt:variant>
    </vt:vector>
  </HeadingPairs>
  <TitlesOfParts>
    <vt:vector size="48"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遺伝的アルゴリズム</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畳み込みニューラルネットワーク</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36</cp:revision>
  <dcterms:created xsi:type="dcterms:W3CDTF">2022-11-29T15:12:02Z</dcterms:created>
  <dcterms:modified xsi:type="dcterms:W3CDTF">2023-01-22T09:51:56Z</dcterms:modified>
</cp:coreProperties>
</file>