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057" r:id="rId1"/>
  </p:sldMasterIdLst>
  <p:notesMasterIdLst>
    <p:notesMasterId r:id="rId37"/>
  </p:notesMasterIdLst>
  <p:handoutMasterIdLst>
    <p:handoutMasterId r:id="rId38"/>
  </p:handoutMasterIdLst>
  <p:sldIdLst>
    <p:sldId id="259" r:id="rId2"/>
    <p:sldId id="263" r:id="rId3"/>
    <p:sldId id="319" r:id="rId4"/>
    <p:sldId id="284" r:id="rId5"/>
    <p:sldId id="264" r:id="rId6"/>
    <p:sldId id="270" r:id="rId7"/>
    <p:sldId id="320" r:id="rId8"/>
    <p:sldId id="324" r:id="rId9"/>
    <p:sldId id="325" r:id="rId10"/>
    <p:sldId id="269" r:id="rId11"/>
    <p:sldId id="296" r:id="rId12"/>
    <p:sldId id="266" r:id="rId13"/>
    <p:sldId id="273" r:id="rId14"/>
    <p:sldId id="274" r:id="rId15"/>
    <p:sldId id="313" r:id="rId16"/>
    <p:sldId id="299" r:id="rId17"/>
    <p:sldId id="321" r:id="rId18"/>
    <p:sldId id="323" r:id="rId19"/>
    <p:sldId id="293" r:id="rId20"/>
    <p:sldId id="291" r:id="rId21"/>
    <p:sldId id="306" r:id="rId22"/>
    <p:sldId id="292" r:id="rId23"/>
    <p:sldId id="304" r:id="rId24"/>
    <p:sldId id="307" r:id="rId25"/>
    <p:sldId id="278" r:id="rId26"/>
    <p:sldId id="283" r:id="rId27"/>
    <p:sldId id="312" r:id="rId28"/>
    <p:sldId id="303" r:id="rId29"/>
    <p:sldId id="314" r:id="rId30"/>
    <p:sldId id="322" r:id="rId31"/>
    <p:sldId id="308" r:id="rId32"/>
    <p:sldId id="309" r:id="rId33"/>
    <p:sldId id="310" r:id="rId34"/>
    <p:sldId id="301" r:id="rId35"/>
    <p:sldId id="311" r:id="rId36"/>
  </p:sldIdLst>
  <p:sldSz cx="7561263" cy="5670550"/>
  <p:notesSz cx="7559675" cy="106918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89"/>
    <p:restoredTop sz="84194"/>
  </p:normalViewPr>
  <p:slideViewPr>
    <p:cSldViewPr snapToGrid="0">
      <p:cViewPr>
        <p:scale>
          <a:sx n="110" d="100"/>
          <a:sy n="110" d="100"/>
        </p:scale>
        <p:origin x="2352" y="192"/>
      </p:cViewPr>
      <p:guideLst/>
    </p:cSldViewPr>
  </p:slideViewPr>
  <p:notesTextViewPr>
    <p:cViewPr>
      <p:scale>
        <a:sx n="1" d="1"/>
        <a:sy n="1" d="1"/>
      </p:scale>
      <p:origin x="0" y="-24"/>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2FD7EEB9-12D0-7849-1A5D-8098B1BAEE03}"/>
              </a:ext>
            </a:extLst>
          </p:cNvPr>
          <p:cNvSpPr txBox="1">
            <a:spLocks noGrp="1"/>
          </p:cNvSpPr>
          <p:nvPr>
            <p:ph type="hdr" sz="quarter"/>
          </p:nvPr>
        </p:nvSpPr>
        <p:spPr>
          <a:xfrm>
            <a:off x="0" y="0"/>
            <a:ext cx="3280680" cy="534240"/>
          </a:xfrm>
          <a:prstGeom prst="rect">
            <a:avLst/>
          </a:prstGeom>
          <a:noFill/>
          <a:ln>
            <a:noFill/>
          </a:ln>
        </p:spPr>
        <p:txBody>
          <a:bodyPr vert="horz" wrap="square" lIns="90000" tIns="45000" rIns="90000" bIns="45000" anchorCtr="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JP" pitchFamily="2"/>
              <a:cs typeface="Lohit Devanagari" pitchFamily="2"/>
            </a:endParaRPr>
          </a:p>
        </p:txBody>
      </p:sp>
      <p:sp>
        <p:nvSpPr>
          <p:cNvPr id="3" name="日付プレースホルダー 2">
            <a:extLst>
              <a:ext uri="{FF2B5EF4-FFF2-40B4-BE49-F238E27FC236}">
                <a16:creationId xmlns:a16="http://schemas.microsoft.com/office/drawing/2014/main" id="{55F6141D-F089-8E0D-B7CD-4B5407468811}"/>
              </a:ext>
            </a:extLst>
          </p:cNvPr>
          <p:cNvSpPr txBox="1">
            <a:spLocks noGrp="1"/>
          </p:cNvSpPr>
          <p:nvPr>
            <p:ph type="dt" sz="quarter" idx="1"/>
          </p:nvPr>
        </p:nvSpPr>
        <p:spPr>
          <a:xfrm>
            <a:off x="4278960" y="0"/>
            <a:ext cx="3280680" cy="534240"/>
          </a:xfrm>
          <a:prstGeom prst="rect">
            <a:avLst/>
          </a:prstGeom>
          <a:noFill/>
          <a:ln>
            <a:noFill/>
          </a:ln>
        </p:spPr>
        <p:txBody>
          <a:bodyPr vert="horz" wrap="square" lIns="90000" tIns="45000" rIns="90000" bIns="45000" anchorCtr="0" compatLnSpc="0">
            <a:noAutofit/>
          </a:bodyPr>
          <a:lstStyle/>
          <a:p>
            <a:pPr marL="0" marR="0" lvl="0" indent="0" algn="r"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JP" pitchFamily="2"/>
              <a:cs typeface="Lohit Devanagari" pitchFamily="2"/>
            </a:endParaRPr>
          </a:p>
        </p:txBody>
      </p:sp>
      <p:sp>
        <p:nvSpPr>
          <p:cNvPr id="4" name="フッター プレースホルダー 3">
            <a:extLst>
              <a:ext uri="{FF2B5EF4-FFF2-40B4-BE49-F238E27FC236}">
                <a16:creationId xmlns:a16="http://schemas.microsoft.com/office/drawing/2014/main" id="{37432FB7-44AA-022D-03E7-18AA971529DC}"/>
              </a:ext>
            </a:extLst>
          </p:cNvPr>
          <p:cNvSpPr txBox="1">
            <a:spLocks noGrp="1"/>
          </p:cNvSpPr>
          <p:nvPr>
            <p:ph type="ftr" sz="quarter" idx="2"/>
          </p:nvPr>
        </p:nvSpPr>
        <p:spPr>
          <a:xfrm>
            <a:off x="0" y="10157400"/>
            <a:ext cx="3280680" cy="534240"/>
          </a:xfrm>
          <a:prstGeom prst="rect">
            <a:avLst/>
          </a:prstGeom>
          <a:noFill/>
          <a:ln>
            <a:noFill/>
          </a:ln>
        </p:spPr>
        <p:txBody>
          <a:bodyPr vert="horz" wrap="square" lIns="90000" tIns="45000" rIns="90000" bIns="45000" anchor="b" anchorCtr="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JP" pitchFamily="2"/>
              <a:cs typeface="Lohit Devanagari" pitchFamily="2"/>
            </a:endParaRPr>
          </a:p>
        </p:txBody>
      </p:sp>
      <p:sp>
        <p:nvSpPr>
          <p:cNvPr id="5" name="スライド番号プレースホルダー 4">
            <a:extLst>
              <a:ext uri="{FF2B5EF4-FFF2-40B4-BE49-F238E27FC236}">
                <a16:creationId xmlns:a16="http://schemas.microsoft.com/office/drawing/2014/main" id="{97351D26-8B70-9413-2002-D7D2026D6E90}"/>
              </a:ext>
            </a:extLst>
          </p:cNvPr>
          <p:cNvSpPr txBox="1">
            <a:spLocks noGrp="1"/>
          </p:cNvSpPr>
          <p:nvPr>
            <p:ph type="sldNum" sz="quarter" idx="3"/>
          </p:nvPr>
        </p:nvSpPr>
        <p:spPr>
          <a:xfrm>
            <a:off x="4278960" y="10157400"/>
            <a:ext cx="3280680" cy="534240"/>
          </a:xfrm>
          <a:prstGeom prst="rect">
            <a:avLst/>
          </a:prstGeom>
          <a:noFill/>
          <a:ln>
            <a:noFill/>
          </a:ln>
        </p:spPr>
        <p:txBody>
          <a:bodyPr vert="horz" wrap="square" lIns="90000" tIns="45000" rIns="90000" bIns="45000" anchor="b" anchorCtr="0" compatLnSpc="0">
            <a:noAutofit/>
          </a:bodyPr>
          <a:lstStyle/>
          <a:p>
            <a:pPr marL="0" marR="0" lvl="0" indent="0" algn="r" rtl="0" hangingPunct="0">
              <a:lnSpc>
                <a:spcPct val="100000"/>
              </a:lnSpc>
              <a:spcBef>
                <a:spcPts val="0"/>
              </a:spcBef>
              <a:spcAft>
                <a:spcPts val="0"/>
              </a:spcAft>
              <a:buNone/>
              <a:tabLst/>
              <a:defRPr sz="1400"/>
            </a:pPr>
            <a:fld id="{C3413A67-D4DA-664E-8E5D-EE82520A2C40}" type="slidenum">
              <a:t>‹#›</a:t>
            </a:fld>
            <a:endParaRPr lang="en-US" sz="1400" b="0" i="0" u="none" strike="noStrike" kern="1200" cap="none">
              <a:ln>
                <a:noFill/>
              </a:ln>
              <a:latin typeface="Liberation Sans" pitchFamily="18"/>
              <a:ea typeface="Noto Sans CJK JP" pitchFamily="2"/>
              <a:cs typeface="Lohit Devanagari" pitchFamily="2"/>
            </a:endParaRPr>
          </a:p>
        </p:txBody>
      </p:sp>
    </p:spTree>
    <p:extLst>
      <p:ext uri="{BB962C8B-B14F-4D97-AF65-F5344CB8AC3E}">
        <p14:creationId xmlns:p14="http://schemas.microsoft.com/office/powerpoint/2010/main" val="37385100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22CF037-8754-8012-CDCC-008A580C942B}"/>
              </a:ext>
            </a:extLst>
          </p:cNvPr>
          <p:cNvSpPr>
            <a:spLocks noGrp="1" noRot="1" noChangeAspect="1"/>
          </p:cNvSpPr>
          <p:nvPr>
            <p:ph type="sldImg" idx="2"/>
          </p:nvPr>
        </p:nvSpPr>
        <p:spPr>
          <a:xfrm>
            <a:off x="1108075" y="812800"/>
            <a:ext cx="5343525" cy="4008438"/>
          </a:xfrm>
          <a:prstGeom prst="rect">
            <a:avLst/>
          </a:prstGeom>
          <a:noFill/>
          <a:ln>
            <a:noFill/>
            <a:prstDash val="solid"/>
          </a:ln>
        </p:spPr>
      </p:sp>
      <p:sp>
        <p:nvSpPr>
          <p:cNvPr id="3" name="ノート プレースホルダー 2">
            <a:extLst>
              <a:ext uri="{FF2B5EF4-FFF2-40B4-BE49-F238E27FC236}">
                <a16:creationId xmlns:a16="http://schemas.microsoft.com/office/drawing/2014/main" id="{196E9000-453A-A30E-D083-09ADAEF8953B}"/>
              </a:ext>
            </a:extLst>
          </p:cNvPr>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US" altLang="ja-JP"/>
          </a:p>
        </p:txBody>
      </p:sp>
      <p:sp>
        <p:nvSpPr>
          <p:cNvPr id="4" name="ヘッダー プレースホルダー 3">
            <a:extLst>
              <a:ext uri="{FF2B5EF4-FFF2-40B4-BE49-F238E27FC236}">
                <a16:creationId xmlns:a16="http://schemas.microsoft.com/office/drawing/2014/main" id="{DA7CE686-E8C9-EC60-CB5E-7085DE454445}"/>
              </a:ext>
            </a:extLst>
          </p:cNvPr>
          <p:cNvSpPr txBox="1">
            <a:spLocks noGrp="1"/>
          </p:cNvSpPr>
          <p:nvPr>
            <p:ph type="hdr" sz="quarter"/>
          </p:nvPr>
        </p:nvSpPr>
        <p:spPr>
          <a:xfrm>
            <a:off x="0" y="0"/>
            <a:ext cx="3280680" cy="534240"/>
          </a:xfrm>
          <a:prstGeom prst="rect">
            <a:avLst/>
          </a:prstGeom>
          <a:noFill/>
          <a:ln>
            <a:noFill/>
          </a:ln>
        </p:spPr>
        <p:txBody>
          <a:bodyPr vert="horz" lIns="0" tIns="0" rIns="0" bIns="0" anchorCtr="0">
            <a:noAutofit/>
          </a:bodyPr>
          <a:lstStyle>
            <a:lvl1pPr lvl="0" rtl="0" hangingPunct="0">
              <a:buNone/>
              <a:tabLst/>
              <a:defRPr lang="en-US" sz="1400" kern="1200">
                <a:latin typeface="Noto Serif CJK JP" pitchFamily="18"/>
                <a:ea typeface="Noto Serif CJK JP" pitchFamily="2"/>
                <a:cs typeface="Noto Sans CJK JP" pitchFamily="2"/>
              </a:defRPr>
            </a:lvl1pPr>
          </a:lstStyle>
          <a:p>
            <a:pPr lvl="0"/>
            <a:endParaRPr lang="en-US"/>
          </a:p>
        </p:txBody>
      </p:sp>
      <p:sp>
        <p:nvSpPr>
          <p:cNvPr id="5" name="日付プレースホルダー 4">
            <a:extLst>
              <a:ext uri="{FF2B5EF4-FFF2-40B4-BE49-F238E27FC236}">
                <a16:creationId xmlns:a16="http://schemas.microsoft.com/office/drawing/2014/main" id="{C431CE89-7BAC-67D8-13FA-50948A401913}"/>
              </a:ext>
            </a:extLst>
          </p:cNvPr>
          <p:cNvSpPr txBox="1">
            <a:spLocks noGrp="1"/>
          </p:cNvSpPr>
          <p:nvPr>
            <p:ph type="dt" idx="1"/>
          </p:nvPr>
        </p:nvSpPr>
        <p:spPr>
          <a:xfrm>
            <a:off x="4278960" y="0"/>
            <a:ext cx="3280680" cy="534240"/>
          </a:xfrm>
          <a:prstGeom prst="rect">
            <a:avLst/>
          </a:prstGeom>
          <a:noFill/>
          <a:ln>
            <a:noFill/>
          </a:ln>
        </p:spPr>
        <p:txBody>
          <a:bodyPr vert="horz" lIns="0" tIns="0" rIns="0" bIns="0" anchorCtr="0">
            <a:noAutofit/>
          </a:bodyPr>
          <a:lstStyle>
            <a:lvl1pPr lvl="0" algn="r" rtl="0" hangingPunct="0">
              <a:buNone/>
              <a:tabLst/>
              <a:defRPr lang="en-US" sz="1400" kern="1200">
                <a:latin typeface="Noto Serif CJK JP" pitchFamily="18"/>
                <a:ea typeface="Noto Serif CJK JP" pitchFamily="2"/>
                <a:cs typeface="Noto Sans CJK JP" pitchFamily="2"/>
              </a:defRPr>
            </a:lvl1pPr>
          </a:lstStyle>
          <a:p>
            <a:pPr lvl="0"/>
            <a:endParaRPr lang="en-US"/>
          </a:p>
        </p:txBody>
      </p:sp>
      <p:sp>
        <p:nvSpPr>
          <p:cNvPr id="6" name="フッター プレースホルダー 5">
            <a:extLst>
              <a:ext uri="{FF2B5EF4-FFF2-40B4-BE49-F238E27FC236}">
                <a16:creationId xmlns:a16="http://schemas.microsoft.com/office/drawing/2014/main" id="{D9127D46-7AA3-CD18-D762-1F59BEBA6694}"/>
              </a:ext>
            </a:extLst>
          </p:cNvPr>
          <p:cNvSpPr txBox="1">
            <a:spLocks noGrp="1"/>
          </p:cNvSpPr>
          <p:nvPr>
            <p:ph type="ftr" sz="quarter" idx="4"/>
          </p:nvPr>
        </p:nvSpPr>
        <p:spPr>
          <a:xfrm>
            <a:off x="0" y="10157400"/>
            <a:ext cx="3280680" cy="534240"/>
          </a:xfrm>
          <a:prstGeom prst="rect">
            <a:avLst/>
          </a:prstGeom>
          <a:noFill/>
          <a:ln>
            <a:noFill/>
          </a:ln>
        </p:spPr>
        <p:txBody>
          <a:bodyPr vert="horz" lIns="0" tIns="0" rIns="0" bIns="0" anchor="b" anchorCtr="0">
            <a:noAutofit/>
          </a:bodyPr>
          <a:lstStyle>
            <a:lvl1pPr lvl="0" rtl="0" hangingPunct="0">
              <a:buNone/>
              <a:tabLst/>
              <a:defRPr lang="en-US" sz="1400" kern="1200">
                <a:latin typeface="Noto Serif CJK JP" pitchFamily="18"/>
                <a:ea typeface="Noto Serif CJK JP" pitchFamily="2"/>
                <a:cs typeface="Noto Sans CJK JP" pitchFamily="2"/>
              </a:defRPr>
            </a:lvl1pPr>
          </a:lstStyle>
          <a:p>
            <a:pPr lvl="0"/>
            <a:endParaRPr lang="en-US"/>
          </a:p>
        </p:txBody>
      </p:sp>
      <p:sp>
        <p:nvSpPr>
          <p:cNvPr id="7" name="スライド番号プレースホルダー 6">
            <a:extLst>
              <a:ext uri="{FF2B5EF4-FFF2-40B4-BE49-F238E27FC236}">
                <a16:creationId xmlns:a16="http://schemas.microsoft.com/office/drawing/2014/main" id="{311EBAB9-0639-9394-492B-9A2400B93B32}"/>
              </a:ext>
            </a:extLst>
          </p:cNvPr>
          <p:cNvSpPr txBox="1">
            <a:spLocks noGrp="1"/>
          </p:cNvSpPr>
          <p:nvPr>
            <p:ph type="sldNum" sz="quarter" idx="5"/>
          </p:nvPr>
        </p:nvSpPr>
        <p:spPr>
          <a:xfrm>
            <a:off x="4278960" y="10157400"/>
            <a:ext cx="3280680" cy="534240"/>
          </a:xfrm>
          <a:prstGeom prst="rect">
            <a:avLst/>
          </a:prstGeom>
          <a:noFill/>
          <a:ln>
            <a:noFill/>
          </a:ln>
        </p:spPr>
        <p:txBody>
          <a:bodyPr vert="horz" lIns="0" tIns="0" rIns="0" bIns="0" anchor="b" anchorCtr="0">
            <a:noAutofit/>
          </a:bodyPr>
          <a:lstStyle>
            <a:lvl1pPr lvl="0" algn="r" rtl="0" hangingPunct="0">
              <a:buNone/>
              <a:tabLst/>
              <a:defRPr lang="en-US" sz="1400" kern="1200">
                <a:latin typeface="Noto Serif CJK JP" pitchFamily="18"/>
                <a:ea typeface="Noto Serif CJK JP" pitchFamily="2"/>
                <a:cs typeface="Noto Sans CJK JP" pitchFamily="2"/>
              </a:defRPr>
            </a:lvl1pPr>
          </a:lstStyle>
          <a:p>
            <a:pPr lvl="0"/>
            <a:fld id="{D4859A6D-CDBD-B344-BF57-2B4BBFE9F422}" type="slidenum">
              <a:t>‹#›</a:t>
            </a:fld>
            <a:endParaRPr lang="en-US"/>
          </a:p>
        </p:txBody>
      </p:sp>
    </p:spTree>
    <p:extLst>
      <p:ext uri="{BB962C8B-B14F-4D97-AF65-F5344CB8AC3E}">
        <p14:creationId xmlns:p14="http://schemas.microsoft.com/office/powerpoint/2010/main" val="1138527318"/>
      </p:ext>
    </p:extLst>
  </p:cSld>
  <p:clrMap bg1="lt1" tx1="dk1" bg2="lt2" tx2="dk2" accent1="accent1" accent2="accent2" accent3="accent3" accent4="accent4" accent5="accent5" accent6="accent6" hlink="hlink" folHlink="folHlink"/>
  <p:notesStyle>
    <a:lvl1pPr marL="216000" marR="0" indent="-216000" rtl="0" hangingPunct="0">
      <a:tabLst/>
      <a:defRPr lang="en-US" altLang="ja-JP" sz="2000" b="0" i="0" u="none" strike="noStrike" kern="1200" cap="none">
        <a:ln>
          <a:noFill/>
        </a:ln>
        <a:highlight>
          <a:scrgbClr r="0" g="0" b="0">
            <a:alpha val="0"/>
          </a:scrgbClr>
        </a:highlight>
        <a:latin typeface="Liberation Sans" pitchFamily="18"/>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08075" y="812800"/>
            <a:ext cx="5343525" cy="4008438"/>
          </a:xfrm>
        </p:spPr>
      </p:sp>
      <p:sp>
        <p:nvSpPr>
          <p:cNvPr id="3" name="ノート プレースホルダー 2"/>
          <p:cNvSpPr>
            <a:spLocks noGrp="1"/>
          </p:cNvSpPr>
          <p:nvPr>
            <p:ph type="body" idx="1"/>
          </p:nvPr>
        </p:nvSpPr>
        <p:spPr/>
        <p:txBody>
          <a:bodyPr/>
          <a:lstStyle/>
          <a:p>
            <a:pPr hangingPunct="0">
              <a:defRPr sz="2200"/>
            </a:pPr>
            <a:r>
              <a:rPr lang="en-US" altLang="ja-JP" sz="2000" dirty="0" err="1"/>
              <a:t>tdgaCNN</a:t>
            </a:r>
            <a:r>
              <a:rPr lang="en-US" altLang="ja-JP" sz="2000" dirty="0">
                <a:solidFill>
                  <a:srgbClr val="D1D2D3"/>
                </a:solidFill>
                <a:latin typeface="NotoSansJP"/>
              </a:rPr>
              <a:t> </a:t>
            </a:r>
            <a:r>
              <a:rPr lang="ja-JP" altLang="en-US" sz="2000">
                <a:latin typeface="NotoSansJP"/>
              </a:rPr>
              <a:t>における適応度評価手法の検討と題しまして，</a:t>
            </a:r>
            <a:r>
              <a:rPr lang="ja-JP" altLang="en-US" sz="2000">
                <a:latin typeface="Hiragino Kaku Gothic Pro W3" panose="020B0300000000000000" pitchFamily="34" charset="-128"/>
                <a:ea typeface="Hiragino Kaku Gothic Pro W3" panose="020B0300000000000000" pitchFamily="34" charset="-128"/>
                <a:cs typeface="Lohit Devanagari" pitchFamily="2"/>
              </a:rPr>
              <a:t>創発ソフトウェア研究室</a:t>
            </a:r>
            <a:r>
              <a:rPr lang="en-US" altLang="ja-JP" sz="2000" dirty="0">
                <a:latin typeface="Hiragino Kaku Gothic Pro W3" panose="020B0300000000000000" pitchFamily="34" charset="-128"/>
                <a:ea typeface="Hiragino Kaku Gothic Pro W3" panose="020B0300000000000000" pitchFamily="34" charset="-128"/>
                <a:cs typeface="Lohit Devanagari" pitchFamily="2"/>
              </a:rPr>
              <a:t> B3 </a:t>
            </a:r>
            <a:r>
              <a:rPr lang="ja-JP" altLang="en-US" sz="2000">
                <a:latin typeface="Hiragino Kaku Gothic Pro W3" panose="020B0300000000000000" pitchFamily="34" charset="-128"/>
                <a:ea typeface="Hiragino Kaku Gothic Pro W3" panose="020B0300000000000000" pitchFamily="34" charset="-128"/>
                <a:cs typeface="Lohit Devanagari" pitchFamily="2"/>
              </a:rPr>
              <a:t>の平が発表します．</a:t>
            </a:r>
          </a:p>
          <a:p>
            <a:endParaRPr lang="ja-JP" altLang="en-US" sz="2000"/>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a:t>
            </a:fld>
            <a:endParaRPr lang="ja-JP" altLang="en-US"/>
          </a:p>
        </p:txBody>
      </p:sp>
    </p:spTree>
    <p:extLst>
      <p:ext uri="{BB962C8B-B14F-4D97-AF65-F5344CB8AC3E}">
        <p14:creationId xmlns:p14="http://schemas.microsoft.com/office/powerpoint/2010/main" val="8780961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遺伝的アルゴリズム</a:t>
            </a:r>
            <a:r>
              <a:rPr kumimoji="1" lang="en-US" altLang="ja-JP" dirty="0"/>
              <a:t> GA </a:t>
            </a:r>
            <a:r>
              <a:rPr kumimoji="1" lang="ja-JP" altLang="en-US"/>
              <a:t>は，生物の進化からヒントを得た最適化手法で，問題の解を個体とみなし，その遺伝子を表現する配列に交叉，突然変異，選択といった操作を繰り返し適用します．そして，ある個体がどの程度優れているかの指標である適応度を各個体について計算し，高い適応度の個体を次世代に残し低い適応度の個体を淘汰するということをを複数世代繰り返すことによって，最終的に良い解を得る．</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10</a:t>
            </a:fld>
            <a:endParaRPr lang="ja-JP" altLang="en-US"/>
          </a:p>
        </p:txBody>
      </p:sp>
    </p:spTree>
    <p:extLst>
      <p:ext uri="{BB962C8B-B14F-4D97-AF65-F5344CB8AC3E}">
        <p14:creationId xmlns:p14="http://schemas.microsoft.com/office/powerpoint/2010/main" val="3882176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gaCNN</a:t>
            </a:r>
            <a:r>
              <a:rPr kumimoji="1" lang="en-US" altLang="ja-JP" dirty="0"/>
              <a:t> </a:t>
            </a:r>
            <a:r>
              <a:rPr kumimoji="1" lang="ja-JP" altLang="en-US"/>
              <a:t>は</a:t>
            </a:r>
            <a:r>
              <a:rPr kumimoji="1" lang="en-US" altLang="ja-JP" dirty="0"/>
              <a:t> CNN </a:t>
            </a:r>
            <a:r>
              <a:rPr kumimoji="1" lang="ja-JP" altLang="en-US"/>
              <a:t>の構造を遺伝子符号化し，</a:t>
            </a:r>
            <a:r>
              <a:rPr kumimoji="1" lang="de" altLang="ja-JP" dirty="0"/>
              <a:t>GA </a:t>
            </a:r>
            <a:r>
              <a:rPr kumimoji="1" lang="ja-JP" altLang="en-US"/>
              <a:t>によって自動最適化する手法です．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11</a:t>
            </a:fld>
            <a:endParaRPr lang="ja-JP" altLang="en-US"/>
          </a:p>
        </p:txBody>
      </p:sp>
    </p:spTree>
    <p:extLst>
      <p:ext uri="{BB962C8B-B14F-4D97-AF65-F5344CB8AC3E}">
        <p14:creationId xmlns:p14="http://schemas.microsoft.com/office/powerpoint/2010/main" val="40413069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熱力学的遺伝アルゴリズム </a:t>
            </a:r>
            <a:r>
              <a:rPr kumimoji="1" lang="de" altLang="ja-JP" dirty="0"/>
              <a:t>TDGA </a:t>
            </a:r>
            <a:r>
              <a:rPr kumimoji="1" lang="ja-JP" altLang="en-US"/>
              <a:t>は，個体の多様性維持をねらいとして，</a:t>
            </a:r>
            <a:r>
              <a:rPr kumimoji="1" lang="de" altLang="ja-JP" dirty="0"/>
              <a:t>GA </a:t>
            </a:r>
            <a:r>
              <a:rPr kumimoji="1" lang="ja-JP" altLang="en-US"/>
              <a:t>の選択ルールに熱力学的選択ルールを採用した手法です．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12</a:t>
            </a:fld>
            <a:endParaRPr lang="ja-JP" altLang="en-US"/>
          </a:p>
        </p:txBody>
      </p:sp>
    </p:spTree>
    <p:extLst>
      <p:ext uri="{BB962C8B-B14F-4D97-AF65-F5344CB8AC3E}">
        <p14:creationId xmlns:p14="http://schemas.microsoft.com/office/powerpoint/2010/main" val="1758082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可変長遺伝子型熱力学的選択ルールは，</a:t>
            </a:r>
            <a:r>
              <a:rPr kumimoji="1" lang="de" altLang="ja-JP" dirty="0" err="1"/>
              <a:t>tdgaCNN</a:t>
            </a:r>
            <a:r>
              <a:rPr kumimoji="1" lang="de" altLang="ja-JP" dirty="0"/>
              <a:t>  </a:t>
            </a:r>
            <a:r>
              <a:rPr kumimoji="1" lang="ja-JP" altLang="en-US"/>
              <a:t>で提案された選択ルールで，温度 </a:t>
            </a:r>
            <a:r>
              <a:rPr kumimoji="1" lang="en-US" altLang="ja-JP" dirty="0"/>
              <a:t>T</a:t>
            </a:r>
            <a:r>
              <a:rPr kumimoji="1" lang="de" altLang="ja-JP" dirty="0"/>
              <a:t> </a:t>
            </a:r>
            <a:r>
              <a:rPr kumimoji="1" lang="ja-JP" altLang="en-US"/>
              <a:t>において熱平衡状態にあるシステムでは，状態の定常分布はこちらの式で表される自由エネルギー</a:t>
            </a:r>
            <a:r>
              <a:rPr kumimoji="1" lang="en-US" altLang="ja-JP" dirty="0"/>
              <a:t> F </a:t>
            </a:r>
            <a:r>
              <a:rPr kumimoji="1" lang="ja-JP" altLang="en-US"/>
              <a:t>を最小とする分布になることが知られています．この式の右辺第</a:t>
            </a:r>
            <a:r>
              <a:rPr kumimoji="1" lang="en-US" altLang="ja-JP" dirty="0"/>
              <a:t> 1 </a:t>
            </a:r>
            <a:r>
              <a:rPr kumimoji="1" lang="ja-JP" altLang="en-US"/>
              <a:t>項は，エネルギー最小化を追求する項，第</a:t>
            </a:r>
            <a:r>
              <a:rPr kumimoji="1" lang="en-US" altLang="ja-JP" dirty="0"/>
              <a:t> 2 </a:t>
            </a:r>
            <a:r>
              <a:rPr kumimoji="1" lang="ja-JP" altLang="en-US"/>
              <a:t>項は，系の状態の多様性を維持する項と解釈することができます．よって自由エネルギーを最小化するということは，</a:t>
            </a:r>
            <a:r>
              <a:rPr kumimoji="1" lang="ja-JP" altLang="en-US" sz="2000">
                <a:solidFill>
                  <a:srgbClr val="FF0000"/>
                </a:solidFill>
              </a:rPr>
              <a:t>多様性を維持しつつエネルギー最小化を追求することであると言えます．</a:t>
            </a:r>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13</a:t>
            </a:fld>
            <a:endParaRPr lang="ja-JP" altLang="en-US"/>
          </a:p>
        </p:txBody>
      </p:sp>
    </p:spTree>
    <p:extLst>
      <p:ext uri="{BB962C8B-B14F-4D97-AF65-F5344CB8AC3E}">
        <p14:creationId xmlns:p14="http://schemas.microsoft.com/office/powerpoint/2010/main" val="14285629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前のスライドのエントロピー</a:t>
            </a:r>
            <a:r>
              <a:rPr kumimoji="1" lang="en-US" altLang="ja-JP" dirty="0"/>
              <a:t> H </a:t>
            </a:r>
            <a:r>
              <a:rPr kumimoji="1" lang="ja-JP" altLang="en-US"/>
              <a:t>はこのような式で表されます．</a:t>
            </a:r>
            <a:r>
              <a:rPr kumimoji="1" lang="en-US" altLang="ja-JP" dirty="0"/>
              <a:t>p</a:t>
            </a:r>
            <a:r>
              <a:rPr kumimoji="1" lang="ja-JP" altLang="en-US"/>
              <a:t>は</a:t>
            </a:r>
            <a:r>
              <a:rPr kumimoji="1" lang="en-US" altLang="ja-JP" dirty="0"/>
              <a:t>〜〜</a:t>
            </a:r>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14</a:t>
            </a:fld>
            <a:endParaRPr lang="ja-JP" altLang="en-US"/>
          </a:p>
        </p:txBody>
      </p:sp>
    </p:spTree>
    <p:extLst>
      <p:ext uri="{BB962C8B-B14F-4D97-AF65-F5344CB8AC3E}">
        <p14:creationId xmlns:p14="http://schemas.microsoft.com/office/powerpoint/2010/main" val="13368132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𝐻</m:t>
                        </m:r>
                      </m:e>
                      <m:sub>
                        <m:r>
                          <a:rPr kumimoji="1" lang="en-US" altLang="ja-JP" sz="2000" b="0" i="1" smtClean="0">
                            <a:latin typeface="Cambria Math" panose="02040503050406030204" pitchFamily="18" charset="0"/>
                          </a:rPr>
                          <m:t>𝐷</m:t>
                        </m:r>
                      </m:sub>
                    </m:sSub>
                    <m:r>
                      <a:rPr kumimoji="1" lang="en-US" altLang="ja-JP" sz="2000" b="0" i="0" smtClean="0">
                        <a:latin typeface="Cambria Math" panose="02040503050406030204" pitchFamily="18" charset="0"/>
                      </a:rPr>
                      <m:t> </m:t>
                    </m:r>
                    <m:r>
                      <a:rPr kumimoji="1" lang="ja-JP" altLang="en-US" sz="2000" b="0" i="1" smtClean="0">
                        <a:latin typeface="Cambria Math" panose="02040503050406030204" pitchFamily="18" charset="0"/>
                      </a:rPr>
                      <m:t>は</m:t>
                    </m:r>
                  </m:oMath>
                </a14:m>
                <a:r>
                  <a:rPr kumimoji="1" lang="ja-JP" altLang="en-US" sz="2000" b="0">
                    <a:latin typeface="Cambria Math" panose="02040503050406030204" pitchFamily="18" charset="0"/>
                  </a:rPr>
                  <a:t>個体間の遺伝子配列の類似度を表す指標で，</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𝐻</m:t>
                        </m:r>
                      </m:e>
                      <m:sub>
                        <m:r>
                          <a:rPr kumimoji="1" lang="en-US" altLang="ja-JP" sz="2000" b="0" i="1" smtClean="0">
                            <a:latin typeface="Cambria Math" panose="02040503050406030204" pitchFamily="18" charset="0"/>
                          </a:rPr>
                          <m:t>𝐷</m:t>
                        </m:r>
                      </m:sub>
                    </m:sSub>
                    <m:r>
                      <a:rPr kumimoji="1" lang="en-US" altLang="ja-JP" sz="2000" b="0" i="1" smtClean="0">
                        <a:latin typeface="Cambria Math" panose="02040503050406030204" pitchFamily="18" charset="0"/>
                      </a:rPr>
                      <m:t> </m:t>
                    </m:r>
                  </m:oMath>
                </a14:m>
                <a:r>
                  <a:rPr kumimoji="1" lang="ja-JP" altLang="en-US" sz="2000"/>
                  <a:t>の値が大きいほど個体群内の各個体間の類似度が低いとみなすことができます．</a:t>
                </a:r>
                <a:endParaRPr kumimoji="1" lang="ja-JP" altLang="en-US"/>
              </a:p>
            </p:txBody>
          </p:sp>
        </mc:Choice>
        <mc:Fallback xmlns="">
          <p:sp>
            <p:nvSpPr>
              <p:cNvPr id="3" name="ノート プレースホルダー 2"/>
              <p:cNvSpPr>
                <a:spLocks noGrp="1"/>
              </p:cNvSpPr>
              <p:nvPr>
                <p:ph type="body" idx="1"/>
              </p:nvPr>
            </p:nvSpPr>
            <p:spPr/>
            <p:txBody>
              <a:bodyPr/>
              <a:lstStyle/>
              <a:p>
                <a:r>
                  <a:rPr kumimoji="1" lang="en-US" altLang="ja-JP" sz="2000" b="0" i="0">
                    <a:latin typeface="Cambria Math" panose="02040503050406030204" pitchFamily="18" charset="0"/>
                  </a:rPr>
                  <a:t>𝐻_𝐷  </a:t>
                </a:r>
                <a:r>
                  <a:rPr kumimoji="1" lang="ja-JP" altLang="en-US" sz="2000" b="0" i="0">
                    <a:latin typeface="Cambria Math" panose="02040503050406030204" pitchFamily="18" charset="0"/>
                  </a:rPr>
                  <a:t>は</a:t>
                </a:r>
                <a:r>
                  <a:rPr kumimoji="1" lang="ja-JP" altLang="en-US" sz="2000" b="0">
                    <a:latin typeface="Cambria Math" panose="02040503050406030204" pitchFamily="18" charset="0"/>
                  </a:rPr>
                  <a:t>個体間の遺伝子配列の類似度を表す指標で，</a:t>
                </a:r>
                <a:r>
                  <a:rPr kumimoji="1" lang="en-US" altLang="ja-JP" sz="2000" b="0" i="0">
                    <a:latin typeface="Cambria Math" panose="02040503050406030204" pitchFamily="18" charset="0"/>
                  </a:rPr>
                  <a:t>𝐻_𝐷  </a:t>
                </a:r>
                <a:r>
                  <a:rPr kumimoji="1" lang="ja-JP" altLang="en-US" sz="2000"/>
                  <a:t>の値が大きいほど個体群内の各個体間の類似度が低いとみなすことができます．</a:t>
                </a:r>
                <a:endParaRPr kumimoji="1" lang="ja-JP" altLang="en-US"/>
              </a:p>
            </p:txBody>
          </p:sp>
        </mc:Fallback>
      </mc:AlternateContent>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15</a:t>
            </a:fld>
            <a:endParaRPr lang="ja-JP" altLang="en-US"/>
          </a:p>
        </p:txBody>
      </p:sp>
    </p:spTree>
    <p:extLst>
      <p:ext uri="{BB962C8B-B14F-4D97-AF65-F5344CB8AC3E}">
        <p14:creationId xmlns:p14="http://schemas.microsoft.com/office/powerpoint/2010/main" val="1570353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en-US" altLang="ja-JP" dirty="0" err="1"/>
              <a:t>tdgaCNN</a:t>
            </a:r>
            <a:r>
              <a:rPr kumimoji="1" lang="en-US" altLang="ja-JP" dirty="0"/>
              <a:t> </a:t>
            </a:r>
            <a:r>
              <a:rPr kumimoji="1" lang="ja-JP" altLang="en-US"/>
              <a:t>は，</a:t>
            </a:r>
            <a:r>
              <a:rPr kumimoji="1" lang="en-US" altLang="ja-JP" dirty="0"/>
              <a:t>CNN </a:t>
            </a:r>
            <a:r>
              <a:rPr kumimoji="1" lang="ja-JP" altLang="en-US"/>
              <a:t>構造の探索に</a:t>
            </a:r>
            <a:r>
              <a:rPr kumimoji="1" lang="en-US" altLang="ja-JP" dirty="0"/>
              <a:t> TDGA </a:t>
            </a:r>
            <a:r>
              <a:rPr kumimoji="1" lang="ja-JP" altLang="en-US"/>
              <a:t>を利用する手法で，</a:t>
            </a:r>
            <a:r>
              <a:rPr kumimoji="1" lang="en-US" altLang="ja-JP" sz="2000" dirty="0" err="1"/>
              <a:t>gaCNN</a:t>
            </a:r>
            <a:r>
              <a:rPr kumimoji="1" lang="en-US" altLang="ja-JP" sz="2000" dirty="0"/>
              <a:t> </a:t>
            </a:r>
            <a:r>
              <a:rPr kumimoji="1" lang="ja-JP" altLang="en-US" sz="2000"/>
              <a:t>を含む従来手法と比較して</a:t>
            </a:r>
            <a:r>
              <a:rPr lang="ja-JP" altLang="en-US" sz="2000"/>
              <a:t>良い個体を獲得できたことが報告されています．</a:t>
            </a:r>
            <a:endParaRPr kumimoji="1" lang="en-US" altLang="ja-JP" sz="2000" dirty="0"/>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16</a:t>
            </a:fld>
            <a:endParaRPr lang="ja-JP" altLang="en-US"/>
          </a:p>
        </p:txBody>
      </p:sp>
    </p:spTree>
    <p:extLst>
      <p:ext uri="{BB962C8B-B14F-4D97-AF65-F5344CB8AC3E}">
        <p14:creationId xmlns:p14="http://schemas.microsoft.com/office/powerpoint/2010/main" val="32113237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実験です．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17</a:t>
            </a:fld>
            <a:endParaRPr lang="ja-JP" altLang="en-US"/>
          </a:p>
        </p:txBody>
      </p:sp>
    </p:spTree>
    <p:extLst>
      <p:ext uri="{BB962C8B-B14F-4D97-AF65-F5344CB8AC3E}">
        <p14:creationId xmlns:p14="http://schemas.microsoft.com/office/powerpoint/2010/main" val="16771800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sz="2000"/>
              <a:t>本実験では，</a:t>
            </a:r>
            <a:r>
              <a:rPr kumimoji="1" lang="en-US" altLang="ja-JP" sz="2000" dirty="0" err="1"/>
              <a:t>tdgaCNN</a:t>
            </a:r>
            <a:r>
              <a:rPr kumimoji="1" lang="en-US" altLang="ja-JP" sz="2000" dirty="0"/>
              <a:t> </a:t>
            </a:r>
            <a:r>
              <a:rPr kumimoji="1" lang="ja-JP" altLang="en-US" sz="2000"/>
              <a:t>における適応度評価のための学習エポック数を適応度評価エポック数と定義して以降では説明させていただきます．</a:t>
            </a:r>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18</a:t>
            </a:fld>
            <a:endParaRPr lang="ja-JP" altLang="en-US"/>
          </a:p>
        </p:txBody>
      </p:sp>
    </p:spTree>
    <p:extLst>
      <p:ext uri="{BB962C8B-B14F-4D97-AF65-F5344CB8AC3E}">
        <p14:creationId xmlns:p14="http://schemas.microsoft.com/office/powerpoint/2010/main" val="15003714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先行研究では，適応度評価エポック数は</a:t>
            </a:r>
            <a:r>
              <a:rPr kumimoji="1" lang="en-US" altLang="ja-JP" dirty="0"/>
              <a:t> 1 </a:t>
            </a:r>
            <a:r>
              <a:rPr kumimoji="1" lang="ja-JP" altLang="en-US"/>
              <a:t>と設定していました．そこで本実験ではエポック数が</a:t>
            </a:r>
            <a:r>
              <a:rPr kumimoji="1" lang="en-US" altLang="ja-JP" dirty="0"/>
              <a:t> </a:t>
            </a:r>
            <a:r>
              <a:rPr kumimoji="1" lang="en-US" altLang="ja-JP" dirty="0" err="1"/>
              <a:t>n_i</a:t>
            </a:r>
            <a:r>
              <a:rPr kumimoji="1" lang="en-US" altLang="ja-JP" dirty="0"/>
              <a:t> </a:t>
            </a:r>
            <a:r>
              <a:rPr kumimoji="1" lang="ja-JP" altLang="en-US"/>
              <a:t>である世代の数を</a:t>
            </a:r>
            <a:r>
              <a:rPr kumimoji="1" lang="en-US" altLang="ja-JP" dirty="0"/>
              <a:t> </a:t>
            </a:r>
            <a:r>
              <a:rPr kumimoji="1" lang="en-US" altLang="ja-JP" dirty="0" err="1"/>
              <a:t>g_i</a:t>
            </a:r>
            <a:r>
              <a:rPr kumimoji="1" lang="en-US" altLang="ja-JP" dirty="0"/>
              <a:t> </a:t>
            </a:r>
            <a:r>
              <a:rPr kumimoji="1" lang="ja-JP" altLang="en-US"/>
              <a:t>とした時，</a:t>
            </a:r>
            <a:r>
              <a:rPr kumimoji="1" lang="en-US" altLang="ja-JP" dirty="0" err="1"/>
              <a:t>n_i</a:t>
            </a:r>
            <a:r>
              <a:rPr kumimoji="1" lang="en-US" altLang="ja-JP" dirty="0"/>
              <a:t> </a:t>
            </a:r>
            <a:r>
              <a:rPr kumimoji="1" lang="ja-JP" altLang="en-US"/>
              <a:t>と</a:t>
            </a:r>
            <a:r>
              <a:rPr kumimoji="1" lang="en-US" altLang="ja-JP" dirty="0"/>
              <a:t> </a:t>
            </a:r>
            <a:r>
              <a:rPr kumimoji="1" lang="en-US" altLang="ja-JP" dirty="0" err="1"/>
              <a:t>g_i</a:t>
            </a:r>
            <a:r>
              <a:rPr kumimoji="1" lang="en-US" altLang="ja-JP" dirty="0"/>
              <a:t> </a:t>
            </a:r>
            <a:r>
              <a:rPr kumimoji="1" lang="ja-JP" altLang="en-US"/>
              <a:t>の積の</a:t>
            </a:r>
            <a:r>
              <a:rPr kumimoji="1" lang="en-US" altLang="ja-JP" dirty="0"/>
              <a:t> </a:t>
            </a:r>
            <a:r>
              <a:rPr kumimoji="1" lang="en-US" altLang="ja-JP" dirty="0" err="1"/>
              <a:t>i</a:t>
            </a:r>
            <a:r>
              <a:rPr kumimoji="1" lang="en-US" altLang="ja-JP" dirty="0"/>
              <a:t> </a:t>
            </a:r>
            <a:r>
              <a:rPr kumimoji="1" lang="ja-JP" altLang="en-US"/>
              <a:t>についての和が定数</a:t>
            </a:r>
            <a:r>
              <a:rPr kumimoji="1" lang="en-US" altLang="ja-JP" dirty="0"/>
              <a:t> c </a:t>
            </a:r>
            <a:r>
              <a:rPr kumimoji="1" lang="ja-JP" altLang="en-US"/>
              <a:t>となるように設定して，様々な適応度評価エポック数で実験しました．この式に従うことで，</a:t>
            </a:r>
            <a:r>
              <a:rPr kumimoji="1" lang="en-US" altLang="ja-JP" sz="2000" dirty="0"/>
              <a:t>CNN </a:t>
            </a:r>
            <a:r>
              <a:rPr kumimoji="1" lang="ja-JP" altLang="en-US" sz="2000"/>
              <a:t>の学習回数を一定に保って実験することができます．今回は</a:t>
            </a:r>
            <a:r>
              <a:rPr kumimoji="1" lang="en-US" altLang="ja-JP" sz="2000" dirty="0"/>
              <a:t> c = 80 </a:t>
            </a:r>
            <a:r>
              <a:rPr kumimoji="1" lang="ja-JP" altLang="en-US" sz="2000"/>
              <a:t>として実験しました．</a:t>
            </a:r>
            <a:endParaRPr kumimoji="1" lang="en-US" altLang="ja-JP" sz="2000" dirty="0"/>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19</a:t>
            </a:fld>
            <a:endParaRPr lang="ja-JP" altLang="en-US"/>
          </a:p>
        </p:txBody>
      </p:sp>
    </p:spTree>
    <p:extLst>
      <p:ext uri="{BB962C8B-B14F-4D97-AF65-F5344CB8AC3E}">
        <p14:creationId xmlns:p14="http://schemas.microsoft.com/office/powerpoint/2010/main" val="765527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本日はこのような流れで発表します．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a:t>
            </a:fld>
            <a:endParaRPr lang="ja-JP" altLang="en-US"/>
          </a:p>
        </p:txBody>
      </p:sp>
    </p:spTree>
    <p:extLst>
      <p:ext uri="{BB962C8B-B14F-4D97-AF65-F5344CB8AC3E}">
        <p14:creationId xmlns:p14="http://schemas.microsoft.com/office/powerpoint/2010/main" val="24854640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de" altLang="ja-JP" dirty="0" err="1"/>
              <a:t>tdgaCNN</a:t>
            </a:r>
            <a:r>
              <a:rPr kumimoji="1" lang="de" altLang="ja-JP" dirty="0"/>
              <a:t> </a:t>
            </a:r>
            <a:r>
              <a:rPr kumimoji="1" lang="ja-JP" altLang="en-US"/>
              <a:t>実行にかかる時間を短縮するために，後の実験の初期個体群として，</a:t>
            </a:r>
            <a:r>
              <a:rPr kumimoji="1" lang="de" altLang="ja-JP" dirty="0" err="1"/>
              <a:t>tdgaCNN</a:t>
            </a:r>
            <a:r>
              <a:rPr kumimoji="1" lang="de" altLang="ja-JP" dirty="0"/>
              <a:t> </a:t>
            </a:r>
            <a:r>
              <a:rPr kumimoji="1" lang="ja-JP" altLang="en-US"/>
              <a:t>によってある程度適応度の平均を高めた個体群を作成しました．作成の際はランダムな </a:t>
            </a:r>
            <a:r>
              <a:rPr kumimoji="1" lang="en-US" altLang="ja-JP" dirty="0"/>
              <a:t>100 </a:t>
            </a:r>
            <a:r>
              <a:rPr kumimoji="1" lang="ja-JP" altLang="en-US"/>
              <a:t>個体を，適応度評価エポック数を </a:t>
            </a:r>
            <a:r>
              <a:rPr kumimoji="1" lang="en-US" altLang="ja-JP" dirty="0"/>
              <a:t>1 </a:t>
            </a:r>
            <a:r>
              <a:rPr kumimoji="1" lang="ja-JP" altLang="en-US"/>
              <a:t>として </a:t>
            </a:r>
            <a:r>
              <a:rPr kumimoji="1" lang="en-US" altLang="ja-JP" dirty="0"/>
              <a:t>20 </a:t>
            </a:r>
            <a:r>
              <a:rPr kumimoji="1" lang="ja-JP" altLang="en-US"/>
              <a:t>世代探索をしました，</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20</a:t>
            </a:fld>
            <a:endParaRPr lang="ja-JP" altLang="en-US"/>
          </a:p>
        </p:txBody>
      </p:sp>
    </p:spTree>
    <p:extLst>
      <p:ext uri="{BB962C8B-B14F-4D97-AF65-F5344CB8AC3E}">
        <p14:creationId xmlns:p14="http://schemas.microsoft.com/office/powerpoint/2010/main" val="11534533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データセットには </a:t>
            </a:r>
            <a:r>
              <a:rPr kumimoji="1" lang="de" altLang="ja-JP" dirty="0" err="1"/>
              <a:t>FashionMNIST</a:t>
            </a:r>
            <a:r>
              <a:rPr kumimoji="1" lang="de" altLang="ja-JP" dirty="0"/>
              <a:t> </a:t>
            </a:r>
            <a:r>
              <a:rPr kumimoji="1" lang="ja-JP" altLang="en-US"/>
              <a:t>をこの図のように分割して用いました．</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21</a:t>
            </a:fld>
            <a:endParaRPr lang="ja-JP" altLang="en-US"/>
          </a:p>
        </p:txBody>
      </p:sp>
    </p:spTree>
    <p:extLst>
      <p:ext uri="{BB962C8B-B14F-4D97-AF65-F5344CB8AC3E}">
        <p14:creationId xmlns:p14="http://schemas.microsoft.com/office/powerpoint/2010/main" val="29995826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実験</a:t>
            </a:r>
            <a:r>
              <a:rPr kumimoji="1" lang="en-US" altLang="ja-JP" dirty="0"/>
              <a:t> 1 </a:t>
            </a:r>
            <a:r>
              <a:rPr kumimoji="1" lang="ja-JP" altLang="en-US"/>
              <a:t>では，探索フェーズにおいて適応度評価エポック数を固定して実験をし，</a:t>
            </a:r>
            <a:r>
              <a:rPr lang="en-US" altLang="ja-JP" sz="2000" dirty="0"/>
              <a:t>1 </a:t>
            </a:r>
            <a:r>
              <a:rPr lang="ja-JP" altLang="en-US" sz="2000"/>
              <a:t>エポックよりも適切な適応度評価エポック数が存在するかを調査</a:t>
            </a:r>
            <a:r>
              <a:rPr kumimoji="1" lang="ja-JP" altLang="en-US" sz="2000"/>
              <a:t>し</a:t>
            </a:r>
            <a:r>
              <a:rPr kumimoji="1" lang="ja-JP" altLang="en-US"/>
              <a:t>ました．この表にある通りの</a:t>
            </a:r>
            <a:r>
              <a:rPr kumimoji="1" lang="en-US" altLang="ja-JP" dirty="0"/>
              <a:t> 6 </a:t>
            </a:r>
            <a:r>
              <a:rPr kumimoji="1" lang="ja-JP" altLang="en-US"/>
              <a:t>パターンで実験しました．</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22</a:t>
            </a:fld>
            <a:endParaRPr lang="ja-JP" altLang="en-US"/>
          </a:p>
        </p:txBody>
      </p:sp>
    </p:spTree>
    <p:extLst>
      <p:ext uri="{BB962C8B-B14F-4D97-AF65-F5344CB8AC3E}">
        <p14:creationId xmlns:p14="http://schemas.microsoft.com/office/powerpoint/2010/main" val="6708885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実験</a:t>
            </a:r>
            <a:r>
              <a:rPr kumimoji="1" lang="en-US" altLang="ja-JP" dirty="0"/>
              <a:t> 2 </a:t>
            </a:r>
            <a:r>
              <a:rPr kumimoji="1" lang="ja-JP" altLang="en-US"/>
              <a:t>では，探索フェーズでエポック数を変化させながら実験しました．世代を追うごとにエポック数を増加させる場合と減少させる場合の</a:t>
            </a:r>
            <a:r>
              <a:rPr kumimoji="1" lang="en-US" altLang="ja-JP" dirty="0"/>
              <a:t> 2 (</a:t>
            </a:r>
            <a:r>
              <a:rPr kumimoji="1" lang="ja-JP" altLang="en-US"/>
              <a:t>ふた</a:t>
            </a:r>
            <a:r>
              <a:rPr kumimoji="1" lang="en-US" altLang="ja-JP" dirty="0"/>
              <a:t>) </a:t>
            </a:r>
            <a:r>
              <a:rPr kumimoji="1" lang="ja-JP" altLang="en-US"/>
              <a:t>パターンで実験し，</a:t>
            </a:r>
            <a:r>
              <a:rPr lang="ja-JP" altLang="en-US" sz="2000"/>
              <a:t>探索序盤と終盤のどちらで適応度評価エポック数を多く設定するとよい個体を獲得できるかかを調査しました</a:t>
            </a:r>
            <a:r>
              <a:rPr kumimoji="1" lang="ja-JP" altLang="en-US"/>
              <a:t>．</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23</a:t>
            </a:fld>
            <a:endParaRPr lang="ja-JP" altLang="en-US"/>
          </a:p>
        </p:txBody>
      </p:sp>
    </p:spTree>
    <p:extLst>
      <p:ext uri="{BB962C8B-B14F-4D97-AF65-F5344CB8AC3E}">
        <p14:creationId xmlns:p14="http://schemas.microsoft.com/office/powerpoint/2010/main" val="32980166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実験条件です．エポック数，世代数，本学習エポック数を除いて，先行研究と同じ条件としました．</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24</a:t>
            </a:fld>
            <a:endParaRPr lang="ja-JP" altLang="en-US"/>
          </a:p>
        </p:txBody>
      </p:sp>
    </p:spTree>
    <p:extLst>
      <p:ext uri="{BB962C8B-B14F-4D97-AF65-F5344CB8AC3E}">
        <p14:creationId xmlns:p14="http://schemas.microsoft.com/office/powerpoint/2010/main" val="1140435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初期個体群の作成結果です．このグラフの横軸は世代数，縦軸は適応度を示しています．探索前に</a:t>
            </a:r>
            <a:r>
              <a:rPr kumimoji="1" lang="en-US" altLang="ja-JP" dirty="0"/>
              <a:t> 63.26 % </a:t>
            </a:r>
            <a:r>
              <a:rPr kumimoji="1" lang="ja-JP" altLang="en-US"/>
              <a:t>であった平均適応度が</a:t>
            </a:r>
            <a:r>
              <a:rPr kumimoji="1" lang="en-US" altLang="ja-JP" dirty="0"/>
              <a:t> 85.64 % </a:t>
            </a:r>
            <a:r>
              <a:rPr kumimoji="1" lang="ja-JP" altLang="en-US"/>
              <a:t>と上昇したことが確認できたため，後の実験ではこの個体群を初期個体群として採用しました．</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25</a:t>
            </a:fld>
            <a:endParaRPr lang="ja-JP" altLang="en-US"/>
          </a:p>
        </p:txBody>
      </p:sp>
    </p:spTree>
    <p:extLst>
      <p:ext uri="{BB962C8B-B14F-4D97-AF65-F5344CB8AC3E}">
        <p14:creationId xmlns:p14="http://schemas.microsoft.com/office/powerpoint/2010/main" val="30797356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実験</a:t>
            </a:r>
            <a:r>
              <a:rPr kumimoji="1" lang="en-US" altLang="ja-JP" dirty="0"/>
              <a:t> 1 </a:t>
            </a:r>
            <a:r>
              <a:rPr kumimoji="1" lang="ja-JP" altLang="en-US"/>
              <a:t>の結果です．この表は，本学習後の個体の最良識別精度を表しており，適応度評価エポック数が増加するにつれて精度が良くなり，</a:t>
            </a:r>
            <a:r>
              <a:rPr kumimoji="1" lang="en-US" altLang="ja-JP" dirty="0"/>
              <a:t>16 </a:t>
            </a:r>
            <a:r>
              <a:rPr kumimoji="1" lang="ja-JP" altLang="en-US"/>
              <a:t>世代</a:t>
            </a:r>
            <a:r>
              <a:rPr kumimoji="1" lang="en-US" altLang="ja-JP" dirty="0"/>
              <a:t> 5 </a:t>
            </a:r>
            <a:r>
              <a:rPr kumimoji="1" lang="ja-JP" altLang="en-US"/>
              <a:t>エポックで識別精度</a:t>
            </a:r>
            <a:r>
              <a:rPr kumimoji="1" lang="en-US" altLang="ja-JP" dirty="0"/>
              <a:t> 93.09 % </a:t>
            </a:r>
            <a:r>
              <a:rPr kumimoji="1" lang="ja-JP" altLang="en-US"/>
              <a:t>と，ピークを迎え，その後は識別精度が悪化していったことが確認できます．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26</a:t>
            </a:fld>
            <a:endParaRPr lang="ja-JP" altLang="en-US"/>
          </a:p>
        </p:txBody>
      </p:sp>
    </p:spTree>
    <p:extLst>
      <p:ext uri="{BB962C8B-B14F-4D97-AF65-F5344CB8AC3E}">
        <p14:creationId xmlns:p14="http://schemas.microsoft.com/office/powerpoint/2010/main" val="30647246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この結果から，エポック数を適切に設定して学習することで，</a:t>
            </a:r>
            <a:r>
              <a:rPr kumimoji="1" lang="ja-JP" altLang="en-US" sz="2000"/>
              <a:t>個体本来の性能をより適切に評価可能であるということが考察できます．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27</a:t>
            </a:fld>
            <a:endParaRPr lang="ja-JP" altLang="en-US"/>
          </a:p>
        </p:txBody>
      </p:sp>
    </p:spTree>
    <p:extLst>
      <p:ext uri="{BB962C8B-B14F-4D97-AF65-F5344CB8AC3E}">
        <p14:creationId xmlns:p14="http://schemas.microsoft.com/office/powerpoint/2010/main" val="27090998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　実験</a:t>
            </a:r>
            <a:r>
              <a:rPr kumimoji="1" lang="en-US" altLang="ja-JP" dirty="0"/>
              <a:t> 2 </a:t>
            </a:r>
            <a:r>
              <a:rPr kumimoji="1" lang="ja-JP" altLang="en-US"/>
              <a:t>の結果です．こちらの表も本学習後の個体の最良識別精度を表しており，</a:t>
            </a:r>
            <a:r>
              <a:rPr kumimoji="1" lang="ja-JP" altLang="en-US" sz="2000"/>
              <a:t>探索が進むにつれてエポック数を増加させた場合の方が良い性能の個体を獲得できたことが確認できます．</a:t>
            </a:r>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28</a:t>
            </a:fld>
            <a:endParaRPr lang="ja-JP" altLang="en-US"/>
          </a:p>
        </p:txBody>
      </p:sp>
    </p:spTree>
    <p:extLst>
      <p:ext uri="{BB962C8B-B14F-4D97-AF65-F5344CB8AC3E}">
        <p14:creationId xmlns:p14="http://schemas.microsoft.com/office/powerpoint/2010/main" val="12861962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探索終盤にエポック数を増加させると本学習で良い性能を発揮したという結果から，</a:t>
            </a:r>
            <a:r>
              <a:rPr kumimoji="1" lang="en-US" altLang="ja-JP" dirty="0"/>
              <a:t> 100 </a:t>
            </a:r>
            <a:r>
              <a:rPr kumimoji="1" lang="ja-JP" altLang="en-US"/>
              <a:t>エポックである本学習直前に相対的に多いエポック数で評価すると本学習でも良い性能を発揮できるということが考察できます．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29</a:t>
            </a:fld>
            <a:endParaRPr lang="ja-JP" altLang="en-US"/>
          </a:p>
        </p:txBody>
      </p:sp>
    </p:spTree>
    <p:extLst>
      <p:ext uri="{BB962C8B-B14F-4D97-AF65-F5344CB8AC3E}">
        <p14:creationId xmlns:p14="http://schemas.microsoft.com/office/powerpoint/2010/main" val="160019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本日はこのような流れで発表します．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3</a:t>
            </a:fld>
            <a:endParaRPr lang="ja-JP" altLang="en-US"/>
          </a:p>
        </p:txBody>
      </p:sp>
    </p:spTree>
    <p:extLst>
      <p:ext uri="{BB962C8B-B14F-4D97-AF65-F5344CB8AC3E}">
        <p14:creationId xmlns:p14="http://schemas.microsoft.com/office/powerpoint/2010/main" val="17980297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まとめと今後の課題です．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30</a:t>
            </a:fld>
            <a:endParaRPr lang="ja-JP" altLang="en-US"/>
          </a:p>
        </p:txBody>
      </p:sp>
    </p:spTree>
    <p:extLst>
      <p:ext uri="{BB962C8B-B14F-4D97-AF65-F5344CB8AC3E}">
        <p14:creationId xmlns:p14="http://schemas.microsoft.com/office/powerpoint/2010/main" val="22742027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本実験から，</a:t>
            </a:r>
            <a:r>
              <a:rPr lang="en-US" altLang="ja-JP" sz="2000" dirty="0"/>
              <a:t>1 </a:t>
            </a:r>
            <a:r>
              <a:rPr lang="ja-JP" altLang="en-US" sz="2000"/>
              <a:t>エポックよりも，適応度評価に最適なエポック数があること，</a:t>
            </a:r>
            <a:r>
              <a:rPr lang="ja-JP" altLang="en-US" sz="2000" b="0" i="0">
                <a:effectLst/>
                <a:latin typeface="Courier New" panose="02070309020205020404" pitchFamily="49" charset="0"/>
              </a:rPr>
              <a:t>探索終盤に適応度評価エポック数を増やす方が，より良い個体が得られるということが確認できました．</a:t>
            </a:r>
            <a:endParaRPr lang="en-US" altLang="ja-JP" sz="2000" dirty="0"/>
          </a:p>
          <a:p>
            <a:pPr marL="216000" marR="0" lvl="0" indent="-216000" defTabSz="914400" rtl="0" eaLnBrk="1" fontAlgn="auto" latinLnBrk="0" hangingPunct="0">
              <a:lnSpc>
                <a:spcPct val="100000"/>
              </a:lnSpc>
              <a:spcBef>
                <a:spcPts val="0"/>
              </a:spcBef>
              <a:spcAft>
                <a:spcPts val="0"/>
              </a:spcAft>
              <a:buClrTx/>
              <a:buSzTx/>
              <a:buFontTx/>
              <a:buNone/>
              <a:tabLst/>
              <a:defRPr/>
            </a:pPr>
            <a:endParaRPr lang="en-US" altLang="ja-JP" sz="2000" dirty="0"/>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31</a:t>
            </a:fld>
            <a:endParaRPr lang="ja-JP" altLang="en-US"/>
          </a:p>
        </p:txBody>
      </p:sp>
    </p:spTree>
    <p:extLst>
      <p:ext uri="{BB962C8B-B14F-4D97-AF65-F5344CB8AC3E}">
        <p14:creationId xmlns:p14="http://schemas.microsoft.com/office/powerpoint/2010/main" val="21514477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今後の課題として，</a:t>
            </a:r>
            <a:r>
              <a:rPr kumimoji="1" lang="ja-JP" altLang="en-US" sz="2000"/>
              <a:t>試行回数を増やして，適応度評価手法ごとの信頼区間を調査すること，様々な条件下で実験するときの適応度評価エポック数最適化手法を</a:t>
            </a:r>
            <a:r>
              <a:rPr lang="ja-JP" altLang="en-US" sz="2000"/>
              <a:t>提案</a:t>
            </a:r>
            <a:r>
              <a:rPr kumimoji="1" lang="ja-JP" altLang="en-US" sz="2000"/>
              <a:t>することが挙げられます，</a:t>
            </a:r>
          </a:p>
          <a:p>
            <a:pPr marL="216000" marR="0" lvl="0" indent="-216000" defTabSz="914400" rtl="0" eaLnBrk="1" fontAlgn="auto" latinLnBrk="0" hangingPunct="0">
              <a:lnSpc>
                <a:spcPct val="100000"/>
              </a:lnSpc>
              <a:spcBef>
                <a:spcPts val="0"/>
              </a:spcBef>
              <a:spcAft>
                <a:spcPts val="0"/>
              </a:spcAft>
              <a:buClrTx/>
              <a:buSzTx/>
              <a:buFontTx/>
              <a:buNone/>
              <a:tabLst/>
              <a:defRPr/>
            </a:pPr>
            <a:endParaRPr kumimoji="1" lang="en-US" altLang="ja-JP" sz="2000" dirty="0"/>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32</a:t>
            </a:fld>
            <a:endParaRPr lang="ja-JP" altLang="en-US"/>
          </a:p>
        </p:txBody>
      </p:sp>
    </p:spTree>
    <p:extLst>
      <p:ext uri="{BB962C8B-B14F-4D97-AF65-F5344CB8AC3E}">
        <p14:creationId xmlns:p14="http://schemas.microsoft.com/office/powerpoint/2010/main" val="31634877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以上で発表を終わります，ご清聴ありがとうございました．</a:t>
            </a:r>
            <a:endParaRPr kumimoji="1" lang="en-US" altLang="ja-JP" dirty="0"/>
          </a:p>
          <a:p>
            <a:pPr marL="216000" marR="0" lvl="0" indent="-216000" defTabSz="914400" rtl="0" eaLnBrk="1" fontAlgn="auto" latinLnBrk="0" hangingPunct="0">
              <a:lnSpc>
                <a:spcPct val="100000"/>
              </a:lnSpc>
              <a:spcBef>
                <a:spcPts val="0"/>
              </a:spcBef>
              <a:spcAft>
                <a:spcPts val="0"/>
              </a:spcAft>
              <a:buClrTx/>
              <a:buSzTx/>
              <a:buFontTx/>
              <a:buNone/>
              <a:tabLst/>
              <a:defRPr/>
            </a:pPr>
            <a:r>
              <a:rPr lang="ja-JP" altLang="en-US">
                <a:effectLst/>
                <a:latin typeface="Hiragino Sans" panose="020B0400000000000000" pitchFamily="34" charset="-128"/>
                <a:ea typeface="Hiragino Sans" panose="020B0400000000000000" pitchFamily="34" charset="-128"/>
              </a:rPr>
              <a:t>どこにオリジナリティがあるか</a:t>
            </a:r>
            <a:r>
              <a:rPr lang="en-US" altLang="ja-JP" dirty="0">
                <a:effectLst/>
                <a:latin typeface="Hiragino Sans" panose="020B0400000000000000" pitchFamily="34" charset="-128"/>
                <a:ea typeface="Hiragino Sans" panose="020B0400000000000000" pitchFamily="34" charset="-128"/>
              </a:rPr>
              <a:t> → </a:t>
            </a:r>
            <a:r>
              <a:rPr lang="ja-JP" altLang="en-US">
                <a:effectLst/>
                <a:latin typeface="Hiragino Sans" panose="020B0400000000000000" pitchFamily="34" charset="-128"/>
                <a:ea typeface="Hiragino Sans" panose="020B0400000000000000" pitchFamily="34" charset="-128"/>
              </a:rPr>
              <a:t>先行研究では適応度評価エポック数を</a:t>
            </a:r>
            <a:r>
              <a:rPr lang="en-US" altLang="ja-JP" dirty="0">
                <a:effectLst/>
                <a:latin typeface="Hiragino Sans" panose="020B0400000000000000" pitchFamily="34" charset="-128"/>
                <a:ea typeface="Hiragino Sans" panose="020B0400000000000000" pitchFamily="34" charset="-128"/>
              </a:rPr>
              <a:t> 1 </a:t>
            </a:r>
            <a:r>
              <a:rPr lang="ja-JP" altLang="en-US">
                <a:effectLst/>
                <a:latin typeface="Hiragino Sans" panose="020B0400000000000000" pitchFamily="34" charset="-128"/>
                <a:ea typeface="Hiragino Sans" panose="020B0400000000000000" pitchFamily="34" charset="-128"/>
              </a:rPr>
              <a:t>として</a:t>
            </a:r>
            <a:r>
              <a:rPr lang="en-US" altLang="ja-JP" dirty="0">
                <a:effectLst/>
                <a:latin typeface="Hiragino Sans" panose="020B0400000000000000" pitchFamily="34" charset="-128"/>
                <a:ea typeface="Hiragino Sans" panose="020B0400000000000000" pitchFamily="34" charset="-128"/>
              </a:rPr>
              <a:t> </a:t>
            </a:r>
            <a:r>
              <a:rPr lang="en-US" altLang="ja-JP" dirty="0" err="1">
                <a:effectLst/>
                <a:latin typeface="Hiragino Sans" panose="020B0400000000000000" pitchFamily="34" charset="-128"/>
                <a:ea typeface="Hiragino Sans" panose="020B0400000000000000" pitchFamily="34" charset="-128"/>
              </a:rPr>
              <a:t>tdgaCNN</a:t>
            </a:r>
            <a:r>
              <a:rPr lang="en-US" altLang="ja-JP" dirty="0">
                <a:effectLst/>
                <a:latin typeface="Hiragino Sans" panose="020B0400000000000000" pitchFamily="34" charset="-128"/>
                <a:ea typeface="Hiragino Sans" panose="020B0400000000000000" pitchFamily="34" charset="-128"/>
              </a:rPr>
              <a:t> </a:t>
            </a:r>
            <a:r>
              <a:rPr lang="ja-JP" altLang="en-US">
                <a:effectLst/>
                <a:latin typeface="Hiragino Sans" panose="020B0400000000000000" pitchFamily="34" charset="-128"/>
                <a:ea typeface="Hiragino Sans" panose="020B0400000000000000" pitchFamily="34" charset="-128"/>
              </a:rPr>
              <a:t>を実行していたが，本実験では色々なエポック数で実験したこと．</a:t>
            </a:r>
            <a:endParaRPr lang="en-US" altLang="ja-JP" dirty="0">
              <a:effectLst/>
              <a:latin typeface="Hiragino Sans" panose="020B0400000000000000" pitchFamily="34" charset="-128"/>
              <a:ea typeface="Hiragino Sans" panose="020B0400000000000000" pitchFamily="34" charset="-128"/>
            </a:endParaRPr>
          </a:p>
          <a:p>
            <a:pPr marL="216000" marR="0" lvl="0" indent="-216000" defTabSz="914400" rtl="0" eaLnBrk="1" fontAlgn="auto" latinLnBrk="0" hangingPunct="0">
              <a:lnSpc>
                <a:spcPct val="100000"/>
              </a:lnSpc>
              <a:spcBef>
                <a:spcPts val="0"/>
              </a:spcBef>
              <a:spcAft>
                <a:spcPts val="0"/>
              </a:spcAft>
              <a:buClrTx/>
              <a:buSzTx/>
              <a:buFontTx/>
              <a:buNone/>
              <a:tabLst/>
              <a:defRPr/>
            </a:pPr>
            <a:r>
              <a:rPr lang="ja-JP" altLang="en-US">
                <a:effectLst/>
                <a:latin typeface="Hiragino Sans" panose="020B0400000000000000" pitchFamily="34" charset="-128"/>
                <a:ea typeface="Hiragino Sans" panose="020B0400000000000000" pitchFamily="34" charset="-128"/>
              </a:rPr>
              <a:t>力を入れたところ</a:t>
            </a:r>
            <a:r>
              <a:rPr lang="en-US" altLang="ja-JP" dirty="0">
                <a:effectLst/>
                <a:latin typeface="Hiragino Sans" panose="020B0400000000000000" pitchFamily="34" charset="-128"/>
                <a:ea typeface="Hiragino Sans" panose="020B0400000000000000" pitchFamily="34" charset="-128"/>
              </a:rPr>
              <a:t> → </a:t>
            </a:r>
            <a:r>
              <a:rPr lang="en-US" altLang="ja-JP" dirty="0" err="1">
                <a:effectLst/>
                <a:latin typeface="Hiragino Sans" panose="020B0400000000000000" pitchFamily="34" charset="-128"/>
                <a:ea typeface="Hiragino Sans" panose="020B0400000000000000" pitchFamily="34" charset="-128"/>
              </a:rPr>
              <a:t>tdgaCNN</a:t>
            </a:r>
            <a:r>
              <a:rPr lang="en-US" altLang="ja-JP" dirty="0">
                <a:effectLst/>
                <a:latin typeface="Hiragino Sans" panose="020B0400000000000000" pitchFamily="34" charset="-128"/>
                <a:ea typeface="Hiragino Sans" panose="020B0400000000000000" pitchFamily="34" charset="-128"/>
              </a:rPr>
              <a:t> </a:t>
            </a:r>
            <a:r>
              <a:rPr lang="ja-JP" altLang="en-US">
                <a:effectLst/>
                <a:latin typeface="Hiragino Sans" panose="020B0400000000000000" pitchFamily="34" charset="-128"/>
                <a:ea typeface="Hiragino Sans" panose="020B0400000000000000" pitchFamily="34" charset="-128"/>
              </a:rPr>
              <a:t>の改善点として，ハイパーパラメータが多いというものが挙げられる．その点を改善するために，</a:t>
            </a:r>
            <a:r>
              <a:rPr lang="en-US" altLang="ja-JP" dirty="0">
                <a:effectLst/>
                <a:latin typeface="Hiragino Sans" panose="020B0400000000000000" pitchFamily="34" charset="-128"/>
                <a:ea typeface="Hiragino Sans" panose="020B0400000000000000" pitchFamily="34" charset="-128"/>
              </a:rPr>
              <a:t>(</a:t>
            </a:r>
            <a:r>
              <a:rPr lang="ja-JP" altLang="en-US">
                <a:effectLst/>
                <a:latin typeface="Hiragino Sans" panose="020B0400000000000000" pitchFamily="34" charset="-128"/>
                <a:ea typeface="Hiragino Sans" panose="020B0400000000000000" pitchFamily="34" charset="-128"/>
              </a:rPr>
              <a:t>世代数と</a:t>
            </a:r>
            <a:r>
              <a:rPr lang="en-US" altLang="ja-JP" dirty="0">
                <a:effectLst/>
                <a:latin typeface="Hiragino Sans" panose="020B0400000000000000" pitchFamily="34" charset="-128"/>
                <a:ea typeface="Hiragino Sans" panose="020B0400000000000000" pitchFamily="34" charset="-128"/>
              </a:rPr>
              <a:t>) </a:t>
            </a:r>
            <a:r>
              <a:rPr lang="ja-JP" altLang="en-US">
                <a:effectLst/>
                <a:latin typeface="Hiragino Sans" panose="020B0400000000000000" pitchFamily="34" charset="-128"/>
                <a:ea typeface="Hiragino Sans" panose="020B0400000000000000" pitchFamily="34" charset="-128"/>
              </a:rPr>
              <a:t>適応度評価エポック数の性質を調べて，ハイパーパラメータ設定にかかる労力を少しでも減らそうとしたところ．</a:t>
            </a:r>
            <a:endParaRPr lang="en-US" altLang="ja-JP" dirty="0">
              <a:effectLst/>
              <a:latin typeface="Hiragino Sans" panose="020B0400000000000000" pitchFamily="34" charset="-128"/>
              <a:ea typeface="Hiragino Sans" panose="020B0400000000000000" pitchFamily="34" charset="-128"/>
            </a:endParaRPr>
          </a:p>
          <a:p>
            <a:pPr marL="216000" marR="0" lvl="0" indent="-216000" defTabSz="914400" rtl="0" eaLnBrk="1" fontAlgn="auto" latinLnBrk="0" hangingPunct="0">
              <a:lnSpc>
                <a:spcPct val="100000"/>
              </a:lnSpc>
              <a:spcBef>
                <a:spcPts val="0"/>
              </a:spcBef>
              <a:spcAft>
                <a:spcPts val="0"/>
              </a:spcAft>
              <a:buClrTx/>
              <a:buSzTx/>
              <a:buFontTx/>
              <a:buNone/>
              <a:tabLst/>
              <a:defRPr/>
            </a:pPr>
            <a:r>
              <a:rPr lang="ja-JP" altLang="en-US">
                <a:effectLst/>
                <a:latin typeface="Hiragino Sans" panose="020B0400000000000000" pitchFamily="34" charset="-128"/>
                <a:ea typeface="Hiragino Sans" panose="020B0400000000000000" pitchFamily="34" charset="-128"/>
              </a:rPr>
              <a:t>大変だったこと</a:t>
            </a:r>
            <a:r>
              <a:rPr lang="en-US" altLang="ja-JP" dirty="0">
                <a:effectLst/>
                <a:latin typeface="Hiragino Sans" panose="020B0400000000000000" pitchFamily="34" charset="-128"/>
                <a:ea typeface="Hiragino Sans" panose="020B0400000000000000" pitchFamily="34" charset="-128"/>
              </a:rPr>
              <a:t> →</a:t>
            </a:r>
            <a:r>
              <a:rPr lang="ja-JP" altLang="en-US">
                <a:effectLst/>
                <a:latin typeface="Hiragino Sans" panose="020B0400000000000000" pitchFamily="34" charset="-128"/>
                <a:ea typeface="Hiragino Sans" panose="020B0400000000000000" pitchFamily="34" charset="-128"/>
              </a:rPr>
              <a:t>一度の</a:t>
            </a:r>
            <a:r>
              <a:rPr lang="en-US" altLang="ja-JP" dirty="0">
                <a:effectLst/>
                <a:latin typeface="Hiragino Sans" panose="020B0400000000000000" pitchFamily="34" charset="-128"/>
                <a:ea typeface="Hiragino Sans" panose="020B0400000000000000" pitchFamily="34" charset="-128"/>
              </a:rPr>
              <a:t> </a:t>
            </a:r>
            <a:r>
              <a:rPr lang="en-US" altLang="ja-JP" dirty="0" err="1">
                <a:effectLst/>
                <a:latin typeface="Hiragino Sans" panose="020B0400000000000000" pitchFamily="34" charset="-128"/>
                <a:ea typeface="Hiragino Sans" panose="020B0400000000000000" pitchFamily="34" charset="-128"/>
              </a:rPr>
              <a:t>tdgaCNN</a:t>
            </a:r>
            <a:r>
              <a:rPr lang="en-US" altLang="ja-JP" dirty="0">
                <a:effectLst/>
                <a:latin typeface="Hiragino Sans" panose="020B0400000000000000" pitchFamily="34" charset="-128"/>
                <a:ea typeface="Hiragino Sans" panose="020B0400000000000000" pitchFamily="34" charset="-128"/>
              </a:rPr>
              <a:t> </a:t>
            </a:r>
            <a:r>
              <a:rPr lang="ja-JP" altLang="en-US">
                <a:effectLst/>
                <a:latin typeface="Hiragino Sans" panose="020B0400000000000000" pitchFamily="34" charset="-128"/>
                <a:ea typeface="Hiragino Sans" panose="020B0400000000000000" pitchFamily="34" charset="-128"/>
              </a:rPr>
              <a:t>実行に約</a:t>
            </a:r>
            <a:r>
              <a:rPr lang="en-US" altLang="ja-JP" dirty="0">
                <a:effectLst/>
                <a:latin typeface="Hiragino Sans" panose="020B0400000000000000" pitchFamily="34" charset="-128"/>
                <a:ea typeface="Hiragino Sans" panose="020B0400000000000000" pitchFamily="34" charset="-128"/>
              </a:rPr>
              <a:t> 2 </a:t>
            </a:r>
            <a:r>
              <a:rPr lang="ja-JP" altLang="en-US">
                <a:effectLst/>
                <a:latin typeface="Hiragino Sans" panose="020B0400000000000000" pitchFamily="34" charset="-128"/>
                <a:ea typeface="Hiragino Sans" panose="020B0400000000000000" pitchFamily="34" charset="-128"/>
              </a:rPr>
              <a:t>日かかるので，期日に間に合わせるために常に実験を回している状態にしていたこと．</a:t>
            </a:r>
            <a:endParaRPr lang="en-US" altLang="ja-JP" dirty="0">
              <a:effectLst/>
              <a:latin typeface="Hiragino Sans" panose="020B0400000000000000" pitchFamily="34" charset="-128"/>
              <a:ea typeface="Hiragino Sans" panose="020B0400000000000000" pitchFamily="34" charset="-128"/>
            </a:endParaRPr>
          </a:p>
          <a:p>
            <a:pPr marL="216000" marR="0" lvl="0" indent="-216000" defTabSz="914400" rtl="0" eaLnBrk="1" fontAlgn="auto" latinLnBrk="0" hangingPunct="0">
              <a:lnSpc>
                <a:spcPct val="100000"/>
              </a:lnSpc>
              <a:spcBef>
                <a:spcPts val="0"/>
              </a:spcBef>
              <a:spcAft>
                <a:spcPts val="0"/>
              </a:spcAft>
              <a:buClrTx/>
              <a:buSzTx/>
              <a:buFontTx/>
              <a:buNone/>
              <a:tabLst/>
              <a:defRPr/>
            </a:pPr>
            <a:r>
              <a:rPr lang="ja-JP" altLang="en-US">
                <a:effectLst/>
                <a:latin typeface="Hiragino Sans" panose="020B0400000000000000" pitchFamily="34" charset="-128"/>
                <a:ea typeface="Hiragino Sans" panose="020B0400000000000000" pitchFamily="34" charset="-128"/>
              </a:rPr>
              <a:t>今後について　</a:t>
            </a:r>
            <a:r>
              <a:rPr lang="en-US" altLang="ja-JP" dirty="0">
                <a:effectLst/>
                <a:latin typeface="Hiragino Sans" panose="020B0400000000000000" pitchFamily="34" charset="-128"/>
                <a:ea typeface="Hiragino Sans" panose="020B0400000000000000" pitchFamily="34" charset="-128"/>
              </a:rPr>
              <a:t>→ </a:t>
            </a:r>
            <a:r>
              <a:rPr lang="ja-JP" altLang="en-US">
                <a:effectLst/>
                <a:latin typeface="Hiragino Sans" panose="020B0400000000000000" pitchFamily="34" charset="-128"/>
                <a:ea typeface="Hiragino Sans" panose="020B0400000000000000" pitchFamily="34" charset="-128"/>
              </a:rPr>
              <a:t>今後の課題の通り</a:t>
            </a:r>
            <a:endParaRPr lang="en-US" altLang="ja-JP" dirty="0">
              <a:effectLst/>
              <a:latin typeface="Hiragino Sans" panose="020B0400000000000000" pitchFamily="34" charset="-128"/>
              <a:ea typeface="Hiragino Sans" panose="020B0400000000000000" pitchFamily="34" charset="-128"/>
            </a:endParaRP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33</a:t>
            </a:fld>
            <a:endParaRPr lang="ja-JP" altLang="en-US"/>
          </a:p>
        </p:txBody>
      </p:sp>
    </p:spTree>
    <p:extLst>
      <p:ext uri="{BB962C8B-B14F-4D97-AF65-F5344CB8AC3E}">
        <p14:creationId xmlns:p14="http://schemas.microsoft.com/office/powerpoint/2010/main" val="1439804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sz="2000"/>
              <a:t>近年，機械学習を用いた画像識別に注目が集まっており，その一つに畳み込みニューラルネットワーク</a:t>
            </a:r>
            <a:r>
              <a:rPr kumimoji="1" lang="en-US" altLang="ja-JP" sz="2000" dirty="0"/>
              <a:t> CNN </a:t>
            </a:r>
            <a:r>
              <a:rPr kumimoji="1" lang="ja-JP" altLang="en-US" sz="2000"/>
              <a:t>による画像識別があります．ところが，</a:t>
            </a:r>
            <a:r>
              <a:rPr lang="ja-JP" altLang="en-US" sz="2000"/>
              <a:t>問題の高度化により，</a:t>
            </a:r>
            <a:r>
              <a:rPr kumimoji="1" lang="en-US" altLang="ja-JP" sz="2000" dirty="0"/>
              <a:t>CNN </a:t>
            </a:r>
            <a:r>
              <a:rPr kumimoji="1" lang="ja-JP" altLang="en-US" sz="2000"/>
              <a:t>の構造が複雑化し，人手で最適化するためには膨大な労力が必要となってきました．</a:t>
            </a:r>
            <a:br>
              <a:rPr kumimoji="1" lang="en-US" altLang="ja-JP" sz="2000" dirty="0"/>
            </a:br>
            <a:endParaRPr kumimoji="1" lang="en-US" altLang="ja-JP" sz="2000" dirty="0"/>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4</a:t>
            </a:fld>
            <a:endParaRPr lang="ja-JP" altLang="en-US"/>
          </a:p>
        </p:txBody>
      </p:sp>
    </p:spTree>
    <p:extLst>
      <p:ext uri="{BB962C8B-B14F-4D97-AF65-F5344CB8AC3E}">
        <p14:creationId xmlns:p14="http://schemas.microsoft.com/office/powerpoint/2010/main" val="2525175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6000" marR="0" lvl="0" indent="-216000" defTabSz="914400" rtl="0" eaLnBrk="1" fontAlgn="auto" latinLnBrk="0" hangingPunct="0">
              <a:lnSpc>
                <a:spcPct val="100000"/>
              </a:lnSpc>
              <a:spcBef>
                <a:spcPts val="0"/>
              </a:spcBef>
              <a:spcAft>
                <a:spcPts val="0"/>
              </a:spcAft>
              <a:buClrTx/>
              <a:buSzTx/>
              <a:buFontTx/>
              <a:buNone/>
              <a:tabLst/>
              <a:defRPr/>
            </a:pPr>
            <a:r>
              <a:rPr kumimoji="1" lang="ja-JP" altLang="en-US"/>
              <a:t>そこで，</a:t>
            </a:r>
            <a:r>
              <a:rPr kumimoji="1" lang="en-US" altLang="ja-JP" sz="2000" dirty="0"/>
              <a:t>CNN </a:t>
            </a:r>
            <a:r>
              <a:rPr kumimoji="1" lang="ja-JP" altLang="en-US" sz="2000"/>
              <a:t>の構造の最適化に遺伝的アルゴリズム</a:t>
            </a:r>
            <a:r>
              <a:rPr kumimoji="1" lang="en-US" altLang="ja-JP" sz="2000" dirty="0"/>
              <a:t> GA </a:t>
            </a:r>
            <a:r>
              <a:rPr kumimoji="1" lang="ja-JP" altLang="en-US" sz="2000"/>
              <a:t>を利用した，</a:t>
            </a:r>
            <a:r>
              <a:rPr kumimoji="1" lang="en-US" altLang="ja-JP" sz="2000" dirty="0" err="1"/>
              <a:t>gaCNN</a:t>
            </a:r>
            <a:r>
              <a:rPr kumimoji="1" lang="en-US" altLang="ja-JP" sz="2000" dirty="0"/>
              <a:t> </a:t>
            </a:r>
            <a:r>
              <a:rPr kumimoji="1" lang="ja-JP" altLang="en-US" sz="2000"/>
              <a:t>が提案されました．また，</a:t>
            </a:r>
            <a:r>
              <a:rPr kumimoji="1" lang="de" altLang="ja-JP" sz="2000" dirty="0" err="1"/>
              <a:t>gaCNN</a:t>
            </a:r>
            <a:r>
              <a:rPr kumimoji="1" lang="de" altLang="ja-JP" sz="2000" dirty="0"/>
              <a:t> </a:t>
            </a:r>
            <a:r>
              <a:rPr kumimoji="1" lang="ja-JP" altLang="en-US" sz="2000"/>
              <a:t>の拡張手法として熱力学的遺伝アルゴリズム</a:t>
            </a:r>
            <a:r>
              <a:rPr kumimoji="1" lang="en-US" altLang="ja-JP" sz="2000" dirty="0"/>
              <a:t> TDGA </a:t>
            </a:r>
            <a:r>
              <a:rPr kumimoji="1" lang="ja-JP" altLang="en-US" sz="2000"/>
              <a:t>を用いた </a:t>
            </a:r>
            <a:r>
              <a:rPr kumimoji="1" lang="de" altLang="ja-JP" sz="2000" dirty="0" err="1"/>
              <a:t>tdgaCNN</a:t>
            </a:r>
            <a:r>
              <a:rPr kumimoji="1" lang="de" altLang="ja-JP" sz="2000" dirty="0"/>
              <a:t> </a:t>
            </a:r>
            <a:r>
              <a:rPr kumimoji="1" lang="ja-JP" altLang="en-US" sz="2000"/>
              <a:t>が提案され，従来手法との比較により，その優位性が報告されてきました．</a:t>
            </a:r>
          </a:p>
          <a:p>
            <a:pPr marL="216000" marR="0" lvl="0" indent="-216000" defTabSz="914400" rtl="0" eaLnBrk="1" fontAlgn="auto" latinLnBrk="0" hangingPunct="0">
              <a:lnSpc>
                <a:spcPct val="100000"/>
              </a:lnSpc>
              <a:spcBef>
                <a:spcPts val="0"/>
              </a:spcBef>
              <a:spcAft>
                <a:spcPts val="0"/>
              </a:spcAft>
              <a:buClrTx/>
              <a:buSzTx/>
              <a:buFontTx/>
              <a:buNone/>
              <a:tabLst/>
              <a:defRPr/>
            </a:pPr>
            <a:endParaRPr kumimoji="1" lang="en-US" altLang="ja-JP" sz="2000" dirty="0"/>
          </a:p>
          <a:p>
            <a:endParaRPr kumimoji="1" lang="ja-JP" altLang="en-US"/>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5</a:t>
            </a:fld>
            <a:endParaRPr lang="ja-JP" altLang="en-US"/>
          </a:p>
        </p:txBody>
      </p:sp>
    </p:spTree>
    <p:extLst>
      <p:ext uri="{BB962C8B-B14F-4D97-AF65-F5344CB8AC3E}">
        <p14:creationId xmlns:p14="http://schemas.microsoft.com/office/powerpoint/2010/main" val="509800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先行研究では，</a:t>
            </a:r>
            <a:r>
              <a:rPr kumimoji="1" lang="de" altLang="ja-JP" dirty="0" err="1"/>
              <a:t>tdgaCNN</a:t>
            </a:r>
            <a:r>
              <a:rPr kumimoji="1" lang="de" altLang="ja-JP" dirty="0"/>
              <a:t> </a:t>
            </a:r>
            <a:r>
              <a:rPr kumimoji="1" lang="ja-JP" altLang="en-US"/>
              <a:t>の探索フェーズにおける適応度を，各個体を </a:t>
            </a:r>
            <a:r>
              <a:rPr kumimoji="1" lang="en-US" altLang="ja-JP" dirty="0"/>
              <a:t>1 </a:t>
            </a:r>
            <a:r>
              <a:rPr kumimoji="1" lang="ja-JP" altLang="en-US"/>
              <a:t>エポックだけ学習させた場合の精度としていましたが，本実験では，最終的により良い個体を得ることを目的とし，様々な適応度の評価方法を検討しました．</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6</a:t>
            </a:fld>
            <a:endParaRPr lang="ja-JP" altLang="en-US"/>
          </a:p>
        </p:txBody>
      </p:sp>
    </p:spTree>
    <p:extLst>
      <p:ext uri="{BB962C8B-B14F-4D97-AF65-F5344CB8AC3E}">
        <p14:creationId xmlns:p14="http://schemas.microsoft.com/office/powerpoint/2010/main" val="626363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要素技術です．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7</a:t>
            </a:fld>
            <a:endParaRPr lang="ja-JP" altLang="en-US"/>
          </a:p>
        </p:txBody>
      </p:sp>
    </p:spTree>
    <p:extLst>
      <p:ext uri="{BB962C8B-B14F-4D97-AF65-F5344CB8AC3E}">
        <p14:creationId xmlns:p14="http://schemas.microsoft.com/office/powerpoint/2010/main" val="923770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畳み込みニューラルネットワーク </a:t>
            </a:r>
            <a:r>
              <a:rPr kumimoji="1" lang="en-US" altLang="ja-JP" dirty="0"/>
              <a:t>CNN </a:t>
            </a:r>
            <a:r>
              <a:rPr kumimoji="1" lang="ja-JP" altLang="en-US"/>
              <a:t>は画像認識分野で特に顕著な成功を収めている手法です．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8</a:t>
            </a:fld>
            <a:endParaRPr lang="ja-JP" altLang="en-US"/>
          </a:p>
        </p:txBody>
      </p:sp>
    </p:spTree>
    <p:extLst>
      <p:ext uri="{BB962C8B-B14F-4D97-AF65-F5344CB8AC3E}">
        <p14:creationId xmlns:p14="http://schemas.microsoft.com/office/powerpoint/2010/main" val="39422802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de" altLang="ja-JP" dirty="0"/>
              <a:t>CNN </a:t>
            </a:r>
            <a:r>
              <a:rPr kumimoji="1" lang="ja-JP" altLang="en-US"/>
              <a:t>の構造は畳み込み層，プーリング層，全結合層の </a:t>
            </a:r>
            <a:r>
              <a:rPr kumimoji="1" lang="en-US" altLang="ja-JP" dirty="0"/>
              <a:t>3 </a:t>
            </a:r>
            <a:r>
              <a:rPr kumimoji="1" lang="ja-JP" altLang="en-US"/>
              <a:t>種類の層と，それに伴う活性化関数から構成され，それらの組合せ，および各種パラメータが識別精度を変化させます．</a:t>
            </a:r>
          </a:p>
        </p:txBody>
      </p:sp>
      <p:sp>
        <p:nvSpPr>
          <p:cNvPr id="4" name="スライド番号プレースホルダー 3"/>
          <p:cNvSpPr>
            <a:spLocks noGrp="1"/>
          </p:cNvSpPr>
          <p:nvPr>
            <p:ph type="sldNum" sz="quarter" idx="5"/>
          </p:nvPr>
        </p:nvSpPr>
        <p:spPr/>
        <p:txBody>
          <a:bodyPr/>
          <a:lstStyle/>
          <a:p>
            <a:pPr lvl="0"/>
            <a:fld id="{D4859A6D-CDBD-B344-BF57-2B4BBFE9F422}" type="slidenum">
              <a:rPr lang="en-US" altLang="ja-JP" smtClean="0"/>
              <a:t>9</a:t>
            </a:fld>
            <a:endParaRPr lang="ja-JP" altLang="en-US"/>
          </a:p>
        </p:txBody>
      </p:sp>
    </p:spTree>
    <p:extLst>
      <p:ext uri="{BB962C8B-B14F-4D97-AF65-F5344CB8AC3E}">
        <p14:creationId xmlns:p14="http://schemas.microsoft.com/office/powerpoint/2010/main" val="1749382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BAC582-8F5A-EEEE-8475-F2CA09EE01B4}"/>
              </a:ext>
            </a:extLst>
          </p:cNvPr>
          <p:cNvSpPr>
            <a:spLocks noGrp="1"/>
          </p:cNvSpPr>
          <p:nvPr>
            <p:ph type="ctrTitle"/>
          </p:nvPr>
        </p:nvSpPr>
        <p:spPr>
          <a:xfrm>
            <a:off x="945158" y="928028"/>
            <a:ext cx="5670947" cy="1974191"/>
          </a:xfrm>
        </p:spPr>
        <p:txBody>
          <a:bodyPr anchor="b"/>
          <a:lstStyle>
            <a:lvl1pPr algn="ctr">
              <a:defRPr sz="3721"/>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F427558-BBAC-6B4A-7C5E-928F79091863}"/>
              </a:ext>
            </a:extLst>
          </p:cNvPr>
          <p:cNvSpPr>
            <a:spLocks noGrp="1"/>
          </p:cNvSpPr>
          <p:nvPr>
            <p:ph type="subTitle" idx="1"/>
          </p:nvPr>
        </p:nvSpPr>
        <p:spPr>
          <a:xfrm>
            <a:off x="945158" y="2978352"/>
            <a:ext cx="5670947" cy="1369070"/>
          </a:xfrm>
        </p:spPr>
        <p:txBody>
          <a:bodyPr/>
          <a:lstStyle>
            <a:lvl1pPr marL="0" indent="0" algn="ctr">
              <a:buNone/>
              <a:defRPr sz="1488"/>
            </a:lvl1pPr>
            <a:lvl2pPr marL="283555" indent="0" algn="ctr">
              <a:buNone/>
              <a:defRPr sz="1240"/>
            </a:lvl2pPr>
            <a:lvl3pPr marL="567111" indent="0" algn="ctr">
              <a:buNone/>
              <a:defRPr sz="1116"/>
            </a:lvl3pPr>
            <a:lvl4pPr marL="850666" indent="0" algn="ctr">
              <a:buNone/>
              <a:defRPr sz="992"/>
            </a:lvl4pPr>
            <a:lvl5pPr marL="1134222" indent="0" algn="ctr">
              <a:buNone/>
              <a:defRPr sz="992"/>
            </a:lvl5pPr>
            <a:lvl6pPr marL="1417777" indent="0" algn="ctr">
              <a:buNone/>
              <a:defRPr sz="992"/>
            </a:lvl6pPr>
            <a:lvl7pPr marL="1701333" indent="0" algn="ctr">
              <a:buNone/>
              <a:defRPr sz="992"/>
            </a:lvl7pPr>
            <a:lvl8pPr marL="1984888" indent="0" algn="ctr">
              <a:buNone/>
              <a:defRPr sz="992"/>
            </a:lvl8pPr>
            <a:lvl9pPr marL="2268444" indent="0" algn="ctr">
              <a:buNone/>
              <a:defRPr sz="992"/>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AE512B4-F796-17A5-D9E1-FF8D8FF913A6}"/>
              </a:ext>
            </a:extLst>
          </p:cNvPr>
          <p:cNvSpPr>
            <a:spLocks noGrp="1"/>
          </p:cNvSpPr>
          <p:nvPr>
            <p:ph type="dt" sz="half" idx="10"/>
          </p:nvPr>
        </p:nvSpPr>
        <p:spPr/>
        <p:txBody>
          <a:bodyPr/>
          <a:lstStyle/>
          <a:p>
            <a:pPr lvl="0"/>
            <a:endParaRPr lang="en-US"/>
          </a:p>
        </p:txBody>
      </p:sp>
      <p:sp>
        <p:nvSpPr>
          <p:cNvPr id="5" name="フッター プレースホルダー 4">
            <a:extLst>
              <a:ext uri="{FF2B5EF4-FFF2-40B4-BE49-F238E27FC236}">
                <a16:creationId xmlns:a16="http://schemas.microsoft.com/office/drawing/2014/main" id="{047B283B-7BB3-6B24-2F32-5C4C72A018E7}"/>
              </a:ext>
            </a:extLst>
          </p:cNvPr>
          <p:cNvSpPr>
            <a:spLocks noGrp="1"/>
          </p:cNvSpPr>
          <p:nvPr>
            <p:ph type="ftr" sz="quarter" idx="11"/>
          </p:nvPr>
        </p:nvSpPr>
        <p:spPr/>
        <p:txBody>
          <a:bodyPr/>
          <a:lstStyle/>
          <a:p>
            <a:pPr lvl="0"/>
            <a:endParaRPr lang="en-US"/>
          </a:p>
        </p:txBody>
      </p:sp>
      <p:sp>
        <p:nvSpPr>
          <p:cNvPr id="6" name="スライド番号プレースホルダー 5">
            <a:extLst>
              <a:ext uri="{FF2B5EF4-FFF2-40B4-BE49-F238E27FC236}">
                <a16:creationId xmlns:a16="http://schemas.microsoft.com/office/drawing/2014/main" id="{4BB72DB1-BDCA-8DFE-1CD5-D5BE9332214D}"/>
              </a:ext>
            </a:extLst>
          </p:cNvPr>
          <p:cNvSpPr>
            <a:spLocks noGrp="1"/>
          </p:cNvSpPr>
          <p:nvPr>
            <p:ph type="sldNum" sz="quarter" idx="12"/>
          </p:nvPr>
        </p:nvSpPr>
        <p:spPr/>
        <p:txBody>
          <a:bodyPr/>
          <a:lstStyle/>
          <a:p>
            <a:pPr lvl="0"/>
            <a:fld id="{8DBE4538-2CF1-5B42-8B95-8F272CD4D583}" type="slidenum">
              <a:rPr lang="en-US" altLang="ja-JP" smtClean="0"/>
              <a:t>‹#›</a:t>
            </a:fld>
            <a:endParaRPr lang="ja-JP" altLang="en-US"/>
          </a:p>
        </p:txBody>
      </p:sp>
    </p:spTree>
    <p:extLst>
      <p:ext uri="{BB962C8B-B14F-4D97-AF65-F5344CB8AC3E}">
        <p14:creationId xmlns:p14="http://schemas.microsoft.com/office/powerpoint/2010/main" val="1732830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33C35D-B395-A87A-E934-093A396A956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3A1FDE7-315B-BDFA-42AE-C9FC990670C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E4ED134-B86D-E4DC-DC86-7A746E7F1DEA}"/>
              </a:ext>
            </a:extLst>
          </p:cNvPr>
          <p:cNvSpPr>
            <a:spLocks noGrp="1"/>
          </p:cNvSpPr>
          <p:nvPr>
            <p:ph type="dt" sz="half" idx="10"/>
          </p:nvPr>
        </p:nvSpPr>
        <p:spPr/>
        <p:txBody>
          <a:bodyPr/>
          <a:lstStyle/>
          <a:p>
            <a:pPr lvl="0"/>
            <a:endParaRPr lang="en-US"/>
          </a:p>
        </p:txBody>
      </p:sp>
      <p:sp>
        <p:nvSpPr>
          <p:cNvPr id="5" name="フッター プレースホルダー 4">
            <a:extLst>
              <a:ext uri="{FF2B5EF4-FFF2-40B4-BE49-F238E27FC236}">
                <a16:creationId xmlns:a16="http://schemas.microsoft.com/office/drawing/2014/main" id="{2B201F74-C8AA-189F-7750-6649F4A1D7B1}"/>
              </a:ext>
            </a:extLst>
          </p:cNvPr>
          <p:cNvSpPr>
            <a:spLocks noGrp="1"/>
          </p:cNvSpPr>
          <p:nvPr>
            <p:ph type="ftr" sz="quarter" idx="11"/>
          </p:nvPr>
        </p:nvSpPr>
        <p:spPr/>
        <p:txBody>
          <a:bodyPr/>
          <a:lstStyle/>
          <a:p>
            <a:pPr lvl="0"/>
            <a:endParaRPr lang="en-US"/>
          </a:p>
        </p:txBody>
      </p:sp>
      <p:sp>
        <p:nvSpPr>
          <p:cNvPr id="6" name="スライド番号プレースホルダー 5">
            <a:extLst>
              <a:ext uri="{FF2B5EF4-FFF2-40B4-BE49-F238E27FC236}">
                <a16:creationId xmlns:a16="http://schemas.microsoft.com/office/drawing/2014/main" id="{60098C47-CA61-2F26-7E56-BC1F70DD8E4B}"/>
              </a:ext>
            </a:extLst>
          </p:cNvPr>
          <p:cNvSpPr>
            <a:spLocks noGrp="1"/>
          </p:cNvSpPr>
          <p:nvPr>
            <p:ph type="sldNum" sz="quarter" idx="12"/>
          </p:nvPr>
        </p:nvSpPr>
        <p:spPr/>
        <p:txBody>
          <a:body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89856362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500A598-64FB-4B5B-30BB-FF64A6CD80F2}"/>
              </a:ext>
            </a:extLst>
          </p:cNvPr>
          <p:cNvSpPr>
            <a:spLocks noGrp="1"/>
          </p:cNvSpPr>
          <p:nvPr>
            <p:ph type="title" orient="vert"/>
          </p:nvPr>
        </p:nvSpPr>
        <p:spPr>
          <a:xfrm>
            <a:off x="5411029" y="301904"/>
            <a:ext cx="1630397" cy="4805529"/>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A234A6C-3C3D-9156-F4D9-A03A83C6FD98}"/>
              </a:ext>
            </a:extLst>
          </p:cNvPr>
          <p:cNvSpPr>
            <a:spLocks noGrp="1"/>
          </p:cNvSpPr>
          <p:nvPr>
            <p:ph type="body" orient="vert" idx="1"/>
          </p:nvPr>
        </p:nvSpPr>
        <p:spPr>
          <a:xfrm>
            <a:off x="519837" y="301904"/>
            <a:ext cx="4796676" cy="4805529"/>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17A7D70-F982-B28E-81A3-529936AD374F}"/>
              </a:ext>
            </a:extLst>
          </p:cNvPr>
          <p:cNvSpPr>
            <a:spLocks noGrp="1"/>
          </p:cNvSpPr>
          <p:nvPr>
            <p:ph type="dt" sz="half" idx="10"/>
          </p:nvPr>
        </p:nvSpPr>
        <p:spPr/>
        <p:txBody>
          <a:bodyPr/>
          <a:lstStyle/>
          <a:p>
            <a:pPr lvl="0"/>
            <a:endParaRPr lang="en-US"/>
          </a:p>
        </p:txBody>
      </p:sp>
      <p:sp>
        <p:nvSpPr>
          <p:cNvPr id="5" name="フッター プレースホルダー 4">
            <a:extLst>
              <a:ext uri="{FF2B5EF4-FFF2-40B4-BE49-F238E27FC236}">
                <a16:creationId xmlns:a16="http://schemas.microsoft.com/office/drawing/2014/main" id="{408502BF-E67E-D3AA-4B05-B7A9A660F2FF}"/>
              </a:ext>
            </a:extLst>
          </p:cNvPr>
          <p:cNvSpPr>
            <a:spLocks noGrp="1"/>
          </p:cNvSpPr>
          <p:nvPr>
            <p:ph type="ftr" sz="quarter" idx="11"/>
          </p:nvPr>
        </p:nvSpPr>
        <p:spPr/>
        <p:txBody>
          <a:bodyPr/>
          <a:lstStyle/>
          <a:p>
            <a:pPr lvl="0"/>
            <a:endParaRPr lang="en-US"/>
          </a:p>
        </p:txBody>
      </p:sp>
      <p:sp>
        <p:nvSpPr>
          <p:cNvPr id="6" name="スライド番号プレースホルダー 5">
            <a:extLst>
              <a:ext uri="{FF2B5EF4-FFF2-40B4-BE49-F238E27FC236}">
                <a16:creationId xmlns:a16="http://schemas.microsoft.com/office/drawing/2014/main" id="{81D73D9A-388C-39BA-6AFD-EDFFD8F2B071}"/>
              </a:ext>
            </a:extLst>
          </p:cNvPr>
          <p:cNvSpPr>
            <a:spLocks noGrp="1"/>
          </p:cNvSpPr>
          <p:nvPr>
            <p:ph type="sldNum" sz="quarter" idx="12"/>
          </p:nvPr>
        </p:nvSpPr>
        <p:spPr/>
        <p:txBody>
          <a:body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78292966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CDE3D3-D1F9-7C19-B2F0-52AD31AFD3E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924F8DB-51BE-A636-BD7B-A857B801307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7DE6575-CDBD-CE10-AA68-E775937702BE}"/>
              </a:ext>
            </a:extLst>
          </p:cNvPr>
          <p:cNvSpPr>
            <a:spLocks noGrp="1"/>
          </p:cNvSpPr>
          <p:nvPr>
            <p:ph type="dt" sz="half" idx="10"/>
          </p:nvPr>
        </p:nvSpPr>
        <p:spPr/>
        <p:txBody>
          <a:bodyPr/>
          <a:lstStyle/>
          <a:p>
            <a:pPr lvl="0"/>
            <a:endParaRPr lang="en-US"/>
          </a:p>
        </p:txBody>
      </p:sp>
      <p:sp>
        <p:nvSpPr>
          <p:cNvPr id="5" name="フッター プレースホルダー 4">
            <a:extLst>
              <a:ext uri="{FF2B5EF4-FFF2-40B4-BE49-F238E27FC236}">
                <a16:creationId xmlns:a16="http://schemas.microsoft.com/office/drawing/2014/main" id="{81DE17D8-8E60-7437-1012-6F9CD33A539A}"/>
              </a:ext>
            </a:extLst>
          </p:cNvPr>
          <p:cNvSpPr>
            <a:spLocks noGrp="1"/>
          </p:cNvSpPr>
          <p:nvPr>
            <p:ph type="ftr" sz="quarter" idx="11"/>
          </p:nvPr>
        </p:nvSpPr>
        <p:spPr/>
        <p:txBody>
          <a:bodyPr/>
          <a:lstStyle/>
          <a:p>
            <a:pPr lvl="0"/>
            <a:endParaRPr lang="en-US"/>
          </a:p>
        </p:txBody>
      </p:sp>
      <p:sp>
        <p:nvSpPr>
          <p:cNvPr id="6" name="スライド番号プレースホルダー 5">
            <a:extLst>
              <a:ext uri="{FF2B5EF4-FFF2-40B4-BE49-F238E27FC236}">
                <a16:creationId xmlns:a16="http://schemas.microsoft.com/office/drawing/2014/main" id="{1511B991-5DF0-4CD6-C11B-F6662CD5E4BD}"/>
              </a:ext>
            </a:extLst>
          </p:cNvPr>
          <p:cNvSpPr>
            <a:spLocks noGrp="1"/>
          </p:cNvSpPr>
          <p:nvPr>
            <p:ph type="sldNum" sz="quarter" idx="12"/>
          </p:nvPr>
        </p:nvSpPr>
        <p:spPr/>
        <p:txBody>
          <a:body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269928599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7AB11D-6E1C-8769-4F83-81AA28917D9D}"/>
              </a:ext>
            </a:extLst>
          </p:cNvPr>
          <p:cNvSpPr>
            <a:spLocks noGrp="1"/>
          </p:cNvSpPr>
          <p:nvPr>
            <p:ph type="title"/>
          </p:nvPr>
        </p:nvSpPr>
        <p:spPr>
          <a:xfrm>
            <a:off x="515899" y="1413700"/>
            <a:ext cx="6521589" cy="2358791"/>
          </a:xfrm>
        </p:spPr>
        <p:txBody>
          <a:bodyPr anchor="b"/>
          <a:lstStyle>
            <a:lvl1pPr>
              <a:defRPr sz="3721"/>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ECD4F6F-026F-8418-C220-6588FC11562E}"/>
              </a:ext>
            </a:extLst>
          </p:cNvPr>
          <p:cNvSpPr>
            <a:spLocks noGrp="1"/>
          </p:cNvSpPr>
          <p:nvPr>
            <p:ph type="body" idx="1"/>
          </p:nvPr>
        </p:nvSpPr>
        <p:spPr>
          <a:xfrm>
            <a:off x="515899" y="3794807"/>
            <a:ext cx="6521589" cy="1240432"/>
          </a:xfrm>
        </p:spPr>
        <p:txBody>
          <a:bodyPr/>
          <a:lstStyle>
            <a:lvl1pPr marL="0" indent="0">
              <a:buNone/>
              <a:defRPr sz="1488">
                <a:solidFill>
                  <a:schemeClr val="tx1">
                    <a:tint val="75000"/>
                  </a:schemeClr>
                </a:solidFill>
              </a:defRPr>
            </a:lvl1pPr>
            <a:lvl2pPr marL="283555" indent="0">
              <a:buNone/>
              <a:defRPr sz="1240">
                <a:solidFill>
                  <a:schemeClr val="tx1">
                    <a:tint val="75000"/>
                  </a:schemeClr>
                </a:solidFill>
              </a:defRPr>
            </a:lvl2pPr>
            <a:lvl3pPr marL="567111" indent="0">
              <a:buNone/>
              <a:defRPr sz="1116">
                <a:solidFill>
                  <a:schemeClr val="tx1">
                    <a:tint val="75000"/>
                  </a:schemeClr>
                </a:solidFill>
              </a:defRPr>
            </a:lvl3pPr>
            <a:lvl4pPr marL="850666" indent="0">
              <a:buNone/>
              <a:defRPr sz="992">
                <a:solidFill>
                  <a:schemeClr val="tx1">
                    <a:tint val="75000"/>
                  </a:schemeClr>
                </a:solidFill>
              </a:defRPr>
            </a:lvl4pPr>
            <a:lvl5pPr marL="1134222" indent="0">
              <a:buNone/>
              <a:defRPr sz="992">
                <a:solidFill>
                  <a:schemeClr val="tx1">
                    <a:tint val="75000"/>
                  </a:schemeClr>
                </a:solidFill>
              </a:defRPr>
            </a:lvl5pPr>
            <a:lvl6pPr marL="1417777" indent="0">
              <a:buNone/>
              <a:defRPr sz="992">
                <a:solidFill>
                  <a:schemeClr val="tx1">
                    <a:tint val="75000"/>
                  </a:schemeClr>
                </a:solidFill>
              </a:defRPr>
            </a:lvl6pPr>
            <a:lvl7pPr marL="1701333" indent="0">
              <a:buNone/>
              <a:defRPr sz="992">
                <a:solidFill>
                  <a:schemeClr val="tx1">
                    <a:tint val="75000"/>
                  </a:schemeClr>
                </a:solidFill>
              </a:defRPr>
            </a:lvl7pPr>
            <a:lvl8pPr marL="1984888" indent="0">
              <a:buNone/>
              <a:defRPr sz="992">
                <a:solidFill>
                  <a:schemeClr val="tx1">
                    <a:tint val="75000"/>
                  </a:schemeClr>
                </a:solidFill>
              </a:defRPr>
            </a:lvl8pPr>
            <a:lvl9pPr marL="2268444" indent="0">
              <a:buNone/>
              <a:defRPr sz="992">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82A64A2-3719-3328-34F2-8659AD9816DF}"/>
              </a:ext>
            </a:extLst>
          </p:cNvPr>
          <p:cNvSpPr>
            <a:spLocks noGrp="1"/>
          </p:cNvSpPr>
          <p:nvPr>
            <p:ph type="dt" sz="half" idx="10"/>
          </p:nvPr>
        </p:nvSpPr>
        <p:spPr/>
        <p:txBody>
          <a:bodyPr/>
          <a:lstStyle/>
          <a:p>
            <a:pPr lvl="0"/>
            <a:endParaRPr lang="en-US"/>
          </a:p>
        </p:txBody>
      </p:sp>
      <p:sp>
        <p:nvSpPr>
          <p:cNvPr id="5" name="フッター プレースホルダー 4">
            <a:extLst>
              <a:ext uri="{FF2B5EF4-FFF2-40B4-BE49-F238E27FC236}">
                <a16:creationId xmlns:a16="http://schemas.microsoft.com/office/drawing/2014/main" id="{8E41C741-9190-E964-0473-2E001AFC1431}"/>
              </a:ext>
            </a:extLst>
          </p:cNvPr>
          <p:cNvSpPr>
            <a:spLocks noGrp="1"/>
          </p:cNvSpPr>
          <p:nvPr>
            <p:ph type="ftr" sz="quarter" idx="11"/>
          </p:nvPr>
        </p:nvSpPr>
        <p:spPr/>
        <p:txBody>
          <a:bodyPr/>
          <a:lstStyle/>
          <a:p>
            <a:pPr lvl="0"/>
            <a:endParaRPr lang="en-US"/>
          </a:p>
        </p:txBody>
      </p:sp>
      <p:sp>
        <p:nvSpPr>
          <p:cNvPr id="6" name="スライド番号プレースホルダー 5">
            <a:extLst>
              <a:ext uri="{FF2B5EF4-FFF2-40B4-BE49-F238E27FC236}">
                <a16:creationId xmlns:a16="http://schemas.microsoft.com/office/drawing/2014/main" id="{BA5493B2-E4F6-FE8A-C145-4BED3A625790}"/>
              </a:ext>
            </a:extLst>
          </p:cNvPr>
          <p:cNvSpPr>
            <a:spLocks noGrp="1"/>
          </p:cNvSpPr>
          <p:nvPr>
            <p:ph type="sldNum" sz="quarter" idx="12"/>
          </p:nvPr>
        </p:nvSpPr>
        <p:spPr/>
        <p:txBody>
          <a:bodyPr/>
          <a:lstStyle/>
          <a:p>
            <a:pPr lvl="0"/>
            <a:fld id="{7F215730-A805-844A-B471-07EFE8E78BA7}" type="slidenum">
              <a:rPr lang="en-US" altLang="ja-JP" smtClean="0"/>
              <a:t>‹#›</a:t>
            </a:fld>
            <a:endParaRPr lang="ja-JP" altLang="en-US"/>
          </a:p>
        </p:txBody>
      </p:sp>
    </p:spTree>
    <p:extLst>
      <p:ext uri="{BB962C8B-B14F-4D97-AF65-F5344CB8AC3E}">
        <p14:creationId xmlns:p14="http://schemas.microsoft.com/office/powerpoint/2010/main" val="123581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A0F1FB-BDCE-9CD2-5777-1358B352ECA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2E04AC0-1571-ADFB-BC16-3CA305E7A504}"/>
              </a:ext>
            </a:extLst>
          </p:cNvPr>
          <p:cNvSpPr>
            <a:spLocks noGrp="1"/>
          </p:cNvSpPr>
          <p:nvPr>
            <p:ph sz="half" idx="1"/>
          </p:nvPr>
        </p:nvSpPr>
        <p:spPr>
          <a:xfrm>
            <a:off x="519837" y="1509521"/>
            <a:ext cx="3213537" cy="3597912"/>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4BC5998-1198-A49E-4A6D-599C08D67A4E}"/>
              </a:ext>
            </a:extLst>
          </p:cNvPr>
          <p:cNvSpPr>
            <a:spLocks noGrp="1"/>
          </p:cNvSpPr>
          <p:nvPr>
            <p:ph sz="half" idx="2"/>
          </p:nvPr>
        </p:nvSpPr>
        <p:spPr>
          <a:xfrm>
            <a:off x="3827889" y="1509521"/>
            <a:ext cx="3213537" cy="3597912"/>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B04285D-E2E8-CC02-BB16-6F8CFDF8C3D2}"/>
              </a:ext>
            </a:extLst>
          </p:cNvPr>
          <p:cNvSpPr>
            <a:spLocks noGrp="1"/>
          </p:cNvSpPr>
          <p:nvPr>
            <p:ph type="dt" sz="half" idx="10"/>
          </p:nvPr>
        </p:nvSpPr>
        <p:spPr/>
        <p:txBody>
          <a:bodyPr/>
          <a:lstStyle/>
          <a:p>
            <a:pPr lvl="0"/>
            <a:endParaRPr lang="en-US"/>
          </a:p>
        </p:txBody>
      </p:sp>
      <p:sp>
        <p:nvSpPr>
          <p:cNvPr id="6" name="フッター プレースホルダー 5">
            <a:extLst>
              <a:ext uri="{FF2B5EF4-FFF2-40B4-BE49-F238E27FC236}">
                <a16:creationId xmlns:a16="http://schemas.microsoft.com/office/drawing/2014/main" id="{DBD80792-C519-98C3-5E6C-DD9457E6359C}"/>
              </a:ext>
            </a:extLst>
          </p:cNvPr>
          <p:cNvSpPr>
            <a:spLocks noGrp="1"/>
          </p:cNvSpPr>
          <p:nvPr>
            <p:ph type="ftr" sz="quarter" idx="11"/>
          </p:nvPr>
        </p:nvSpPr>
        <p:spPr/>
        <p:txBody>
          <a:bodyPr/>
          <a:lstStyle/>
          <a:p>
            <a:pPr lvl="0"/>
            <a:endParaRPr lang="en-US"/>
          </a:p>
        </p:txBody>
      </p:sp>
      <p:sp>
        <p:nvSpPr>
          <p:cNvPr id="7" name="スライド番号プレースホルダー 6">
            <a:extLst>
              <a:ext uri="{FF2B5EF4-FFF2-40B4-BE49-F238E27FC236}">
                <a16:creationId xmlns:a16="http://schemas.microsoft.com/office/drawing/2014/main" id="{46B61A7E-60A0-B540-715C-48AB58D952C7}"/>
              </a:ext>
            </a:extLst>
          </p:cNvPr>
          <p:cNvSpPr>
            <a:spLocks noGrp="1"/>
          </p:cNvSpPr>
          <p:nvPr>
            <p:ph type="sldNum" sz="quarter" idx="12"/>
          </p:nvPr>
        </p:nvSpPr>
        <p:spPr/>
        <p:txBody>
          <a:body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357022605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8520D8-8086-5A46-DC85-2DFB87075FED}"/>
              </a:ext>
            </a:extLst>
          </p:cNvPr>
          <p:cNvSpPr>
            <a:spLocks noGrp="1"/>
          </p:cNvSpPr>
          <p:nvPr>
            <p:ph type="title"/>
          </p:nvPr>
        </p:nvSpPr>
        <p:spPr>
          <a:xfrm>
            <a:off x="520822" y="301905"/>
            <a:ext cx="6521589" cy="1096044"/>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CB4C9E5-4FF4-5EB5-F3F0-F8EE13C0747A}"/>
              </a:ext>
            </a:extLst>
          </p:cNvPr>
          <p:cNvSpPr>
            <a:spLocks noGrp="1"/>
          </p:cNvSpPr>
          <p:nvPr>
            <p:ph type="body" idx="1"/>
          </p:nvPr>
        </p:nvSpPr>
        <p:spPr>
          <a:xfrm>
            <a:off x="520822" y="1390073"/>
            <a:ext cx="3198768" cy="681253"/>
          </a:xfrm>
        </p:spPr>
        <p:txBody>
          <a:bodyPr anchor="b"/>
          <a:lstStyle>
            <a:lvl1pPr marL="0" indent="0">
              <a:buNone/>
              <a:defRPr sz="1488" b="1"/>
            </a:lvl1pPr>
            <a:lvl2pPr marL="283555" indent="0">
              <a:buNone/>
              <a:defRPr sz="1240" b="1"/>
            </a:lvl2pPr>
            <a:lvl3pPr marL="567111" indent="0">
              <a:buNone/>
              <a:defRPr sz="1116" b="1"/>
            </a:lvl3pPr>
            <a:lvl4pPr marL="850666" indent="0">
              <a:buNone/>
              <a:defRPr sz="992" b="1"/>
            </a:lvl4pPr>
            <a:lvl5pPr marL="1134222" indent="0">
              <a:buNone/>
              <a:defRPr sz="992" b="1"/>
            </a:lvl5pPr>
            <a:lvl6pPr marL="1417777" indent="0">
              <a:buNone/>
              <a:defRPr sz="992" b="1"/>
            </a:lvl6pPr>
            <a:lvl7pPr marL="1701333" indent="0">
              <a:buNone/>
              <a:defRPr sz="992" b="1"/>
            </a:lvl7pPr>
            <a:lvl8pPr marL="1984888" indent="0">
              <a:buNone/>
              <a:defRPr sz="992" b="1"/>
            </a:lvl8pPr>
            <a:lvl9pPr marL="2268444" indent="0">
              <a:buNone/>
              <a:defRPr sz="992"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CA189F4-5714-59C7-BE97-AE0AF4C25750}"/>
              </a:ext>
            </a:extLst>
          </p:cNvPr>
          <p:cNvSpPr>
            <a:spLocks noGrp="1"/>
          </p:cNvSpPr>
          <p:nvPr>
            <p:ph sz="half" idx="2"/>
          </p:nvPr>
        </p:nvSpPr>
        <p:spPr>
          <a:xfrm>
            <a:off x="520822" y="2071326"/>
            <a:ext cx="3198768" cy="304660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6B5B056-9EC7-EE03-EAF6-46F6DAEDA842}"/>
              </a:ext>
            </a:extLst>
          </p:cNvPr>
          <p:cNvSpPr>
            <a:spLocks noGrp="1"/>
          </p:cNvSpPr>
          <p:nvPr>
            <p:ph type="body" sz="quarter" idx="3"/>
          </p:nvPr>
        </p:nvSpPr>
        <p:spPr>
          <a:xfrm>
            <a:off x="3827889" y="1390073"/>
            <a:ext cx="3214522" cy="681253"/>
          </a:xfrm>
        </p:spPr>
        <p:txBody>
          <a:bodyPr anchor="b"/>
          <a:lstStyle>
            <a:lvl1pPr marL="0" indent="0">
              <a:buNone/>
              <a:defRPr sz="1488" b="1"/>
            </a:lvl1pPr>
            <a:lvl2pPr marL="283555" indent="0">
              <a:buNone/>
              <a:defRPr sz="1240" b="1"/>
            </a:lvl2pPr>
            <a:lvl3pPr marL="567111" indent="0">
              <a:buNone/>
              <a:defRPr sz="1116" b="1"/>
            </a:lvl3pPr>
            <a:lvl4pPr marL="850666" indent="0">
              <a:buNone/>
              <a:defRPr sz="992" b="1"/>
            </a:lvl4pPr>
            <a:lvl5pPr marL="1134222" indent="0">
              <a:buNone/>
              <a:defRPr sz="992" b="1"/>
            </a:lvl5pPr>
            <a:lvl6pPr marL="1417777" indent="0">
              <a:buNone/>
              <a:defRPr sz="992" b="1"/>
            </a:lvl6pPr>
            <a:lvl7pPr marL="1701333" indent="0">
              <a:buNone/>
              <a:defRPr sz="992" b="1"/>
            </a:lvl7pPr>
            <a:lvl8pPr marL="1984888" indent="0">
              <a:buNone/>
              <a:defRPr sz="992" b="1"/>
            </a:lvl8pPr>
            <a:lvl9pPr marL="2268444" indent="0">
              <a:buNone/>
              <a:defRPr sz="992"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EA0142A-7FA3-459B-91C9-525CBB4BF553}"/>
              </a:ext>
            </a:extLst>
          </p:cNvPr>
          <p:cNvSpPr>
            <a:spLocks noGrp="1"/>
          </p:cNvSpPr>
          <p:nvPr>
            <p:ph sz="quarter" idx="4"/>
          </p:nvPr>
        </p:nvSpPr>
        <p:spPr>
          <a:xfrm>
            <a:off x="3827889" y="2071326"/>
            <a:ext cx="3214522" cy="304660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C16ACAB-7C12-BE42-5131-73FA0BD3FCCE}"/>
              </a:ext>
            </a:extLst>
          </p:cNvPr>
          <p:cNvSpPr>
            <a:spLocks noGrp="1"/>
          </p:cNvSpPr>
          <p:nvPr>
            <p:ph type="dt" sz="half" idx="10"/>
          </p:nvPr>
        </p:nvSpPr>
        <p:spPr/>
        <p:txBody>
          <a:bodyPr/>
          <a:lstStyle/>
          <a:p>
            <a:pPr lvl="0"/>
            <a:endParaRPr lang="en-US"/>
          </a:p>
        </p:txBody>
      </p:sp>
      <p:sp>
        <p:nvSpPr>
          <p:cNvPr id="8" name="フッター プレースホルダー 7">
            <a:extLst>
              <a:ext uri="{FF2B5EF4-FFF2-40B4-BE49-F238E27FC236}">
                <a16:creationId xmlns:a16="http://schemas.microsoft.com/office/drawing/2014/main" id="{48557589-E0D3-4A8F-BD20-92AE5CB45980}"/>
              </a:ext>
            </a:extLst>
          </p:cNvPr>
          <p:cNvSpPr>
            <a:spLocks noGrp="1"/>
          </p:cNvSpPr>
          <p:nvPr>
            <p:ph type="ftr" sz="quarter" idx="11"/>
          </p:nvPr>
        </p:nvSpPr>
        <p:spPr/>
        <p:txBody>
          <a:bodyPr/>
          <a:lstStyle/>
          <a:p>
            <a:pPr lvl="0"/>
            <a:endParaRPr lang="en-US"/>
          </a:p>
        </p:txBody>
      </p:sp>
      <p:sp>
        <p:nvSpPr>
          <p:cNvPr id="9" name="スライド番号プレースホルダー 8">
            <a:extLst>
              <a:ext uri="{FF2B5EF4-FFF2-40B4-BE49-F238E27FC236}">
                <a16:creationId xmlns:a16="http://schemas.microsoft.com/office/drawing/2014/main" id="{8DFB6156-F087-AE92-5F57-20FFD6209967}"/>
              </a:ext>
            </a:extLst>
          </p:cNvPr>
          <p:cNvSpPr>
            <a:spLocks noGrp="1"/>
          </p:cNvSpPr>
          <p:nvPr>
            <p:ph type="sldNum" sz="quarter" idx="12"/>
          </p:nvPr>
        </p:nvSpPr>
        <p:spPr/>
        <p:txBody>
          <a:body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403454936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52638F-F2B9-A32C-8065-249C37E7399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03B845F-F56E-A89E-33AF-92A8BCD86AD1}"/>
              </a:ext>
            </a:extLst>
          </p:cNvPr>
          <p:cNvSpPr>
            <a:spLocks noGrp="1"/>
          </p:cNvSpPr>
          <p:nvPr>
            <p:ph type="dt" sz="half" idx="10"/>
          </p:nvPr>
        </p:nvSpPr>
        <p:spPr/>
        <p:txBody>
          <a:bodyPr/>
          <a:lstStyle/>
          <a:p>
            <a:pPr lvl="0"/>
            <a:endParaRPr lang="en-US"/>
          </a:p>
        </p:txBody>
      </p:sp>
      <p:sp>
        <p:nvSpPr>
          <p:cNvPr id="4" name="フッター プレースホルダー 3">
            <a:extLst>
              <a:ext uri="{FF2B5EF4-FFF2-40B4-BE49-F238E27FC236}">
                <a16:creationId xmlns:a16="http://schemas.microsoft.com/office/drawing/2014/main" id="{E3928FE5-7D74-724F-29DE-94C8CA8691AE}"/>
              </a:ext>
            </a:extLst>
          </p:cNvPr>
          <p:cNvSpPr>
            <a:spLocks noGrp="1"/>
          </p:cNvSpPr>
          <p:nvPr>
            <p:ph type="ftr" sz="quarter" idx="11"/>
          </p:nvPr>
        </p:nvSpPr>
        <p:spPr/>
        <p:txBody>
          <a:bodyPr/>
          <a:lstStyle/>
          <a:p>
            <a:pPr lvl="0"/>
            <a:endParaRPr lang="en-US"/>
          </a:p>
        </p:txBody>
      </p:sp>
      <p:sp>
        <p:nvSpPr>
          <p:cNvPr id="5" name="スライド番号プレースホルダー 4">
            <a:extLst>
              <a:ext uri="{FF2B5EF4-FFF2-40B4-BE49-F238E27FC236}">
                <a16:creationId xmlns:a16="http://schemas.microsoft.com/office/drawing/2014/main" id="{CFBA221F-8503-1D67-17A0-7E8C81218AED}"/>
              </a:ext>
            </a:extLst>
          </p:cNvPr>
          <p:cNvSpPr>
            <a:spLocks noGrp="1"/>
          </p:cNvSpPr>
          <p:nvPr>
            <p:ph type="sldNum" sz="quarter" idx="12"/>
          </p:nvPr>
        </p:nvSpPr>
        <p:spPr>
          <a:xfrm>
            <a:off x="5800214" y="301905"/>
            <a:ext cx="1701284" cy="301904"/>
          </a:xfrm>
        </p:spPr>
        <p:txBody>
          <a:bodyPr/>
          <a:lstStyle/>
          <a:p>
            <a:pPr lvl="0"/>
            <a:fld id="{004900ED-2EFD-2142-93A1-1CBA90FDE07B}" type="slidenum">
              <a:rPr lang="en-US" altLang="ja-JP" smtClean="0"/>
              <a:t>‹#›</a:t>
            </a:fld>
            <a:endParaRPr lang="ja-JP" altLang="en-US"/>
          </a:p>
        </p:txBody>
      </p:sp>
    </p:spTree>
    <p:extLst>
      <p:ext uri="{BB962C8B-B14F-4D97-AF65-F5344CB8AC3E}">
        <p14:creationId xmlns:p14="http://schemas.microsoft.com/office/powerpoint/2010/main" val="1019740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9CF3A06-2E8B-648A-298B-2987F4394C70}"/>
              </a:ext>
            </a:extLst>
          </p:cNvPr>
          <p:cNvSpPr>
            <a:spLocks noGrp="1"/>
          </p:cNvSpPr>
          <p:nvPr>
            <p:ph type="dt" sz="half" idx="10"/>
          </p:nvPr>
        </p:nvSpPr>
        <p:spPr/>
        <p:txBody>
          <a:bodyPr/>
          <a:lstStyle/>
          <a:p>
            <a:pPr lvl="0"/>
            <a:endParaRPr lang="en-US"/>
          </a:p>
        </p:txBody>
      </p:sp>
      <p:sp>
        <p:nvSpPr>
          <p:cNvPr id="3" name="フッター プレースホルダー 2">
            <a:extLst>
              <a:ext uri="{FF2B5EF4-FFF2-40B4-BE49-F238E27FC236}">
                <a16:creationId xmlns:a16="http://schemas.microsoft.com/office/drawing/2014/main" id="{9ED18A74-95A3-79B7-6A92-6018C9E96F8E}"/>
              </a:ext>
            </a:extLst>
          </p:cNvPr>
          <p:cNvSpPr>
            <a:spLocks noGrp="1"/>
          </p:cNvSpPr>
          <p:nvPr>
            <p:ph type="ftr" sz="quarter" idx="11"/>
          </p:nvPr>
        </p:nvSpPr>
        <p:spPr/>
        <p:txBody>
          <a:bodyPr/>
          <a:lstStyle/>
          <a:p>
            <a:pPr lvl="0"/>
            <a:endParaRPr lang="en-US"/>
          </a:p>
        </p:txBody>
      </p:sp>
      <p:sp>
        <p:nvSpPr>
          <p:cNvPr id="4" name="スライド番号プレースホルダー 3">
            <a:extLst>
              <a:ext uri="{FF2B5EF4-FFF2-40B4-BE49-F238E27FC236}">
                <a16:creationId xmlns:a16="http://schemas.microsoft.com/office/drawing/2014/main" id="{4E5E9155-997B-981A-35C5-69A93B891804}"/>
              </a:ext>
            </a:extLst>
          </p:cNvPr>
          <p:cNvSpPr>
            <a:spLocks noGrp="1"/>
          </p:cNvSpPr>
          <p:nvPr>
            <p:ph type="sldNum" sz="quarter" idx="12"/>
          </p:nvPr>
        </p:nvSpPr>
        <p:spPr/>
        <p:txBody>
          <a:bodyPr/>
          <a:lstStyle/>
          <a:p>
            <a:pPr lvl="0"/>
            <a:fld id="{F40293FC-0C33-7F47-BFAD-E299B9571838}" type="slidenum">
              <a:rPr lang="en-US" altLang="ja-JP" smtClean="0"/>
              <a:t>‹#›</a:t>
            </a:fld>
            <a:endParaRPr lang="ja-JP" altLang="en-US"/>
          </a:p>
        </p:txBody>
      </p:sp>
    </p:spTree>
    <p:extLst>
      <p:ext uri="{BB962C8B-B14F-4D97-AF65-F5344CB8AC3E}">
        <p14:creationId xmlns:p14="http://schemas.microsoft.com/office/powerpoint/2010/main" val="1986252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F997A2-4A67-8D3E-5AB4-53542984278F}"/>
              </a:ext>
            </a:extLst>
          </p:cNvPr>
          <p:cNvSpPr>
            <a:spLocks noGrp="1"/>
          </p:cNvSpPr>
          <p:nvPr>
            <p:ph type="title"/>
          </p:nvPr>
        </p:nvSpPr>
        <p:spPr>
          <a:xfrm>
            <a:off x="520822" y="378037"/>
            <a:ext cx="2438704" cy="1323128"/>
          </a:xfrm>
        </p:spPr>
        <p:txBody>
          <a:bodyPr anchor="b"/>
          <a:lstStyle>
            <a:lvl1pPr>
              <a:defRPr sz="1985"/>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55AE4B7-16BD-D244-DA37-22A1B7932BA0}"/>
              </a:ext>
            </a:extLst>
          </p:cNvPr>
          <p:cNvSpPr>
            <a:spLocks noGrp="1"/>
          </p:cNvSpPr>
          <p:nvPr>
            <p:ph idx="1"/>
          </p:nvPr>
        </p:nvSpPr>
        <p:spPr>
          <a:xfrm>
            <a:off x="3214522" y="816455"/>
            <a:ext cx="3827889" cy="4029766"/>
          </a:xfrm>
        </p:spPr>
        <p:txBody>
          <a:bodyPr/>
          <a:lstStyle>
            <a:lvl1pPr>
              <a:defRPr sz="1985"/>
            </a:lvl1pPr>
            <a:lvl2pPr>
              <a:defRPr sz="1737"/>
            </a:lvl2pPr>
            <a:lvl3pPr>
              <a:defRPr sz="1488"/>
            </a:lvl3pPr>
            <a:lvl4pPr>
              <a:defRPr sz="1240"/>
            </a:lvl4pPr>
            <a:lvl5pPr>
              <a:defRPr sz="1240"/>
            </a:lvl5pPr>
            <a:lvl6pPr>
              <a:defRPr sz="1240"/>
            </a:lvl6pPr>
            <a:lvl7pPr>
              <a:defRPr sz="1240"/>
            </a:lvl7pPr>
            <a:lvl8pPr>
              <a:defRPr sz="1240"/>
            </a:lvl8pPr>
            <a:lvl9pPr>
              <a:defRPr sz="124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1E5DA18-1BA4-CB9A-76A1-B53741846E73}"/>
              </a:ext>
            </a:extLst>
          </p:cNvPr>
          <p:cNvSpPr>
            <a:spLocks noGrp="1"/>
          </p:cNvSpPr>
          <p:nvPr>
            <p:ph type="body" sz="half" idx="2"/>
          </p:nvPr>
        </p:nvSpPr>
        <p:spPr>
          <a:xfrm>
            <a:off x="520822" y="1701165"/>
            <a:ext cx="2438704" cy="3151619"/>
          </a:xfrm>
        </p:spPr>
        <p:txBody>
          <a:bodyPr/>
          <a:lstStyle>
            <a:lvl1pPr marL="0" indent="0">
              <a:buNone/>
              <a:defRPr sz="992"/>
            </a:lvl1pPr>
            <a:lvl2pPr marL="283555" indent="0">
              <a:buNone/>
              <a:defRPr sz="868"/>
            </a:lvl2pPr>
            <a:lvl3pPr marL="567111" indent="0">
              <a:buNone/>
              <a:defRPr sz="744"/>
            </a:lvl3pPr>
            <a:lvl4pPr marL="850666" indent="0">
              <a:buNone/>
              <a:defRPr sz="620"/>
            </a:lvl4pPr>
            <a:lvl5pPr marL="1134222" indent="0">
              <a:buNone/>
              <a:defRPr sz="620"/>
            </a:lvl5pPr>
            <a:lvl6pPr marL="1417777" indent="0">
              <a:buNone/>
              <a:defRPr sz="620"/>
            </a:lvl6pPr>
            <a:lvl7pPr marL="1701333" indent="0">
              <a:buNone/>
              <a:defRPr sz="620"/>
            </a:lvl7pPr>
            <a:lvl8pPr marL="1984888" indent="0">
              <a:buNone/>
              <a:defRPr sz="620"/>
            </a:lvl8pPr>
            <a:lvl9pPr marL="2268444" indent="0">
              <a:buNone/>
              <a:defRPr sz="62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B0B0A02-CAAC-DFB6-A44F-E4B9ECBF1745}"/>
              </a:ext>
            </a:extLst>
          </p:cNvPr>
          <p:cNvSpPr>
            <a:spLocks noGrp="1"/>
          </p:cNvSpPr>
          <p:nvPr>
            <p:ph type="dt" sz="half" idx="10"/>
          </p:nvPr>
        </p:nvSpPr>
        <p:spPr/>
        <p:txBody>
          <a:bodyPr/>
          <a:lstStyle/>
          <a:p>
            <a:pPr lvl="0"/>
            <a:endParaRPr lang="en-US"/>
          </a:p>
        </p:txBody>
      </p:sp>
      <p:sp>
        <p:nvSpPr>
          <p:cNvPr id="6" name="フッター プレースホルダー 5">
            <a:extLst>
              <a:ext uri="{FF2B5EF4-FFF2-40B4-BE49-F238E27FC236}">
                <a16:creationId xmlns:a16="http://schemas.microsoft.com/office/drawing/2014/main" id="{7880FF23-3D2A-C234-4C10-0DF77CA35945}"/>
              </a:ext>
            </a:extLst>
          </p:cNvPr>
          <p:cNvSpPr>
            <a:spLocks noGrp="1"/>
          </p:cNvSpPr>
          <p:nvPr>
            <p:ph type="ftr" sz="quarter" idx="11"/>
          </p:nvPr>
        </p:nvSpPr>
        <p:spPr/>
        <p:txBody>
          <a:bodyPr/>
          <a:lstStyle/>
          <a:p>
            <a:pPr lvl="0"/>
            <a:endParaRPr lang="en-US"/>
          </a:p>
        </p:txBody>
      </p:sp>
      <p:sp>
        <p:nvSpPr>
          <p:cNvPr id="7" name="スライド番号プレースホルダー 6">
            <a:extLst>
              <a:ext uri="{FF2B5EF4-FFF2-40B4-BE49-F238E27FC236}">
                <a16:creationId xmlns:a16="http://schemas.microsoft.com/office/drawing/2014/main" id="{71E6987E-BAC1-135F-2A05-13E9ABCF698D}"/>
              </a:ext>
            </a:extLst>
          </p:cNvPr>
          <p:cNvSpPr>
            <a:spLocks noGrp="1"/>
          </p:cNvSpPr>
          <p:nvPr>
            <p:ph type="sldNum" sz="quarter" idx="12"/>
          </p:nvPr>
        </p:nvSpPr>
        <p:spPr/>
        <p:txBody>
          <a:body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258952850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49D442-B0D7-A7DB-CA06-60541D7F28B9}"/>
              </a:ext>
            </a:extLst>
          </p:cNvPr>
          <p:cNvSpPr>
            <a:spLocks noGrp="1"/>
          </p:cNvSpPr>
          <p:nvPr>
            <p:ph type="title"/>
          </p:nvPr>
        </p:nvSpPr>
        <p:spPr>
          <a:xfrm>
            <a:off x="520822" y="378037"/>
            <a:ext cx="2438704" cy="1323128"/>
          </a:xfrm>
        </p:spPr>
        <p:txBody>
          <a:bodyPr anchor="b"/>
          <a:lstStyle>
            <a:lvl1pPr>
              <a:defRPr sz="1985"/>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6705F8F-ABD7-F423-CB09-7028B9DF1FEC}"/>
              </a:ext>
            </a:extLst>
          </p:cNvPr>
          <p:cNvSpPr>
            <a:spLocks noGrp="1"/>
          </p:cNvSpPr>
          <p:nvPr>
            <p:ph type="pic" idx="1"/>
          </p:nvPr>
        </p:nvSpPr>
        <p:spPr>
          <a:xfrm>
            <a:off x="3214522" y="816455"/>
            <a:ext cx="3827889" cy="4029766"/>
          </a:xfrm>
        </p:spPr>
        <p:txBody>
          <a:bodyPr/>
          <a:lstStyle>
            <a:lvl1pPr marL="0" indent="0">
              <a:buNone/>
              <a:defRPr sz="1985"/>
            </a:lvl1pPr>
            <a:lvl2pPr marL="283555" indent="0">
              <a:buNone/>
              <a:defRPr sz="1737"/>
            </a:lvl2pPr>
            <a:lvl3pPr marL="567111" indent="0">
              <a:buNone/>
              <a:defRPr sz="1488"/>
            </a:lvl3pPr>
            <a:lvl4pPr marL="850666" indent="0">
              <a:buNone/>
              <a:defRPr sz="1240"/>
            </a:lvl4pPr>
            <a:lvl5pPr marL="1134222" indent="0">
              <a:buNone/>
              <a:defRPr sz="1240"/>
            </a:lvl5pPr>
            <a:lvl6pPr marL="1417777" indent="0">
              <a:buNone/>
              <a:defRPr sz="1240"/>
            </a:lvl6pPr>
            <a:lvl7pPr marL="1701333" indent="0">
              <a:buNone/>
              <a:defRPr sz="1240"/>
            </a:lvl7pPr>
            <a:lvl8pPr marL="1984888" indent="0">
              <a:buNone/>
              <a:defRPr sz="1240"/>
            </a:lvl8pPr>
            <a:lvl9pPr marL="2268444" indent="0">
              <a:buNone/>
              <a:defRPr sz="1240"/>
            </a:lvl9pPr>
          </a:lstStyle>
          <a:p>
            <a:endParaRPr kumimoji="1" lang="ja-JP" altLang="en-US"/>
          </a:p>
        </p:txBody>
      </p:sp>
      <p:sp>
        <p:nvSpPr>
          <p:cNvPr id="4" name="テキスト プレースホルダー 3">
            <a:extLst>
              <a:ext uri="{FF2B5EF4-FFF2-40B4-BE49-F238E27FC236}">
                <a16:creationId xmlns:a16="http://schemas.microsoft.com/office/drawing/2014/main" id="{499852A7-F94B-9AEC-58E9-90881BE89107}"/>
              </a:ext>
            </a:extLst>
          </p:cNvPr>
          <p:cNvSpPr>
            <a:spLocks noGrp="1"/>
          </p:cNvSpPr>
          <p:nvPr>
            <p:ph type="body" sz="half" idx="2"/>
          </p:nvPr>
        </p:nvSpPr>
        <p:spPr>
          <a:xfrm>
            <a:off x="520822" y="1701165"/>
            <a:ext cx="2438704" cy="3151619"/>
          </a:xfrm>
        </p:spPr>
        <p:txBody>
          <a:bodyPr/>
          <a:lstStyle>
            <a:lvl1pPr marL="0" indent="0">
              <a:buNone/>
              <a:defRPr sz="992"/>
            </a:lvl1pPr>
            <a:lvl2pPr marL="283555" indent="0">
              <a:buNone/>
              <a:defRPr sz="868"/>
            </a:lvl2pPr>
            <a:lvl3pPr marL="567111" indent="0">
              <a:buNone/>
              <a:defRPr sz="744"/>
            </a:lvl3pPr>
            <a:lvl4pPr marL="850666" indent="0">
              <a:buNone/>
              <a:defRPr sz="620"/>
            </a:lvl4pPr>
            <a:lvl5pPr marL="1134222" indent="0">
              <a:buNone/>
              <a:defRPr sz="620"/>
            </a:lvl5pPr>
            <a:lvl6pPr marL="1417777" indent="0">
              <a:buNone/>
              <a:defRPr sz="620"/>
            </a:lvl6pPr>
            <a:lvl7pPr marL="1701333" indent="0">
              <a:buNone/>
              <a:defRPr sz="620"/>
            </a:lvl7pPr>
            <a:lvl8pPr marL="1984888" indent="0">
              <a:buNone/>
              <a:defRPr sz="620"/>
            </a:lvl8pPr>
            <a:lvl9pPr marL="2268444" indent="0">
              <a:buNone/>
              <a:defRPr sz="62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20AA0E5-A164-ED6A-2D1C-D434461E6648}"/>
              </a:ext>
            </a:extLst>
          </p:cNvPr>
          <p:cNvSpPr>
            <a:spLocks noGrp="1"/>
          </p:cNvSpPr>
          <p:nvPr>
            <p:ph type="dt" sz="half" idx="10"/>
          </p:nvPr>
        </p:nvSpPr>
        <p:spPr/>
        <p:txBody>
          <a:bodyPr/>
          <a:lstStyle/>
          <a:p>
            <a:pPr lvl="0"/>
            <a:endParaRPr lang="en-US"/>
          </a:p>
        </p:txBody>
      </p:sp>
      <p:sp>
        <p:nvSpPr>
          <p:cNvPr id="6" name="フッター プレースホルダー 5">
            <a:extLst>
              <a:ext uri="{FF2B5EF4-FFF2-40B4-BE49-F238E27FC236}">
                <a16:creationId xmlns:a16="http://schemas.microsoft.com/office/drawing/2014/main" id="{712E9209-7A4E-ED3C-7BB1-38B9D4C4E36B}"/>
              </a:ext>
            </a:extLst>
          </p:cNvPr>
          <p:cNvSpPr>
            <a:spLocks noGrp="1"/>
          </p:cNvSpPr>
          <p:nvPr>
            <p:ph type="ftr" sz="quarter" idx="11"/>
          </p:nvPr>
        </p:nvSpPr>
        <p:spPr/>
        <p:txBody>
          <a:bodyPr/>
          <a:lstStyle/>
          <a:p>
            <a:endParaRPr lang="en-US" dirty="0"/>
          </a:p>
        </p:txBody>
      </p:sp>
      <p:sp>
        <p:nvSpPr>
          <p:cNvPr id="7" name="スライド番号プレースホルダー 6">
            <a:extLst>
              <a:ext uri="{FF2B5EF4-FFF2-40B4-BE49-F238E27FC236}">
                <a16:creationId xmlns:a16="http://schemas.microsoft.com/office/drawing/2014/main" id="{61D2BB95-EB42-4FBE-79D1-8354139610BA}"/>
              </a:ext>
            </a:extLst>
          </p:cNvPr>
          <p:cNvSpPr>
            <a:spLocks noGrp="1"/>
          </p:cNvSpPr>
          <p:nvPr>
            <p:ph type="sldNum" sz="quarter" idx="12"/>
          </p:nvPr>
        </p:nvSpPr>
        <p:spPr/>
        <p:txBody>
          <a:body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110731192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B8BE95E-B88C-2667-47B9-0761EA15520F}"/>
              </a:ext>
            </a:extLst>
          </p:cNvPr>
          <p:cNvSpPr>
            <a:spLocks noGrp="1"/>
          </p:cNvSpPr>
          <p:nvPr>
            <p:ph type="title"/>
          </p:nvPr>
        </p:nvSpPr>
        <p:spPr>
          <a:xfrm>
            <a:off x="519837" y="301905"/>
            <a:ext cx="6521589" cy="1096044"/>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88EB8EA-CDE7-6555-0452-2AE0128204EF}"/>
              </a:ext>
            </a:extLst>
          </p:cNvPr>
          <p:cNvSpPr>
            <a:spLocks noGrp="1"/>
          </p:cNvSpPr>
          <p:nvPr>
            <p:ph type="body" idx="1"/>
          </p:nvPr>
        </p:nvSpPr>
        <p:spPr>
          <a:xfrm>
            <a:off x="519837" y="1509521"/>
            <a:ext cx="6521589" cy="3597912"/>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8191226-E4A5-01C9-DC03-ADDAC25D6E09}"/>
              </a:ext>
            </a:extLst>
          </p:cNvPr>
          <p:cNvSpPr>
            <a:spLocks noGrp="1"/>
          </p:cNvSpPr>
          <p:nvPr>
            <p:ph type="dt" sz="half" idx="2"/>
          </p:nvPr>
        </p:nvSpPr>
        <p:spPr>
          <a:xfrm>
            <a:off x="519837" y="5255760"/>
            <a:ext cx="1701284" cy="301904"/>
          </a:xfrm>
          <a:prstGeom prst="rect">
            <a:avLst/>
          </a:prstGeom>
        </p:spPr>
        <p:txBody>
          <a:bodyPr vert="horz" lIns="91440" tIns="45720" rIns="91440" bIns="45720" rtlCol="0" anchor="ctr"/>
          <a:lstStyle>
            <a:lvl1pPr algn="l">
              <a:defRPr sz="744">
                <a:solidFill>
                  <a:schemeClr val="tx1">
                    <a:tint val="75000"/>
                  </a:schemeClr>
                </a:solidFill>
              </a:defRPr>
            </a:lvl1pPr>
          </a:lstStyle>
          <a:p>
            <a:pPr lvl="0"/>
            <a:endParaRPr lang="en-US"/>
          </a:p>
        </p:txBody>
      </p:sp>
      <p:sp>
        <p:nvSpPr>
          <p:cNvPr id="5" name="フッター プレースホルダー 4">
            <a:extLst>
              <a:ext uri="{FF2B5EF4-FFF2-40B4-BE49-F238E27FC236}">
                <a16:creationId xmlns:a16="http://schemas.microsoft.com/office/drawing/2014/main" id="{B7E21E1A-0068-0B22-7D25-BE5DADAA3D1F}"/>
              </a:ext>
            </a:extLst>
          </p:cNvPr>
          <p:cNvSpPr>
            <a:spLocks noGrp="1"/>
          </p:cNvSpPr>
          <p:nvPr>
            <p:ph type="ftr" sz="quarter" idx="3"/>
          </p:nvPr>
        </p:nvSpPr>
        <p:spPr>
          <a:xfrm>
            <a:off x="2504669" y="5255760"/>
            <a:ext cx="2551926" cy="301904"/>
          </a:xfrm>
          <a:prstGeom prst="rect">
            <a:avLst/>
          </a:prstGeom>
        </p:spPr>
        <p:txBody>
          <a:bodyPr vert="horz" lIns="91440" tIns="45720" rIns="91440" bIns="45720" rtlCol="0" anchor="ctr"/>
          <a:lstStyle>
            <a:lvl1pPr algn="ctr">
              <a:defRPr sz="744">
                <a:solidFill>
                  <a:schemeClr val="tx1">
                    <a:tint val="75000"/>
                  </a:schemeClr>
                </a:solidFill>
              </a:defRPr>
            </a:lvl1pPr>
          </a:lstStyle>
          <a:p>
            <a:pPr lvl="0"/>
            <a:endParaRPr lang="en-US"/>
          </a:p>
        </p:txBody>
      </p:sp>
      <p:sp>
        <p:nvSpPr>
          <p:cNvPr id="6" name="スライド番号プレースホルダー 5">
            <a:extLst>
              <a:ext uri="{FF2B5EF4-FFF2-40B4-BE49-F238E27FC236}">
                <a16:creationId xmlns:a16="http://schemas.microsoft.com/office/drawing/2014/main" id="{E97EBEA5-4258-7F3A-1FD8-0997AB2CE2CE}"/>
              </a:ext>
            </a:extLst>
          </p:cNvPr>
          <p:cNvSpPr>
            <a:spLocks noGrp="1"/>
          </p:cNvSpPr>
          <p:nvPr>
            <p:ph type="sldNum" sz="quarter" idx="4"/>
          </p:nvPr>
        </p:nvSpPr>
        <p:spPr>
          <a:xfrm>
            <a:off x="5549649" y="412165"/>
            <a:ext cx="1701284" cy="301904"/>
          </a:xfrm>
          <a:prstGeom prst="rect">
            <a:avLst/>
          </a:prstGeom>
        </p:spPr>
        <p:txBody>
          <a:bodyPr vert="horz" lIns="91440" tIns="45720" rIns="91440" bIns="45720" rtlCol="0" anchor="ctr"/>
          <a:lstStyle>
            <a:lvl1pPr algn="r">
              <a:defRPr sz="3600">
                <a:solidFill>
                  <a:schemeClr val="tx1"/>
                </a:solidFill>
              </a:defRPr>
            </a:lvl1pPr>
          </a:lstStyle>
          <a:p>
            <a:fld id="{06DA7972-1727-114A-9514-1B08127CAF5C}" type="slidenum">
              <a:rPr lang="en-US" altLang="ja-JP" smtClean="0"/>
              <a:pPr/>
              <a:t>‹#›</a:t>
            </a:fld>
            <a:endParaRPr lang="ja-JP" altLang="en-US"/>
          </a:p>
        </p:txBody>
      </p:sp>
    </p:spTree>
    <p:extLst>
      <p:ext uri="{BB962C8B-B14F-4D97-AF65-F5344CB8AC3E}">
        <p14:creationId xmlns:p14="http://schemas.microsoft.com/office/powerpoint/2010/main" val="1736263948"/>
      </p:ext>
    </p:extLst>
  </p:cSld>
  <p:clrMap bg1="lt1" tx1="dk1" bg2="lt2" tx2="dk2" accent1="accent1" accent2="accent2" accent3="accent3" accent4="accent4" accent5="accent5" accent6="accent6" hlink="hlink" folHlink="folHlink"/>
  <p:sldLayoutIdLst>
    <p:sldLayoutId id="2147484058" r:id="rId1"/>
    <p:sldLayoutId id="2147484059" r:id="rId2"/>
    <p:sldLayoutId id="2147484060" r:id="rId3"/>
    <p:sldLayoutId id="2147484061" r:id="rId4"/>
    <p:sldLayoutId id="2147484062" r:id="rId5"/>
    <p:sldLayoutId id="2147484063" r:id="rId6"/>
    <p:sldLayoutId id="2147484064" r:id="rId7"/>
    <p:sldLayoutId id="2147484065" r:id="rId8"/>
    <p:sldLayoutId id="2147484066" r:id="rId9"/>
    <p:sldLayoutId id="2147484067" r:id="rId10"/>
    <p:sldLayoutId id="2147484068" r:id="rId11"/>
  </p:sldLayoutIdLst>
  <p:hf hdr="0" ftr="0" dt="0"/>
  <p:txStyles>
    <p:titleStyle>
      <a:lvl1pPr algn="l" defTabSz="567111" rtl="0" eaLnBrk="1" latinLnBrk="0" hangingPunct="1">
        <a:lnSpc>
          <a:spcPct val="90000"/>
        </a:lnSpc>
        <a:spcBef>
          <a:spcPct val="0"/>
        </a:spcBef>
        <a:buNone/>
        <a:defRPr kumimoji="1" sz="2729" kern="1200">
          <a:solidFill>
            <a:schemeClr val="tx1"/>
          </a:solidFill>
          <a:latin typeface="+mj-lt"/>
          <a:ea typeface="+mj-ea"/>
          <a:cs typeface="+mj-cs"/>
        </a:defRPr>
      </a:lvl1pPr>
    </p:titleStyle>
    <p:bodyStyle>
      <a:lvl1pPr marL="141778" indent="-141778" algn="l" defTabSz="567111" rtl="0" eaLnBrk="1" latinLnBrk="0" hangingPunct="1">
        <a:lnSpc>
          <a:spcPct val="90000"/>
        </a:lnSpc>
        <a:spcBef>
          <a:spcPts val="620"/>
        </a:spcBef>
        <a:buFont typeface="Arial" panose="020B0604020202020204" pitchFamily="34" charset="0"/>
        <a:buChar char="•"/>
        <a:defRPr kumimoji="1" sz="1737" kern="1200">
          <a:solidFill>
            <a:schemeClr val="tx1"/>
          </a:solidFill>
          <a:latin typeface="+mn-lt"/>
          <a:ea typeface="+mn-ea"/>
          <a:cs typeface="+mn-cs"/>
        </a:defRPr>
      </a:lvl1pPr>
      <a:lvl2pPr marL="425333" indent="-141778" algn="l" defTabSz="567111" rtl="0" eaLnBrk="1" latinLnBrk="0" hangingPunct="1">
        <a:lnSpc>
          <a:spcPct val="90000"/>
        </a:lnSpc>
        <a:spcBef>
          <a:spcPts val="310"/>
        </a:spcBef>
        <a:buFont typeface="Arial" panose="020B0604020202020204" pitchFamily="34" charset="0"/>
        <a:buChar char="•"/>
        <a:defRPr kumimoji="1" sz="1488" kern="1200">
          <a:solidFill>
            <a:schemeClr val="tx1"/>
          </a:solidFill>
          <a:latin typeface="+mn-lt"/>
          <a:ea typeface="+mn-ea"/>
          <a:cs typeface="+mn-cs"/>
        </a:defRPr>
      </a:lvl2pPr>
      <a:lvl3pPr marL="708889" indent="-141778" algn="l" defTabSz="567111" rtl="0" eaLnBrk="1" latinLnBrk="0" hangingPunct="1">
        <a:lnSpc>
          <a:spcPct val="90000"/>
        </a:lnSpc>
        <a:spcBef>
          <a:spcPts val="310"/>
        </a:spcBef>
        <a:buFont typeface="Arial" panose="020B0604020202020204" pitchFamily="34" charset="0"/>
        <a:buChar char="•"/>
        <a:defRPr kumimoji="1" sz="1240" kern="1200">
          <a:solidFill>
            <a:schemeClr val="tx1"/>
          </a:solidFill>
          <a:latin typeface="+mn-lt"/>
          <a:ea typeface="+mn-ea"/>
          <a:cs typeface="+mn-cs"/>
        </a:defRPr>
      </a:lvl3pPr>
      <a:lvl4pPr marL="992444" indent="-141778" algn="l" defTabSz="567111" rtl="0" eaLnBrk="1" latinLnBrk="0" hangingPunct="1">
        <a:lnSpc>
          <a:spcPct val="90000"/>
        </a:lnSpc>
        <a:spcBef>
          <a:spcPts val="310"/>
        </a:spcBef>
        <a:buFont typeface="Arial" panose="020B0604020202020204" pitchFamily="34" charset="0"/>
        <a:buChar char="•"/>
        <a:defRPr kumimoji="1" sz="1116" kern="1200">
          <a:solidFill>
            <a:schemeClr val="tx1"/>
          </a:solidFill>
          <a:latin typeface="+mn-lt"/>
          <a:ea typeface="+mn-ea"/>
          <a:cs typeface="+mn-cs"/>
        </a:defRPr>
      </a:lvl4pPr>
      <a:lvl5pPr marL="1275999" indent="-141778" algn="l" defTabSz="567111" rtl="0" eaLnBrk="1" latinLnBrk="0" hangingPunct="1">
        <a:lnSpc>
          <a:spcPct val="90000"/>
        </a:lnSpc>
        <a:spcBef>
          <a:spcPts val="310"/>
        </a:spcBef>
        <a:buFont typeface="Arial" panose="020B0604020202020204" pitchFamily="34" charset="0"/>
        <a:buChar char="•"/>
        <a:defRPr kumimoji="1" sz="1116" kern="1200">
          <a:solidFill>
            <a:schemeClr val="tx1"/>
          </a:solidFill>
          <a:latin typeface="+mn-lt"/>
          <a:ea typeface="+mn-ea"/>
          <a:cs typeface="+mn-cs"/>
        </a:defRPr>
      </a:lvl5pPr>
      <a:lvl6pPr marL="1559555" indent="-141778" algn="l" defTabSz="567111" rtl="0" eaLnBrk="1" latinLnBrk="0" hangingPunct="1">
        <a:lnSpc>
          <a:spcPct val="90000"/>
        </a:lnSpc>
        <a:spcBef>
          <a:spcPts val="310"/>
        </a:spcBef>
        <a:buFont typeface="Arial" panose="020B0604020202020204" pitchFamily="34" charset="0"/>
        <a:buChar char="•"/>
        <a:defRPr kumimoji="1" sz="1116" kern="1200">
          <a:solidFill>
            <a:schemeClr val="tx1"/>
          </a:solidFill>
          <a:latin typeface="+mn-lt"/>
          <a:ea typeface="+mn-ea"/>
          <a:cs typeface="+mn-cs"/>
        </a:defRPr>
      </a:lvl6pPr>
      <a:lvl7pPr marL="1843110" indent="-141778" algn="l" defTabSz="567111" rtl="0" eaLnBrk="1" latinLnBrk="0" hangingPunct="1">
        <a:lnSpc>
          <a:spcPct val="90000"/>
        </a:lnSpc>
        <a:spcBef>
          <a:spcPts val="310"/>
        </a:spcBef>
        <a:buFont typeface="Arial" panose="020B0604020202020204" pitchFamily="34" charset="0"/>
        <a:buChar char="•"/>
        <a:defRPr kumimoji="1" sz="1116" kern="1200">
          <a:solidFill>
            <a:schemeClr val="tx1"/>
          </a:solidFill>
          <a:latin typeface="+mn-lt"/>
          <a:ea typeface="+mn-ea"/>
          <a:cs typeface="+mn-cs"/>
        </a:defRPr>
      </a:lvl7pPr>
      <a:lvl8pPr marL="2126666" indent="-141778" algn="l" defTabSz="567111" rtl="0" eaLnBrk="1" latinLnBrk="0" hangingPunct="1">
        <a:lnSpc>
          <a:spcPct val="90000"/>
        </a:lnSpc>
        <a:spcBef>
          <a:spcPts val="310"/>
        </a:spcBef>
        <a:buFont typeface="Arial" panose="020B0604020202020204" pitchFamily="34" charset="0"/>
        <a:buChar char="•"/>
        <a:defRPr kumimoji="1" sz="1116" kern="1200">
          <a:solidFill>
            <a:schemeClr val="tx1"/>
          </a:solidFill>
          <a:latin typeface="+mn-lt"/>
          <a:ea typeface="+mn-ea"/>
          <a:cs typeface="+mn-cs"/>
        </a:defRPr>
      </a:lvl8pPr>
      <a:lvl9pPr marL="2410221" indent="-141778" algn="l" defTabSz="567111" rtl="0" eaLnBrk="1" latinLnBrk="0" hangingPunct="1">
        <a:lnSpc>
          <a:spcPct val="90000"/>
        </a:lnSpc>
        <a:spcBef>
          <a:spcPts val="310"/>
        </a:spcBef>
        <a:buFont typeface="Arial" panose="020B0604020202020204" pitchFamily="34" charset="0"/>
        <a:buChar char="•"/>
        <a:defRPr kumimoji="1" sz="1116" kern="1200">
          <a:solidFill>
            <a:schemeClr val="tx1"/>
          </a:solidFill>
          <a:latin typeface="+mn-lt"/>
          <a:ea typeface="+mn-ea"/>
          <a:cs typeface="+mn-cs"/>
        </a:defRPr>
      </a:lvl9pPr>
    </p:bodyStyle>
    <p:otherStyle>
      <a:defPPr>
        <a:defRPr lang="ja-JP"/>
      </a:defPPr>
      <a:lvl1pPr marL="0" algn="l" defTabSz="567111" rtl="0" eaLnBrk="1" latinLnBrk="0" hangingPunct="1">
        <a:defRPr kumimoji="1" sz="1116" kern="1200">
          <a:solidFill>
            <a:schemeClr val="tx1"/>
          </a:solidFill>
          <a:latin typeface="+mn-lt"/>
          <a:ea typeface="+mn-ea"/>
          <a:cs typeface="+mn-cs"/>
        </a:defRPr>
      </a:lvl1pPr>
      <a:lvl2pPr marL="283555" algn="l" defTabSz="567111" rtl="0" eaLnBrk="1" latinLnBrk="0" hangingPunct="1">
        <a:defRPr kumimoji="1" sz="1116" kern="1200">
          <a:solidFill>
            <a:schemeClr val="tx1"/>
          </a:solidFill>
          <a:latin typeface="+mn-lt"/>
          <a:ea typeface="+mn-ea"/>
          <a:cs typeface="+mn-cs"/>
        </a:defRPr>
      </a:lvl2pPr>
      <a:lvl3pPr marL="567111" algn="l" defTabSz="567111" rtl="0" eaLnBrk="1" latinLnBrk="0" hangingPunct="1">
        <a:defRPr kumimoji="1" sz="1116" kern="1200">
          <a:solidFill>
            <a:schemeClr val="tx1"/>
          </a:solidFill>
          <a:latin typeface="+mn-lt"/>
          <a:ea typeface="+mn-ea"/>
          <a:cs typeface="+mn-cs"/>
        </a:defRPr>
      </a:lvl3pPr>
      <a:lvl4pPr marL="850666" algn="l" defTabSz="567111" rtl="0" eaLnBrk="1" latinLnBrk="0" hangingPunct="1">
        <a:defRPr kumimoji="1" sz="1116" kern="1200">
          <a:solidFill>
            <a:schemeClr val="tx1"/>
          </a:solidFill>
          <a:latin typeface="+mn-lt"/>
          <a:ea typeface="+mn-ea"/>
          <a:cs typeface="+mn-cs"/>
        </a:defRPr>
      </a:lvl4pPr>
      <a:lvl5pPr marL="1134222" algn="l" defTabSz="567111" rtl="0" eaLnBrk="1" latinLnBrk="0" hangingPunct="1">
        <a:defRPr kumimoji="1" sz="1116" kern="1200">
          <a:solidFill>
            <a:schemeClr val="tx1"/>
          </a:solidFill>
          <a:latin typeface="+mn-lt"/>
          <a:ea typeface="+mn-ea"/>
          <a:cs typeface="+mn-cs"/>
        </a:defRPr>
      </a:lvl5pPr>
      <a:lvl6pPr marL="1417777" algn="l" defTabSz="567111" rtl="0" eaLnBrk="1" latinLnBrk="0" hangingPunct="1">
        <a:defRPr kumimoji="1" sz="1116" kern="1200">
          <a:solidFill>
            <a:schemeClr val="tx1"/>
          </a:solidFill>
          <a:latin typeface="+mn-lt"/>
          <a:ea typeface="+mn-ea"/>
          <a:cs typeface="+mn-cs"/>
        </a:defRPr>
      </a:lvl6pPr>
      <a:lvl7pPr marL="1701333" algn="l" defTabSz="567111" rtl="0" eaLnBrk="1" latinLnBrk="0" hangingPunct="1">
        <a:defRPr kumimoji="1" sz="1116" kern="1200">
          <a:solidFill>
            <a:schemeClr val="tx1"/>
          </a:solidFill>
          <a:latin typeface="+mn-lt"/>
          <a:ea typeface="+mn-ea"/>
          <a:cs typeface="+mn-cs"/>
        </a:defRPr>
      </a:lvl7pPr>
      <a:lvl8pPr marL="1984888" algn="l" defTabSz="567111" rtl="0" eaLnBrk="1" latinLnBrk="0" hangingPunct="1">
        <a:defRPr kumimoji="1" sz="1116" kern="1200">
          <a:solidFill>
            <a:schemeClr val="tx1"/>
          </a:solidFill>
          <a:latin typeface="+mn-lt"/>
          <a:ea typeface="+mn-ea"/>
          <a:cs typeface="+mn-cs"/>
        </a:defRPr>
      </a:lvl8pPr>
      <a:lvl9pPr marL="2268444" algn="l" defTabSz="567111" rtl="0" eaLnBrk="1" latinLnBrk="0" hangingPunct="1">
        <a:defRPr kumimoji="1" sz="111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3ADEE84-25C6-49FB-CC00-1B02D4DA843F}"/>
              </a:ext>
            </a:extLst>
          </p:cNvPr>
          <p:cNvSpPr txBox="1"/>
          <p:nvPr/>
        </p:nvSpPr>
        <p:spPr>
          <a:xfrm>
            <a:off x="586487" y="1540029"/>
            <a:ext cx="6388287" cy="1200329"/>
          </a:xfrm>
          <a:prstGeom prst="rect">
            <a:avLst/>
          </a:prstGeom>
          <a:noFill/>
        </p:spPr>
        <p:txBody>
          <a:bodyPr wrap="none" rtlCol="0">
            <a:spAutoFit/>
          </a:bodyPr>
          <a:lstStyle/>
          <a:p>
            <a:r>
              <a:rPr lang="en-US" altLang="ja-JP" sz="3600" dirty="0" err="1"/>
              <a:t>tdgaCNN</a:t>
            </a:r>
            <a:r>
              <a:rPr lang="en-US" altLang="ja-JP" sz="3600" dirty="0">
                <a:solidFill>
                  <a:srgbClr val="D1D2D3"/>
                </a:solidFill>
                <a:latin typeface="NotoSansJP"/>
              </a:rPr>
              <a:t> </a:t>
            </a:r>
            <a:r>
              <a:rPr lang="ja-JP" altLang="en-US" sz="3600">
                <a:latin typeface="NotoSansJP"/>
              </a:rPr>
              <a:t>における適応度評価</a:t>
            </a:r>
            <a:endParaRPr lang="en-US" altLang="ja-JP" sz="3600" dirty="0">
              <a:latin typeface="NotoSansJP"/>
            </a:endParaRPr>
          </a:p>
          <a:p>
            <a:r>
              <a:rPr lang="ja-JP" altLang="en-US" sz="3600">
                <a:latin typeface="NotoSansJP"/>
              </a:rPr>
              <a:t>手法の検討</a:t>
            </a:r>
            <a:endParaRPr lang="ja-JP" altLang="en-US" sz="3600"/>
          </a:p>
        </p:txBody>
      </p:sp>
      <p:sp>
        <p:nvSpPr>
          <p:cNvPr id="5" name="テキスト ボックス 4">
            <a:extLst>
              <a:ext uri="{FF2B5EF4-FFF2-40B4-BE49-F238E27FC236}">
                <a16:creationId xmlns:a16="http://schemas.microsoft.com/office/drawing/2014/main" id="{5C6B3D9C-2A44-D2DA-1A8B-2B46C99E75FE}"/>
              </a:ext>
            </a:extLst>
          </p:cNvPr>
          <p:cNvSpPr txBox="1"/>
          <p:nvPr/>
        </p:nvSpPr>
        <p:spPr>
          <a:xfrm>
            <a:off x="3190241" y="3601476"/>
            <a:ext cx="4120930" cy="1220278"/>
          </a:xfrm>
          <a:prstGeom prst="rect">
            <a:avLst/>
          </a:prstGeom>
          <a:noFill/>
          <a:ln>
            <a:noFill/>
          </a:ln>
        </p:spPr>
        <p:txBody>
          <a:bodyPr vert="horz" wrap="square" lIns="67507" tIns="33754" rIns="67507" bIns="33754" anchorCtr="0" compatLnSpc="0">
            <a:spAutoFit/>
          </a:bodyPr>
          <a:lstStyle/>
          <a:p>
            <a:pPr hangingPunct="0">
              <a:defRPr sz="2200"/>
            </a:pPr>
            <a:r>
              <a:rPr lang="ja-JP" altLang="en-US" sz="2800">
                <a:latin typeface="Hiragino Kaku Gothic Pro W3" panose="020B0300000000000000" pitchFamily="34" charset="-128"/>
                <a:ea typeface="Hiragino Kaku Gothic Pro W3" panose="020B0300000000000000" pitchFamily="34" charset="-128"/>
                <a:cs typeface="Lohit Devanagari" pitchFamily="2"/>
              </a:rPr>
              <a:t>創発ソフトウェア研究室</a:t>
            </a:r>
          </a:p>
          <a:p>
            <a:pPr hangingPunct="0">
              <a:defRPr sz="2200"/>
            </a:pPr>
            <a:r>
              <a:rPr lang="en-US" sz="2800" dirty="0">
                <a:latin typeface="Hiragino Kaku Gothic Pro W3" panose="020B0300000000000000" pitchFamily="34" charset="-128"/>
                <a:ea typeface="Hiragino Kaku Gothic Pro W3" panose="020B0300000000000000" pitchFamily="34" charset="-128"/>
                <a:cs typeface="Lohit Devanagari" pitchFamily="2"/>
              </a:rPr>
              <a:t>B3 </a:t>
            </a:r>
            <a:r>
              <a:rPr lang="ja-JP" altLang="en-US" sz="2800">
                <a:latin typeface="Hiragino Kaku Gothic Pro W3" panose="020B0300000000000000" pitchFamily="34" charset="-128"/>
                <a:ea typeface="Hiragino Kaku Gothic Pro W3" panose="020B0300000000000000" pitchFamily="34" charset="-128"/>
                <a:cs typeface="Lohit Devanagari" pitchFamily="2"/>
              </a:rPr>
              <a:t>平 智隆</a:t>
            </a:r>
          </a:p>
        </p:txBody>
      </p:sp>
    </p:spTree>
    <p:extLst>
      <p:ext uri="{BB962C8B-B14F-4D97-AF65-F5344CB8AC3E}">
        <p14:creationId xmlns:p14="http://schemas.microsoft.com/office/powerpoint/2010/main" val="1686086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kumimoji="1" lang="ja-JP" altLang="en-US"/>
              <a:t>遺伝的アルゴリズム</a:t>
            </a:r>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10</a:t>
            </a:fld>
            <a:endParaRPr lang="ja-JP" altLang="en-US"/>
          </a:p>
        </p:txBody>
      </p:sp>
      <p:sp>
        <p:nvSpPr>
          <p:cNvPr id="4" name="テキスト ボックス 3">
            <a:extLst>
              <a:ext uri="{FF2B5EF4-FFF2-40B4-BE49-F238E27FC236}">
                <a16:creationId xmlns:a16="http://schemas.microsoft.com/office/drawing/2014/main" id="{C90B63DA-86FE-BCFD-909B-51617E6B3CDE}"/>
              </a:ext>
            </a:extLst>
          </p:cNvPr>
          <p:cNvSpPr txBox="1"/>
          <p:nvPr/>
        </p:nvSpPr>
        <p:spPr>
          <a:xfrm>
            <a:off x="83018" y="1565028"/>
            <a:ext cx="6886822" cy="594522"/>
          </a:xfrm>
          <a:prstGeom prst="rect">
            <a:avLst/>
          </a:prstGeom>
          <a:noFill/>
        </p:spPr>
        <p:txBody>
          <a:bodyPr wrap="none" rtlCol="0">
            <a:spAutoFit/>
          </a:bodyPr>
          <a:lstStyle/>
          <a:p>
            <a:pPr lvl="1">
              <a:lnSpc>
                <a:spcPct val="150000"/>
              </a:lnSpc>
            </a:pPr>
            <a:r>
              <a:rPr kumimoji="1" lang="ja-JP" altLang="en-US" sz="2400"/>
              <a:t>遺伝的アルゴリズム</a:t>
            </a:r>
            <a:r>
              <a:rPr kumimoji="1" lang="en-US" altLang="ja-JP" sz="2400" dirty="0"/>
              <a:t> (Genetic Algorithm: GA)</a:t>
            </a:r>
          </a:p>
        </p:txBody>
      </p:sp>
      <p:sp>
        <p:nvSpPr>
          <p:cNvPr id="5" name="テキスト ボックス 4">
            <a:extLst>
              <a:ext uri="{FF2B5EF4-FFF2-40B4-BE49-F238E27FC236}">
                <a16:creationId xmlns:a16="http://schemas.microsoft.com/office/drawing/2014/main" id="{6552DF41-280F-EBD5-7E3B-875A243D0221}"/>
              </a:ext>
            </a:extLst>
          </p:cNvPr>
          <p:cNvSpPr txBox="1"/>
          <p:nvPr/>
        </p:nvSpPr>
        <p:spPr>
          <a:xfrm>
            <a:off x="519837" y="2326629"/>
            <a:ext cx="6994222" cy="3077766"/>
          </a:xfrm>
          <a:prstGeom prst="rect">
            <a:avLst/>
          </a:prstGeom>
          <a:noFill/>
        </p:spPr>
        <p:txBody>
          <a:bodyPr wrap="none" rtlCol="0">
            <a:spAutoFit/>
          </a:bodyPr>
          <a:lstStyle/>
          <a:p>
            <a:pPr marL="342900" indent="-342900">
              <a:lnSpc>
                <a:spcPct val="150000"/>
              </a:lnSpc>
              <a:buFont typeface="Wingdings" pitchFamily="2" charset="2"/>
              <a:buChar char="p"/>
            </a:pPr>
            <a:r>
              <a:rPr kumimoji="1" lang="ja-JP" altLang="en-US" sz="2400"/>
              <a:t>生物の進化からヒントを得た最適化手法</a:t>
            </a:r>
            <a:endParaRPr kumimoji="1" lang="en-US" altLang="ja-JP" sz="1400" dirty="0"/>
          </a:p>
          <a:p>
            <a:pPr marL="342900" indent="-342900">
              <a:lnSpc>
                <a:spcPct val="150000"/>
              </a:lnSpc>
              <a:buFont typeface="Wingdings" pitchFamily="2" charset="2"/>
              <a:buChar char="p"/>
            </a:pPr>
            <a:r>
              <a:rPr kumimoji="1" lang="ja-JP" altLang="en-US" sz="2400"/>
              <a:t>解の遺伝子を表現する配列に</a:t>
            </a:r>
            <a:r>
              <a:rPr lang="ja-JP" altLang="en-US" sz="2400"/>
              <a:t>交叉，突然変異，</a:t>
            </a:r>
            <a:br>
              <a:rPr lang="en-US" altLang="ja-JP" sz="2400" dirty="0"/>
            </a:br>
            <a:r>
              <a:rPr lang="ja-JP" altLang="en-US" sz="2400"/>
              <a:t>選択といった操作を繰り返し適用</a:t>
            </a:r>
            <a:endParaRPr lang="en-US" altLang="ja-JP" sz="1400" dirty="0"/>
          </a:p>
          <a:p>
            <a:pPr marL="342900" indent="-342900">
              <a:lnSpc>
                <a:spcPct val="150000"/>
              </a:lnSpc>
              <a:buFont typeface="Wingdings" pitchFamily="2" charset="2"/>
              <a:buChar char="p"/>
            </a:pPr>
            <a:r>
              <a:rPr kumimoji="1" lang="ja-JP" altLang="en-US" sz="2400"/>
              <a:t>各個体について適応度を計算し，</a:t>
            </a:r>
            <a:r>
              <a:rPr lang="ja-JP" altLang="en-US" sz="2400"/>
              <a:t>高いものを</a:t>
            </a:r>
            <a:br>
              <a:rPr lang="en-US" altLang="ja-JP" sz="2400" dirty="0"/>
            </a:br>
            <a:r>
              <a:rPr lang="ja-JP" altLang="en-US" sz="2400"/>
              <a:t>次世代に残し，</a:t>
            </a:r>
            <a:r>
              <a:rPr kumimoji="1" lang="ja-JP" altLang="en-US" sz="2400"/>
              <a:t>低いものを淘汰</a:t>
            </a:r>
            <a:endParaRPr kumimoji="1" lang="en-US" altLang="ja-JP" sz="2400" dirty="0"/>
          </a:p>
          <a:p>
            <a:pPr marL="285750" indent="-285750">
              <a:buFont typeface="Wingdings" pitchFamily="2" charset="2"/>
              <a:buChar char="p"/>
            </a:pPr>
            <a:endParaRPr lang="en-US" altLang="ja-JP" sz="1400" dirty="0"/>
          </a:p>
        </p:txBody>
      </p:sp>
    </p:spTree>
    <p:extLst>
      <p:ext uri="{BB962C8B-B14F-4D97-AF65-F5344CB8AC3E}">
        <p14:creationId xmlns:p14="http://schemas.microsoft.com/office/powerpoint/2010/main" val="772153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69FC57-6D71-779F-E42A-A97CDA775201}"/>
              </a:ext>
            </a:extLst>
          </p:cNvPr>
          <p:cNvSpPr>
            <a:spLocks noGrp="1"/>
          </p:cNvSpPr>
          <p:nvPr>
            <p:ph type="title"/>
          </p:nvPr>
        </p:nvSpPr>
        <p:spPr/>
        <p:txBody>
          <a:bodyPr/>
          <a:lstStyle/>
          <a:p>
            <a:r>
              <a:rPr lang="en-US" altLang="ja-JP" dirty="0" err="1"/>
              <a:t>gaCNN</a:t>
            </a:r>
            <a:endParaRPr kumimoji="1" lang="ja-JP" altLang="en-US"/>
          </a:p>
        </p:txBody>
      </p:sp>
      <p:sp>
        <p:nvSpPr>
          <p:cNvPr id="3" name="スライド番号プレースホルダー 2">
            <a:extLst>
              <a:ext uri="{FF2B5EF4-FFF2-40B4-BE49-F238E27FC236}">
                <a16:creationId xmlns:a16="http://schemas.microsoft.com/office/drawing/2014/main" id="{6CC00B8C-81DD-663C-CA94-75367C1D6D61}"/>
              </a:ext>
            </a:extLst>
          </p:cNvPr>
          <p:cNvSpPr>
            <a:spLocks noGrp="1"/>
          </p:cNvSpPr>
          <p:nvPr>
            <p:ph type="sldNum" sz="quarter" idx="12"/>
          </p:nvPr>
        </p:nvSpPr>
        <p:spPr/>
        <p:txBody>
          <a:bodyPr/>
          <a:lstStyle/>
          <a:p>
            <a:pPr lvl="0"/>
            <a:fld id="{004900ED-2EFD-2142-93A1-1CBA90FDE07B}" type="slidenum">
              <a:rPr lang="en-US" altLang="ja-JP" smtClean="0"/>
              <a:t>11</a:t>
            </a:fld>
            <a:endParaRPr lang="ja-JP" altLang="en-US"/>
          </a:p>
        </p:txBody>
      </p:sp>
      <p:sp>
        <p:nvSpPr>
          <p:cNvPr id="4" name="テキスト ボックス 3">
            <a:extLst>
              <a:ext uri="{FF2B5EF4-FFF2-40B4-BE49-F238E27FC236}">
                <a16:creationId xmlns:a16="http://schemas.microsoft.com/office/drawing/2014/main" id="{25A4C493-2CAF-EE11-F549-AE982F7E8644}"/>
              </a:ext>
            </a:extLst>
          </p:cNvPr>
          <p:cNvSpPr txBox="1"/>
          <p:nvPr/>
        </p:nvSpPr>
        <p:spPr>
          <a:xfrm>
            <a:off x="519837" y="1730604"/>
            <a:ext cx="6506909" cy="1569660"/>
          </a:xfrm>
          <a:prstGeom prst="rect">
            <a:avLst/>
          </a:prstGeom>
          <a:noFill/>
        </p:spPr>
        <p:txBody>
          <a:bodyPr wrap="none" rtlCol="0">
            <a:spAutoFit/>
          </a:bodyPr>
          <a:lstStyle/>
          <a:p>
            <a:pPr marL="342900" indent="-342900">
              <a:lnSpc>
                <a:spcPct val="150000"/>
              </a:lnSpc>
              <a:buFont typeface="Wingdings" pitchFamily="2" charset="2"/>
              <a:buChar char="p"/>
            </a:pPr>
            <a:r>
              <a:rPr kumimoji="1" lang="en-US" altLang="ja-JP" sz="2400" dirty="0"/>
              <a:t>CNN </a:t>
            </a:r>
            <a:r>
              <a:rPr kumimoji="1" lang="ja-JP" altLang="en-US" sz="2400"/>
              <a:t>の構造を遺伝子符号化</a:t>
            </a:r>
            <a:endParaRPr lang="en-US" altLang="ja-JP" sz="1400" dirty="0"/>
          </a:p>
          <a:p>
            <a:pPr marL="342900" indent="-342900">
              <a:lnSpc>
                <a:spcPct val="150000"/>
              </a:lnSpc>
              <a:buFont typeface="Wingdings" pitchFamily="2" charset="2"/>
              <a:buChar char="p"/>
            </a:pPr>
            <a:r>
              <a:rPr kumimoji="1" lang="en-US" altLang="ja-JP" sz="2400" dirty="0"/>
              <a:t>GA </a:t>
            </a:r>
            <a:r>
              <a:rPr kumimoji="1" lang="ja-JP" altLang="en-US" sz="2400"/>
              <a:t>による探索でより良い</a:t>
            </a:r>
            <a:r>
              <a:rPr kumimoji="1" lang="en-US" altLang="ja-JP" sz="2400" dirty="0"/>
              <a:t> CNN </a:t>
            </a:r>
            <a:r>
              <a:rPr kumimoji="1" lang="ja-JP" altLang="en-US" sz="2400"/>
              <a:t>構造を獲得</a:t>
            </a:r>
            <a:endParaRPr kumimoji="1" lang="en-US" altLang="ja-JP" sz="2400" dirty="0"/>
          </a:p>
          <a:p>
            <a:pPr marL="285750" indent="-285750">
              <a:buFont typeface="Wingdings" pitchFamily="2" charset="2"/>
              <a:buChar char="p"/>
            </a:pPr>
            <a:endParaRPr kumimoji="1" lang="ja-JP" altLang="en-US" sz="2400"/>
          </a:p>
        </p:txBody>
      </p:sp>
      <p:sp>
        <p:nvSpPr>
          <p:cNvPr id="5" name="テキスト ボックス 4">
            <a:extLst>
              <a:ext uri="{FF2B5EF4-FFF2-40B4-BE49-F238E27FC236}">
                <a16:creationId xmlns:a16="http://schemas.microsoft.com/office/drawing/2014/main" id="{D327552B-2FE4-7995-DE95-FF10AE14B4B8}"/>
              </a:ext>
            </a:extLst>
          </p:cNvPr>
          <p:cNvSpPr txBox="1"/>
          <p:nvPr/>
        </p:nvSpPr>
        <p:spPr>
          <a:xfrm>
            <a:off x="144627" y="4722473"/>
            <a:ext cx="7257327" cy="830997"/>
          </a:xfrm>
          <a:prstGeom prst="rect">
            <a:avLst/>
          </a:prstGeom>
          <a:noFill/>
          <a:ln>
            <a:solidFill>
              <a:schemeClr val="tx1"/>
            </a:solidFill>
          </a:ln>
        </p:spPr>
        <p:txBody>
          <a:bodyPr wrap="square" rtlCol="0">
            <a:spAutoFit/>
          </a:bodyPr>
          <a:lstStyle/>
          <a:p>
            <a:r>
              <a:rPr kumimoji="1" lang="de" altLang="ja-JP" sz="1200" dirty="0"/>
              <a:t>R. de Lima Mendes, A. H. da Silva Alves, M. de Souza Gomes, P. Luiz Lima </a:t>
            </a:r>
            <a:r>
              <a:rPr kumimoji="1" lang="de" altLang="ja-JP" sz="1200" dirty="0" err="1"/>
              <a:t>Bertarini</a:t>
            </a:r>
            <a:r>
              <a:rPr kumimoji="1" lang="de" altLang="ja-JP" sz="1200" dirty="0"/>
              <a:t> and L. R. do Amaral, "</a:t>
            </a:r>
            <a:r>
              <a:rPr kumimoji="1" lang="de" altLang="ja-JP" sz="1200" dirty="0" err="1"/>
              <a:t>gaCNN</a:t>
            </a:r>
            <a:r>
              <a:rPr kumimoji="1" lang="de" altLang="ja-JP" sz="1200" dirty="0"/>
              <a:t>: </a:t>
            </a:r>
            <a:r>
              <a:rPr kumimoji="1" lang="de" altLang="ja-JP" sz="1200" dirty="0" err="1"/>
              <a:t>Composing</a:t>
            </a:r>
            <a:r>
              <a:rPr kumimoji="1" lang="de" altLang="ja-JP" sz="1200" dirty="0"/>
              <a:t> CNNs and GAs </a:t>
            </a:r>
            <a:r>
              <a:rPr kumimoji="1" lang="de" altLang="ja-JP" sz="1200" dirty="0" err="1"/>
              <a:t>to</a:t>
            </a:r>
            <a:r>
              <a:rPr kumimoji="1" lang="de" altLang="ja-JP" sz="1200" dirty="0"/>
              <a:t> </a:t>
            </a:r>
            <a:r>
              <a:rPr kumimoji="1" lang="de" altLang="ja-JP" sz="1200" dirty="0" err="1"/>
              <a:t>Build</a:t>
            </a:r>
            <a:r>
              <a:rPr kumimoji="1" lang="de" altLang="ja-JP" sz="1200" dirty="0"/>
              <a:t> an </a:t>
            </a:r>
            <a:r>
              <a:rPr kumimoji="1" lang="de" altLang="ja-JP" sz="1200" dirty="0" err="1"/>
              <a:t>Optimized</a:t>
            </a:r>
            <a:r>
              <a:rPr kumimoji="1" lang="de" altLang="ja-JP" sz="1200" dirty="0"/>
              <a:t> Hybrid Classification Architecture," 2021 IEEE </a:t>
            </a:r>
            <a:r>
              <a:rPr kumimoji="1" lang="de" altLang="ja-JP" sz="1200" dirty="0" err="1"/>
              <a:t>Congress</a:t>
            </a:r>
            <a:r>
              <a:rPr kumimoji="1" lang="de" altLang="ja-JP" sz="1200" dirty="0"/>
              <a:t> on </a:t>
            </a:r>
            <a:r>
              <a:rPr kumimoji="1" lang="de" altLang="ja-JP" sz="1200" dirty="0" err="1"/>
              <a:t>Evolutionary</a:t>
            </a:r>
            <a:r>
              <a:rPr kumimoji="1" lang="de" altLang="ja-JP" sz="1200" dirty="0"/>
              <a:t> </a:t>
            </a:r>
            <a:r>
              <a:rPr kumimoji="1" lang="de" altLang="ja-JP" sz="1200" dirty="0" err="1"/>
              <a:t>Computation</a:t>
            </a:r>
            <a:r>
              <a:rPr kumimoji="1" lang="de" altLang="ja-JP" sz="1200" dirty="0"/>
              <a:t> (CEC), Kraków, </a:t>
            </a:r>
            <a:r>
              <a:rPr kumimoji="1" lang="de" altLang="ja-JP" sz="1200" dirty="0" err="1"/>
              <a:t>Poland</a:t>
            </a:r>
            <a:r>
              <a:rPr kumimoji="1" lang="de" altLang="ja-JP" sz="1200" dirty="0"/>
              <a:t>, 2021, pp. 79-86, </a:t>
            </a:r>
            <a:r>
              <a:rPr kumimoji="1" lang="de" altLang="ja-JP" sz="1200" dirty="0" err="1"/>
              <a:t>doi</a:t>
            </a:r>
            <a:r>
              <a:rPr kumimoji="1" lang="de" altLang="ja-JP" sz="1200" dirty="0"/>
              <a:t>: 10.1109/CEC45853.2021.9504850.</a:t>
            </a:r>
            <a:endParaRPr kumimoji="1" lang="ja-JP" altLang="en-US" sz="1200"/>
          </a:p>
        </p:txBody>
      </p:sp>
    </p:spTree>
    <p:extLst>
      <p:ext uri="{BB962C8B-B14F-4D97-AF65-F5344CB8AC3E}">
        <p14:creationId xmlns:p14="http://schemas.microsoft.com/office/powerpoint/2010/main" val="3561767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kumimoji="1" lang="ja-JP" altLang="en-US"/>
              <a:t>熱力学的遺伝アルゴリズム</a:t>
            </a:r>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12</a:t>
            </a:fld>
            <a:endParaRPr lang="ja-JP" altLang="en-US"/>
          </a:p>
        </p:txBody>
      </p:sp>
      <p:sp>
        <p:nvSpPr>
          <p:cNvPr id="4" name="テキスト ボックス 3">
            <a:extLst>
              <a:ext uri="{FF2B5EF4-FFF2-40B4-BE49-F238E27FC236}">
                <a16:creationId xmlns:a16="http://schemas.microsoft.com/office/drawing/2014/main" id="{C90B63DA-86FE-BCFD-909B-51617E6B3CDE}"/>
              </a:ext>
            </a:extLst>
          </p:cNvPr>
          <p:cNvSpPr txBox="1"/>
          <p:nvPr/>
        </p:nvSpPr>
        <p:spPr>
          <a:xfrm>
            <a:off x="246650" y="1541288"/>
            <a:ext cx="6952544" cy="3364511"/>
          </a:xfrm>
          <a:prstGeom prst="rect">
            <a:avLst/>
          </a:prstGeom>
          <a:noFill/>
        </p:spPr>
        <p:txBody>
          <a:bodyPr wrap="none" rtlCol="0">
            <a:spAutoFit/>
          </a:bodyPr>
          <a:lstStyle/>
          <a:p>
            <a:pPr marL="342900" indent="-342900">
              <a:lnSpc>
                <a:spcPct val="150000"/>
              </a:lnSpc>
              <a:buFont typeface="Wingdings" pitchFamily="2" charset="2"/>
              <a:buChar char="p"/>
            </a:pPr>
            <a:r>
              <a:rPr kumimoji="1" lang="ja-JP" altLang="en-US" sz="2400"/>
              <a:t>熱力学的遺伝アルゴリズム</a:t>
            </a:r>
            <a:br>
              <a:rPr kumimoji="1" lang="en-US" altLang="ja-JP" sz="2400" dirty="0"/>
            </a:br>
            <a:r>
              <a:rPr kumimoji="1" lang="en-US" altLang="ja-JP" sz="2400" dirty="0"/>
              <a:t>(Thermodynamical Genetic Algorithm: TDGA)</a:t>
            </a:r>
          </a:p>
          <a:p>
            <a:pPr marL="800100" lvl="1" indent="-342900">
              <a:lnSpc>
                <a:spcPct val="150000"/>
              </a:lnSpc>
              <a:buFont typeface="Wingdings" pitchFamily="2" charset="2"/>
              <a:buChar char="Ø"/>
            </a:pPr>
            <a:r>
              <a:rPr lang="en-US" altLang="ja-JP" sz="2400" dirty="0"/>
              <a:t>GA</a:t>
            </a:r>
            <a:r>
              <a:rPr kumimoji="1" lang="en-US" altLang="ja-JP" sz="2400" dirty="0"/>
              <a:t> </a:t>
            </a:r>
            <a:r>
              <a:rPr kumimoji="1" lang="ja-JP" altLang="en-US" sz="2400"/>
              <a:t>に熱力学的選択ルールを適用</a:t>
            </a:r>
            <a:endParaRPr kumimoji="1" lang="en-US" altLang="ja-JP" sz="1400" dirty="0"/>
          </a:p>
          <a:p>
            <a:pPr marL="914400" lvl="1" indent="-457200">
              <a:lnSpc>
                <a:spcPct val="150000"/>
              </a:lnSpc>
              <a:buFont typeface="Wingdings" pitchFamily="2" charset="2"/>
              <a:buChar char="Ø"/>
            </a:pPr>
            <a:r>
              <a:rPr lang="ja-JP" altLang="en-US" sz="2400"/>
              <a:t>個体の多様性を維持することがねらい</a:t>
            </a:r>
            <a:br>
              <a:rPr lang="en-US" altLang="ja-JP" sz="2400" dirty="0"/>
            </a:br>
            <a:endParaRPr kumimoji="1" lang="en-US" altLang="ja-JP" sz="2400" dirty="0"/>
          </a:p>
          <a:p>
            <a:pPr marL="914400" lvl="1" indent="-457200">
              <a:lnSpc>
                <a:spcPct val="150000"/>
              </a:lnSpc>
              <a:buFont typeface="Wingdings" pitchFamily="2" charset="2"/>
              <a:buChar char="p"/>
            </a:pPr>
            <a:endParaRPr kumimoji="1" lang="en-US" altLang="ja-JP" sz="2400" dirty="0"/>
          </a:p>
        </p:txBody>
      </p:sp>
      <p:sp>
        <p:nvSpPr>
          <p:cNvPr id="5" name="テキスト ボックス 4">
            <a:extLst>
              <a:ext uri="{FF2B5EF4-FFF2-40B4-BE49-F238E27FC236}">
                <a16:creationId xmlns:a16="http://schemas.microsoft.com/office/drawing/2014/main" id="{BD278A64-0ED6-C568-86FB-B7634183F904}"/>
              </a:ext>
            </a:extLst>
          </p:cNvPr>
          <p:cNvSpPr txBox="1"/>
          <p:nvPr/>
        </p:nvSpPr>
        <p:spPr>
          <a:xfrm>
            <a:off x="153207" y="4844243"/>
            <a:ext cx="7254848" cy="769441"/>
          </a:xfrm>
          <a:prstGeom prst="rect">
            <a:avLst/>
          </a:prstGeom>
          <a:noFill/>
          <a:ln>
            <a:solidFill>
              <a:schemeClr val="tx1"/>
            </a:solidFill>
          </a:ln>
        </p:spPr>
        <p:txBody>
          <a:bodyPr wrap="square" rtlCol="0">
            <a:spAutoFit/>
          </a:bodyPr>
          <a:lstStyle/>
          <a:p>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Naoki MORI,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Junji</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YOSHIDA, Hajime KITA,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Yoshikazu</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NISHIKAWA, A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Thermodynamical</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Selection</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Rule in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the</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Genetic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Algorithm</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Transactions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of</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the</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Institute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of</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Systems, Control and Information Engineers, 1996, Volume 9,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Issue</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2, Pages 82-90,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Released</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on J-STAGE </a:t>
            </a:r>
            <a:r>
              <a:rPr lang="de" altLang="ja-JP" sz="1100" b="0" i="0" dirty="0" err="1">
                <a:solidFill>
                  <a:srgbClr val="000000"/>
                </a:solidFill>
                <a:effectLst/>
                <a:latin typeface="Hiragino Kaku Gothic ProN" panose="020B0300000000000000" pitchFamily="34" charset="-128"/>
                <a:ea typeface="Hiragino Kaku Gothic ProN" panose="020B0300000000000000" pitchFamily="34" charset="-128"/>
              </a:rPr>
              <a:t>October</a:t>
            </a:r>
            <a:r>
              <a:rPr lang="de" altLang="ja-JP" sz="1100" b="0" i="0" dirty="0">
                <a:solidFill>
                  <a:srgbClr val="000000"/>
                </a:solidFill>
                <a:effectLst/>
                <a:latin typeface="Hiragino Kaku Gothic ProN" panose="020B0300000000000000" pitchFamily="34" charset="-128"/>
                <a:ea typeface="Hiragino Kaku Gothic ProN" panose="020B0300000000000000" pitchFamily="34" charset="-128"/>
              </a:rPr>
              <a:t> 13, 2011, Online ISSN 2185-811X, Print ISSN 1342-5668</a:t>
            </a:r>
            <a:endParaRPr kumimoji="1" lang="ja-JP" altLang="en-US" sz="1100"/>
          </a:p>
        </p:txBody>
      </p:sp>
    </p:spTree>
    <p:extLst>
      <p:ext uri="{BB962C8B-B14F-4D97-AF65-F5344CB8AC3E}">
        <p14:creationId xmlns:p14="http://schemas.microsoft.com/office/powerpoint/2010/main" val="842676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kumimoji="1" lang="ja-JP" altLang="en-US"/>
              <a:t>可変長遺伝子型熱力学的選択ルール</a:t>
            </a:r>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13</a:t>
            </a:fld>
            <a:endParaRPr lang="ja-JP" altLang="en-US"/>
          </a:p>
        </p:txBody>
      </p:sp>
      <p:sp>
        <p:nvSpPr>
          <p:cNvPr id="4" name="テキスト ボックス 3">
            <a:extLst>
              <a:ext uri="{FF2B5EF4-FFF2-40B4-BE49-F238E27FC236}">
                <a16:creationId xmlns:a16="http://schemas.microsoft.com/office/drawing/2014/main" id="{C90B63DA-86FE-BCFD-909B-51617E6B3CDE}"/>
              </a:ext>
            </a:extLst>
          </p:cNvPr>
          <p:cNvSpPr txBox="1"/>
          <p:nvPr/>
        </p:nvSpPr>
        <p:spPr>
          <a:xfrm>
            <a:off x="189784" y="1199273"/>
            <a:ext cx="7181694" cy="830997"/>
          </a:xfrm>
          <a:prstGeom prst="rect">
            <a:avLst/>
          </a:prstGeom>
          <a:noFill/>
        </p:spPr>
        <p:txBody>
          <a:bodyPr wrap="square" rtlCol="0">
            <a:spAutoFit/>
          </a:bodyPr>
          <a:lstStyle/>
          <a:p>
            <a:pPr lvl="1"/>
            <a:endParaRPr kumimoji="1" lang="en-US" altLang="ja-JP" sz="2400" dirty="0"/>
          </a:p>
          <a:p>
            <a:pPr marL="800100" lvl="1" indent="-342900">
              <a:buFont typeface="Wingdings" pitchFamily="2" charset="2"/>
              <a:buChar char="p"/>
            </a:pPr>
            <a:r>
              <a:rPr lang="ja-JP" altLang="en-US" sz="2400"/>
              <a:t>自由エネルギー</a:t>
            </a:r>
            <a:endParaRPr kumimoji="1" lang="en-US" altLang="ja-JP" sz="2400" dirty="0"/>
          </a:p>
        </p:txBody>
      </p:sp>
      <p:sp>
        <p:nvSpPr>
          <p:cNvPr id="6" name="テキスト ボックス 5">
            <a:extLst>
              <a:ext uri="{FF2B5EF4-FFF2-40B4-BE49-F238E27FC236}">
                <a16:creationId xmlns:a16="http://schemas.microsoft.com/office/drawing/2014/main" id="{6CAE7105-A7F6-24D0-BD6A-41C3CFFB09BD}"/>
              </a:ext>
            </a:extLst>
          </p:cNvPr>
          <p:cNvSpPr txBox="1"/>
          <p:nvPr/>
        </p:nvSpPr>
        <p:spPr>
          <a:xfrm>
            <a:off x="1117600" y="4439943"/>
            <a:ext cx="184731" cy="461665"/>
          </a:xfrm>
          <a:prstGeom prst="rect">
            <a:avLst/>
          </a:prstGeom>
          <a:noFill/>
        </p:spPr>
        <p:txBody>
          <a:bodyPr wrap="none" rtlCol="0">
            <a:spAutoFit/>
          </a:bodyPr>
          <a:lstStyle/>
          <a:p>
            <a:endParaRPr kumimoji="1" lang="ja-JP" altLang="en-US" sz="2400">
              <a:solidFill>
                <a:srgbClr val="FF0000"/>
              </a:solidFill>
            </a:endParaRPr>
          </a:p>
        </p:txBody>
      </p:sp>
      <p:grpSp>
        <p:nvGrpSpPr>
          <p:cNvPr id="7" name="グループ化 6">
            <a:extLst>
              <a:ext uri="{FF2B5EF4-FFF2-40B4-BE49-F238E27FC236}">
                <a16:creationId xmlns:a16="http://schemas.microsoft.com/office/drawing/2014/main" id="{F1E45FAE-B686-52AF-3D7A-6084523339BD}"/>
              </a:ext>
            </a:extLst>
          </p:cNvPr>
          <p:cNvGrpSpPr/>
          <p:nvPr/>
        </p:nvGrpSpPr>
        <p:grpSpPr>
          <a:xfrm>
            <a:off x="189784" y="1423777"/>
            <a:ext cx="7181694" cy="2228079"/>
            <a:chOff x="189784" y="1423777"/>
            <a:chExt cx="7181694" cy="2228079"/>
          </a:xfrm>
        </p:grpSpPr>
        <p:pic>
          <p:nvPicPr>
            <p:cNvPr id="8" name="図 7" descr="テキスト が含まれている画像&#10;&#10;自動的に生成された説明">
              <a:extLst>
                <a:ext uri="{FF2B5EF4-FFF2-40B4-BE49-F238E27FC236}">
                  <a16:creationId xmlns:a16="http://schemas.microsoft.com/office/drawing/2014/main" id="{D7075461-082A-5178-D8E1-B047559D3375}"/>
                </a:ext>
              </a:extLst>
            </p:cNvPr>
            <p:cNvPicPr>
              <a:picLocks noChangeAspect="1"/>
            </p:cNvPicPr>
            <p:nvPr/>
          </p:nvPicPr>
          <p:blipFill>
            <a:blip r:embed="rId3"/>
            <a:stretch>
              <a:fillRect/>
            </a:stretch>
          </p:blipFill>
          <p:spPr>
            <a:xfrm>
              <a:off x="631597" y="2191384"/>
              <a:ext cx="2863443" cy="521932"/>
            </a:xfrm>
            <a:prstGeom prst="rect">
              <a:avLst/>
            </a:prstGeom>
          </p:spPr>
        </p:pic>
        <p:pic>
          <p:nvPicPr>
            <p:cNvPr id="15" name="図 14" descr="テキスト, 手紙&#10;&#10;自動的に生成された説明">
              <a:extLst>
                <a:ext uri="{FF2B5EF4-FFF2-40B4-BE49-F238E27FC236}">
                  <a16:creationId xmlns:a16="http://schemas.microsoft.com/office/drawing/2014/main" id="{719E8728-1C3E-EDCD-EE43-FDBCBC9E493E}"/>
                </a:ext>
              </a:extLst>
            </p:cNvPr>
            <p:cNvPicPr>
              <a:picLocks noChangeAspect="1"/>
            </p:cNvPicPr>
            <p:nvPr/>
          </p:nvPicPr>
          <p:blipFill>
            <a:blip r:embed="rId4"/>
            <a:stretch>
              <a:fillRect/>
            </a:stretch>
          </p:blipFill>
          <p:spPr>
            <a:xfrm>
              <a:off x="3995280" y="1423777"/>
              <a:ext cx="3376198" cy="1289539"/>
            </a:xfrm>
            <a:prstGeom prst="rect">
              <a:avLst/>
            </a:prstGeom>
            <a:ln>
              <a:solidFill>
                <a:schemeClr val="tx1"/>
              </a:solidFill>
            </a:ln>
          </p:spPr>
        </p:pic>
        <p:sp>
          <p:nvSpPr>
            <p:cNvPr id="16" name="四角形吹き出し 15">
              <a:extLst>
                <a:ext uri="{FF2B5EF4-FFF2-40B4-BE49-F238E27FC236}">
                  <a16:creationId xmlns:a16="http://schemas.microsoft.com/office/drawing/2014/main" id="{836A3A14-2ADF-6CDC-3DB4-EC6A50CD9275}"/>
                </a:ext>
              </a:extLst>
            </p:cNvPr>
            <p:cNvSpPr/>
            <p:nvPr/>
          </p:nvSpPr>
          <p:spPr>
            <a:xfrm>
              <a:off x="189784" y="2887425"/>
              <a:ext cx="2035256" cy="764431"/>
            </a:xfrm>
            <a:prstGeom prst="wedgeRectCallout">
              <a:avLst>
                <a:gd name="adj1" fmla="val 32652"/>
                <a:gd name="adj2" fmla="val -7572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エネルギー最小化</a:t>
              </a:r>
              <a:endParaRPr kumimoji="1" lang="en-US" altLang="ja-JP" dirty="0">
                <a:solidFill>
                  <a:schemeClr val="tx1"/>
                </a:solidFill>
              </a:endParaRPr>
            </a:p>
            <a:p>
              <a:pPr algn="ctr"/>
              <a:r>
                <a:rPr kumimoji="1" lang="ja-JP" altLang="en-US">
                  <a:solidFill>
                    <a:schemeClr val="tx1"/>
                  </a:solidFill>
                </a:rPr>
                <a:t>を追求する項</a:t>
              </a:r>
            </a:p>
          </p:txBody>
        </p:sp>
        <p:sp>
          <p:nvSpPr>
            <p:cNvPr id="18" name="四角形吹き出し 17">
              <a:extLst>
                <a:ext uri="{FF2B5EF4-FFF2-40B4-BE49-F238E27FC236}">
                  <a16:creationId xmlns:a16="http://schemas.microsoft.com/office/drawing/2014/main" id="{12F88E42-9B25-EBE7-3E72-F03AD6519141}"/>
                </a:ext>
              </a:extLst>
            </p:cNvPr>
            <p:cNvSpPr/>
            <p:nvPr/>
          </p:nvSpPr>
          <p:spPr>
            <a:xfrm>
              <a:off x="2477412" y="2887425"/>
              <a:ext cx="2035256" cy="764431"/>
            </a:xfrm>
            <a:prstGeom prst="wedgeRectCallout">
              <a:avLst>
                <a:gd name="adj1" fmla="val -19265"/>
                <a:gd name="adj2" fmla="val -8104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系の多様性維持を</a:t>
              </a:r>
              <a:endParaRPr kumimoji="1" lang="en-US" altLang="ja-JP" dirty="0">
                <a:solidFill>
                  <a:schemeClr val="tx1"/>
                </a:solidFill>
              </a:endParaRPr>
            </a:p>
            <a:p>
              <a:pPr algn="ctr"/>
              <a:r>
                <a:rPr kumimoji="1" lang="ja-JP" altLang="en-US">
                  <a:solidFill>
                    <a:schemeClr val="tx1"/>
                  </a:solidFill>
                </a:rPr>
                <a:t>追求する項</a:t>
              </a:r>
            </a:p>
          </p:txBody>
        </p:sp>
      </p:grpSp>
      <p:sp>
        <p:nvSpPr>
          <p:cNvPr id="20" name="テキスト ボックス 19">
            <a:extLst>
              <a:ext uri="{FF2B5EF4-FFF2-40B4-BE49-F238E27FC236}">
                <a16:creationId xmlns:a16="http://schemas.microsoft.com/office/drawing/2014/main" id="{6BE1EFAF-7AC5-C387-9206-A7A91793ECE2}"/>
              </a:ext>
            </a:extLst>
          </p:cNvPr>
          <p:cNvSpPr txBox="1"/>
          <p:nvPr/>
        </p:nvSpPr>
        <p:spPr>
          <a:xfrm>
            <a:off x="189784" y="4209110"/>
            <a:ext cx="7263527" cy="461665"/>
          </a:xfrm>
          <a:prstGeom prst="rect">
            <a:avLst/>
          </a:prstGeom>
          <a:noFill/>
        </p:spPr>
        <p:txBody>
          <a:bodyPr wrap="none" rtlCol="0">
            <a:spAutoFit/>
          </a:bodyPr>
          <a:lstStyle/>
          <a:p>
            <a:r>
              <a:rPr kumimoji="1" lang="ja-JP" altLang="en-US" sz="2400">
                <a:solidFill>
                  <a:srgbClr val="FF0000"/>
                </a:solidFill>
              </a:rPr>
              <a:t>多様性を維持しつつエネルギー最小化を追求できる</a:t>
            </a:r>
          </a:p>
        </p:txBody>
      </p:sp>
    </p:spTree>
    <p:extLst>
      <p:ext uri="{BB962C8B-B14F-4D97-AF65-F5344CB8AC3E}">
        <p14:creationId xmlns:p14="http://schemas.microsoft.com/office/powerpoint/2010/main" val="2980252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kumimoji="1" lang="ja-JP" altLang="en-US"/>
              <a:t>可変長遺伝子型熱力学的選択ルール</a:t>
            </a:r>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14</a:t>
            </a:fld>
            <a:endParaRPr lang="ja-JP" altLang="en-US"/>
          </a:p>
        </p:txBody>
      </p:sp>
      <p:sp>
        <p:nvSpPr>
          <p:cNvPr id="6" name="テキスト ボックス 5">
            <a:extLst>
              <a:ext uri="{FF2B5EF4-FFF2-40B4-BE49-F238E27FC236}">
                <a16:creationId xmlns:a16="http://schemas.microsoft.com/office/drawing/2014/main" id="{6CAE7105-A7F6-24D0-BD6A-41C3CFFB09BD}"/>
              </a:ext>
            </a:extLst>
          </p:cNvPr>
          <p:cNvSpPr txBox="1"/>
          <p:nvPr/>
        </p:nvSpPr>
        <p:spPr>
          <a:xfrm>
            <a:off x="1117600" y="4439943"/>
            <a:ext cx="184731" cy="461665"/>
          </a:xfrm>
          <a:prstGeom prst="rect">
            <a:avLst/>
          </a:prstGeom>
          <a:noFill/>
        </p:spPr>
        <p:txBody>
          <a:bodyPr wrap="none" rtlCol="0">
            <a:spAutoFit/>
          </a:bodyPr>
          <a:lstStyle/>
          <a:p>
            <a:endParaRPr kumimoji="1" lang="ja-JP" altLang="en-US" sz="2400">
              <a:solidFill>
                <a:srgbClr val="FF0000"/>
              </a:solidFill>
            </a:endParaRPr>
          </a:p>
        </p:txBody>
      </p:sp>
      <p:grpSp>
        <p:nvGrpSpPr>
          <p:cNvPr id="19" name="グループ化 18">
            <a:extLst>
              <a:ext uri="{FF2B5EF4-FFF2-40B4-BE49-F238E27FC236}">
                <a16:creationId xmlns:a16="http://schemas.microsoft.com/office/drawing/2014/main" id="{5F273C22-3726-2EE6-48F3-949CD0E41F53}"/>
              </a:ext>
            </a:extLst>
          </p:cNvPr>
          <p:cNvGrpSpPr/>
          <p:nvPr/>
        </p:nvGrpSpPr>
        <p:grpSpPr>
          <a:xfrm>
            <a:off x="189784" y="992373"/>
            <a:ext cx="7181694" cy="4319843"/>
            <a:chOff x="189784" y="1199273"/>
            <a:chExt cx="7181694" cy="4319843"/>
          </a:xfrm>
        </p:grpSpPr>
        <p:sp>
          <p:nvSpPr>
            <p:cNvPr id="4" name="テキスト ボックス 3">
              <a:extLst>
                <a:ext uri="{FF2B5EF4-FFF2-40B4-BE49-F238E27FC236}">
                  <a16:creationId xmlns:a16="http://schemas.microsoft.com/office/drawing/2014/main" id="{C90B63DA-86FE-BCFD-909B-51617E6B3CDE}"/>
                </a:ext>
              </a:extLst>
            </p:cNvPr>
            <p:cNvSpPr txBox="1"/>
            <p:nvPr/>
          </p:nvSpPr>
          <p:spPr>
            <a:xfrm>
              <a:off x="189784" y="1199273"/>
              <a:ext cx="7181694" cy="830997"/>
            </a:xfrm>
            <a:prstGeom prst="rect">
              <a:avLst/>
            </a:prstGeom>
            <a:noFill/>
          </p:spPr>
          <p:txBody>
            <a:bodyPr wrap="square" rtlCol="0">
              <a:spAutoFit/>
            </a:bodyPr>
            <a:lstStyle/>
            <a:p>
              <a:pPr lvl="1"/>
              <a:endParaRPr kumimoji="1" lang="en-US" altLang="ja-JP" sz="2400" dirty="0"/>
            </a:p>
            <a:p>
              <a:pPr marL="800100" lvl="1" indent="-342900">
                <a:buFont typeface="Wingdings" pitchFamily="2" charset="2"/>
                <a:buChar char="p"/>
              </a:pPr>
              <a:r>
                <a:rPr lang="ja-JP" altLang="en-US" sz="2400"/>
                <a:t>エントロピー</a:t>
              </a:r>
              <a:endParaRPr kumimoji="1" lang="en-US" altLang="ja-JP" sz="2400" dirty="0"/>
            </a:p>
          </p:txBody>
        </p:sp>
        <p:pic>
          <p:nvPicPr>
            <p:cNvPr id="11" name="図 10" descr="テキスト が含まれている画像&#10;&#10;自動的に生成された説明">
              <a:extLst>
                <a:ext uri="{FF2B5EF4-FFF2-40B4-BE49-F238E27FC236}">
                  <a16:creationId xmlns:a16="http://schemas.microsoft.com/office/drawing/2014/main" id="{06BB107D-ABE6-5B98-3C33-846358864C1D}"/>
                </a:ext>
              </a:extLst>
            </p:cNvPr>
            <p:cNvPicPr>
              <a:picLocks noChangeAspect="1"/>
            </p:cNvPicPr>
            <p:nvPr/>
          </p:nvPicPr>
          <p:blipFill>
            <a:blip r:embed="rId3"/>
            <a:stretch>
              <a:fillRect/>
            </a:stretch>
          </p:blipFill>
          <p:spPr>
            <a:xfrm>
              <a:off x="519837" y="2281273"/>
              <a:ext cx="6554266" cy="1185875"/>
            </a:xfrm>
            <a:prstGeom prst="rect">
              <a:avLst/>
            </a:prstGeom>
          </p:spPr>
        </p:pic>
        <p:pic>
          <p:nvPicPr>
            <p:cNvPr id="14" name="図 13" descr="テキスト, 手紙&#10;&#10;自動的に生成された説明">
              <a:extLst>
                <a:ext uri="{FF2B5EF4-FFF2-40B4-BE49-F238E27FC236}">
                  <a16:creationId xmlns:a16="http://schemas.microsoft.com/office/drawing/2014/main" id="{F042F6B4-19FC-68BC-2F71-35F7F26EFE60}"/>
                </a:ext>
              </a:extLst>
            </p:cNvPr>
            <p:cNvPicPr>
              <a:picLocks noChangeAspect="1"/>
            </p:cNvPicPr>
            <p:nvPr/>
          </p:nvPicPr>
          <p:blipFill>
            <a:blip r:embed="rId4"/>
            <a:stretch>
              <a:fillRect/>
            </a:stretch>
          </p:blipFill>
          <p:spPr>
            <a:xfrm>
              <a:off x="519837" y="3585984"/>
              <a:ext cx="6015146" cy="1933132"/>
            </a:xfrm>
            <a:prstGeom prst="rect">
              <a:avLst/>
            </a:prstGeom>
            <a:ln>
              <a:solidFill>
                <a:schemeClr val="tx1"/>
              </a:solidFill>
            </a:ln>
          </p:spPr>
        </p:pic>
      </p:grpSp>
      <p:sp>
        <p:nvSpPr>
          <p:cNvPr id="5" name="テキスト ボックス 4">
            <a:extLst>
              <a:ext uri="{FF2B5EF4-FFF2-40B4-BE49-F238E27FC236}">
                <a16:creationId xmlns:a16="http://schemas.microsoft.com/office/drawing/2014/main" id="{3F5B0832-F7CE-3D28-0426-E6A82F391A93}"/>
              </a:ext>
            </a:extLst>
          </p:cNvPr>
          <p:cNvSpPr txBox="1"/>
          <p:nvPr/>
        </p:nvSpPr>
        <p:spPr>
          <a:xfrm>
            <a:off x="1078624" y="5382745"/>
            <a:ext cx="6327201" cy="246221"/>
          </a:xfrm>
          <a:prstGeom prst="rect">
            <a:avLst/>
          </a:prstGeom>
          <a:solidFill>
            <a:schemeClr val="bg1"/>
          </a:solidFill>
          <a:ln>
            <a:solidFill>
              <a:schemeClr val="tx1"/>
            </a:solidFill>
          </a:ln>
        </p:spPr>
        <p:txBody>
          <a:bodyPr wrap="square" rtlCol="0">
            <a:spAutoFit/>
          </a:bodyPr>
          <a:lstStyle/>
          <a:p>
            <a:r>
              <a:rPr kumimoji="1" lang="ja-JP" altLang="en-US" sz="1000"/>
              <a:t>岡本竜馬</a:t>
            </a:r>
            <a:r>
              <a:rPr kumimoji="1" lang="en-US" altLang="ja-JP" sz="1000" dirty="0"/>
              <a:t>, </a:t>
            </a:r>
            <a:r>
              <a:rPr kumimoji="1" lang="ja-JP" altLang="en-US" sz="1000"/>
              <a:t>熱力学的遺伝アルゴリズムによる </a:t>
            </a:r>
            <a:r>
              <a:rPr kumimoji="1" lang="en-US" altLang="ja-JP" sz="1000" dirty="0"/>
              <a:t>CNN </a:t>
            </a:r>
            <a:r>
              <a:rPr kumimoji="1" lang="ja-JP" altLang="en-US" sz="1000"/>
              <a:t>アーキテクチャの進化的獲得</a:t>
            </a:r>
            <a:r>
              <a:rPr kumimoji="1" lang="en-US" altLang="ja-JP" sz="1000" dirty="0"/>
              <a:t>, </a:t>
            </a:r>
            <a:r>
              <a:rPr kumimoji="1" lang="ja-JP" altLang="en-US" sz="1000"/>
              <a:t>後期研究発表会資料</a:t>
            </a:r>
            <a:r>
              <a:rPr kumimoji="1" lang="en-US" altLang="ja-JP" sz="1000" dirty="0"/>
              <a:t> (2022)</a:t>
            </a:r>
            <a:endParaRPr kumimoji="1" lang="ja-JP" altLang="en-US" sz="1000"/>
          </a:p>
        </p:txBody>
      </p:sp>
    </p:spTree>
    <p:extLst>
      <p:ext uri="{BB962C8B-B14F-4D97-AF65-F5344CB8AC3E}">
        <p14:creationId xmlns:p14="http://schemas.microsoft.com/office/powerpoint/2010/main" val="3204009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kumimoji="1" lang="ja-JP" altLang="en-US"/>
              <a:t>可変長遺伝子型熱力学的選択ルール</a:t>
            </a:r>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15</a:t>
            </a:fld>
            <a:endParaRPr lang="ja-JP" altLang="en-US"/>
          </a:p>
        </p:txBody>
      </p:sp>
      <p:sp>
        <p:nvSpPr>
          <p:cNvPr id="4" name="テキスト ボックス 3">
            <a:extLst>
              <a:ext uri="{FF2B5EF4-FFF2-40B4-BE49-F238E27FC236}">
                <a16:creationId xmlns:a16="http://schemas.microsoft.com/office/drawing/2014/main" id="{C90B63DA-86FE-BCFD-909B-51617E6B3CDE}"/>
              </a:ext>
            </a:extLst>
          </p:cNvPr>
          <p:cNvSpPr txBox="1"/>
          <p:nvPr/>
        </p:nvSpPr>
        <p:spPr>
          <a:xfrm>
            <a:off x="189784" y="1238012"/>
            <a:ext cx="7181694" cy="830997"/>
          </a:xfrm>
          <a:prstGeom prst="rect">
            <a:avLst/>
          </a:prstGeom>
          <a:noFill/>
        </p:spPr>
        <p:txBody>
          <a:bodyPr wrap="square" rtlCol="0">
            <a:spAutoFit/>
          </a:bodyPr>
          <a:lstStyle/>
          <a:p>
            <a:pPr lvl="1"/>
            <a:endParaRPr kumimoji="1" lang="en-US" altLang="ja-JP" sz="2400" dirty="0"/>
          </a:p>
          <a:p>
            <a:pPr marL="800100" lvl="1" indent="-342900">
              <a:buFont typeface="Wingdings" pitchFamily="2" charset="2"/>
              <a:buChar char="p"/>
            </a:pPr>
            <a:r>
              <a:rPr lang="ja-JP" altLang="en-US" sz="2400"/>
              <a:t>エントロピー</a:t>
            </a:r>
            <a:endParaRPr kumimoji="1" lang="en-US" altLang="ja-JP" sz="2400" dirty="0"/>
          </a:p>
        </p:txBody>
      </p:sp>
      <p:sp>
        <p:nvSpPr>
          <p:cNvPr id="6" name="テキスト ボックス 5">
            <a:extLst>
              <a:ext uri="{FF2B5EF4-FFF2-40B4-BE49-F238E27FC236}">
                <a16:creationId xmlns:a16="http://schemas.microsoft.com/office/drawing/2014/main" id="{6CAE7105-A7F6-24D0-BD6A-41C3CFFB09BD}"/>
              </a:ext>
            </a:extLst>
          </p:cNvPr>
          <p:cNvSpPr txBox="1"/>
          <p:nvPr/>
        </p:nvSpPr>
        <p:spPr>
          <a:xfrm>
            <a:off x="1117600" y="4439943"/>
            <a:ext cx="184731" cy="461665"/>
          </a:xfrm>
          <a:prstGeom prst="rect">
            <a:avLst/>
          </a:prstGeom>
          <a:noFill/>
        </p:spPr>
        <p:txBody>
          <a:bodyPr wrap="none" rtlCol="0">
            <a:spAutoFit/>
          </a:bodyPr>
          <a:lstStyle/>
          <a:p>
            <a:endParaRPr kumimoji="1" lang="ja-JP" altLang="en-US" sz="2400">
              <a:solidFill>
                <a:srgbClr val="FF0000"/>
              </a:solidFill>
            </a:endParaRP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69701B8A-D716-0A2E-2DA0-332A5A875EB8}"/>
                  </a:ext>
                </a:extLst>
              </p:cNvPr>
              <p:cNvSpPr txBox="1"/>
              <p:nvPr/>
            </p:nvSpPr>
            <p:spPr>
              <a:xfrm>
                <a:off x="672953" y="4176373"/>
                <a:ext cx="6604885" cy="1200329"/>
              </a:xfrm>
              <a:prstGeom prst="rect">
                <a:avLst/>
              </a:prstGeom>
              <a:noFill/>
            </p:spPr>
            <p:txBody>
              <a:bodyPr wrap="none" rtlCol="0">
                <a:spAutoFit/>
              </a:bodyPr>
              <a:lstStyle/>
              <a:p>
                <a:pPr marL="342900" indent="-342900">
                  <a:buFont typeface="Wingdings" pitchFamily="2" charset="2"/>
                  <a:buChar char="p"/>
                </a:pP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𝐻</m:t>
                        </m:r>
                      </m:e>
                      <m:sub>
                        <m:r>
                          <a:rPr kumimoji="1" lang="en-US" altLang="ja-JP" sz="2400" b="0" i="1" smtClean="0">
                            <a:latin typeface="Cambria Math" panose="02040503050406030204" pitchFamily="18" charset="0"/>
                          </a:rPr>
                          <m:t>𝐷</m:t>
                        </m:r>
                      </m:sub>
                    </m:sSub>
                  </m:oMath>
                </a14:m>
                <a:r>
                  <a:rPr kumimoji="1" lang="en-US" altLang="ja-JP" sz="2400" b="0" dirty="0">
                    <a:latin typeface="Cambria Math" panose="02040503050406030204" pitchFamily="18" charset="0"/>
                  </a:rPr>
                  <a:t>: </a:t>
                </a:r>
                <a:r>
                  <a:rPr kumimoji="1" lang="ja-JP" altLang="en-US" sz="2400" b="0">
                    <a:latin typeface="Cambria Math" panose="02040503050406030204" pitchFamily="18" charset="0"/>
                  </a:rPr>
                  <a:t>個体間の遺伝子配列の類似度を表す指標</a:t>
                </a:r>
                <a:endParaRPr kumimoji="1" lang="en-US" altLang="ja-JP" sz="2400" b="0" dirty="0">
                  <a:latin typeface="Cambria Math" panose="02040503050406030204" pitchFamily="18" charset="0"/>
                </a:endParaRPr>
              </a:p>
              <a:p>
                <a:pPr marL="342900" indent="-342900">
                  <a:buFont typeface="Wingdings" pitchFamily="2" charset="2"/>
                  <a:buChar char="p"/>
                </a:pP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𝐻</m:t>
                        </m:r>
                      </m:e>
                      <m:sub>
                        <m:r>
                          <a:rPr kumimoji="1" lang="en-US" altLang="ja-JP" sz="2400" b="0" i="1" smtClean="0">
                            <a:latin typeface="Cambria Math" panose="02040503050406030204" pitchFamily="18" charset="0"/>
                          </a:rPr>
                          <m:t>𝐷</m:t>
                        </m:r>
                      </m:sub>
                    </m:sSub>
                    <m:r>
                      <a:rPr kumimoji="1" lang="en-US" altLang="ja-JP" sz="2400" b="0" i="1" smtClean="0">
                        <a:latin typeface="Cambria Math" panose="02040503050406030204" pitchFamily="18" charset="0"/>
                      </a:rPr>
                      <m:t> </m:t>
                    </m:r>
                  </m:oMath>
                </a14:m>
                <a:r>
                  <a:rPr kumimoji="1" lang="ja-JP" altLang="en-US" sz="2400"/>
                  <a:t>の値が大きいほど個体群内の各個体間の</a:t>
                </a:r>
                <a:br>
                  <a:rPr kumimoji="1" lang="en-US" altLang="ja-JP" sz="2400" dirty="0"/>
                </a:br>
                <a:r>
                  <a:rPr kumimoji="1" lang="ja-JP" altLang="en-US" sz="2400"/>
                  <a:t>類似度が低い</a:t>
                </a:r>
              </a:p>
            </p:txBody>
          </p:sp>
        </mc:Choice>
        <mc:Fallback xmlns="">
          <p:sp>
            <p:nvSpPr>
              <p:cNvPr id="5" name="テキスト ボックス 4">
                <a:extLst>
                  <a:ext uri="{FF2B5EF4-FFF2-40B4-BE49-F238E27FC236}">
                    <a16:creationId xmlns:a16="http://schemas.microsoft.com/office/drawing/2014/main" id="{69701B8A-D716-0A2E-2DA0-332A5A875EB8}"/>
                  </a:ext>
                </a:extLst>
              </p:cNvPr>
              <p:cNvSpPr txBox="1">
                <a:spLocks noRot="1" noChangeAspect="1" noMove="1" noResize="1" noEditPoints="1" noAdjustHandles="1" noChangeArrowheads="1" noChangeShapeType="1" noTextEdit="1"/>
              </p:cNvSpPr>
              <p:nvPr/>
            </p:nvSpPr>
            <p:spPr>
              <a:xfrm>
                <a:off x="672953" y="4176373"/>
                <a:ext cx="6604885" cy="1200329"/>
              </a:xfrm>
              <a:prstGeom prst="rect">
                <a:avLst/>
              </a:prstGeom>
              <a:blipFill>
                <a:blip r:embed="rId3"/>
                <a:stretch>
                  <a:fillRect l="-1149" t="-4167" r="-383" b="-11458"/>
                </a:stretch>
              </a:blipFill>
            </p:spPr>
            <p:txBody>
              <a:bodyPr/>
              <a:lstStyle/>
              <a:p>
                <a:r>
                  <a:rPr lang="ja-JP" altLang="en-US">
                    <a:noFill/>
                  </a:rPr>
                  <a:t> </a:t>
                </a:r>
              </a:p>
            </p:txBody>
          </p:sp>
        </mc:Fallback>
      </mc:AlternateContent>
      <p:pic>
        <p:nvPicPr>
          <p:cNvPr id="7" name="図 6" descr="テキスト が含まれている画像&#10;&#10;自動的に生成された説明">
            <a:extLst>
              <a:ext uri="{FF2B5EF4-FFF2-40B4-BE49-F238E27FC236}">
                <a16:creationId xmlns:a16="http://schemas.microsoft.com/office/drawing/2014/main" id="{05F04A4D-48D7-18F0-F189-301CAF29F327}"/>
              </a:ext>
            </a:extLst>
          </p:cNvPr>
          <p:cNvPicPr>
            <a:picLocks noChangeAspect="1"/>
          </p:cNvPicPr>
          <p:nvPr/>
        </p:nvPicPr>
        <p:blipFill>
          <a:blip r:embed="rId4"/>
          <a:stretch>
            <a:fillRect/>
          </a:stretch>
        </p:blipFill>
        <p:spPr>
          <a:xfrm>
            <a:off x="519837" y="2415667"/>
            <a:ext cx="6554266" cy="1185875"/>
          </a:xfrm>
          <a:prstGeom prst="rect">
            <a:avLst/>
          </a:prstGeom>
        </p:spPr>
      </p:pic>
    </p:spTree>
    <p:extLst>
      <p:ext uri="{BB962C8B-B14F-4D97-AF65-F5344CB8AC3E}">
        <p14:creationId xmlns:p14="http://schemas.microsoft.com/office/powerpoint/2010/main" val="416005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443BED-D7A2-853C-9B3B-24E72CB78193}"/>
              </a:ext>
            </a:extLst>
          </p:cNvPr>
          <p:cNvSpPr>
            <a:spLocks noGrp="1"/>
          </p:cNvSpPr>
          <p:nvPr>
            <p:ph type="title"/>
          </p:nvPr>
        </p:nvSpPr>
        <p:spPr/>
        <p:txBody>
          <a:bodyPr/>
          <a:lstStyle/>
          <a:p>
            <a:r>
              <a:rPr kumimoji="1" lang="en-US" altLang="ja-JP" dirty="0" err="1"/>
              <a:t>tdgaCNN</a:t>
            </a:r>
            <a:r>
              <a:rPr kumimoji="1" lang="en-US" altLang="ja-JP" dirty="0"/>
              <a:t> </a:t>
            </a:r>
            <a:endParaRPr kumimoji="1" lang="ja-JP" altLang="en-US"/>
          </a:p>
        </p:txBody>
      </p:sp>
      <p:sp>
        <p:nvSpPr>
          <p:cNvPr id="3" name="スライド番号プレースホルダー 2">
            <a:extLst>
              <a:ext uri="{FF2B5EF4-FFF2-40B4-BE49-F238E27FC236}">
                <a16:creationId xmlns:a16="http://schemas.microsoft.com/office/drawing/2014/main" id="{D401D9D2-41F3-D84E-EF30-573B911C1397}"/>
              </a:ext>
            </a:extLst>
          </p:cNvPr>
          <p:cNvSpPr>
            <a:spLocks noGrp="1"/>
          </p:cNvSpPr>
          <p:nvPr>
            <p:ph type="sldNum" sz="quarter" idx="12"/>
          </p:nvPr>
        </p:nvSpPr>
        <p:spPr/>
        <p:txBody>
          <a:bodyPr/>
          <a:lstStyle/>
          <a:p>
            <a:pPr lvl="0"/>
            <a:fld id="{004900ED-2EFD-2142-93A1-1CBA90FDE07B}" type="slidenum">
              <a:rPr lang="en-US" altLang="ja-JP" smtClean="0"/>
              <a:t>16</a:t>
            </a:fld>
            <a:endParaRPr lang="ja-JP" altLang="en-US"/>
          </a:p>
        </p:txBody>
      </p:sp>
      <p:sp>
        <p:nvSpPr>
          <p:cNvPr id="4" name="テキスト ボックス 3">
            <a:extLst>
              <a:ext uri="{FF2B5EF4-FFF2-40B4-BE49-F238E27FC236}">
                <a16:creationId xmlns:a16="http://schemas.microsoft.com/office/drawing/2014/main" id="{F4FEDEF1-3E01-D785-EE03-B106E91601B1}"/>
              </a:ext>
            </a:extLst>
          </p:cNvPr>
          <p:cNvSpPr txBox="1"/>
          <p:nvPr/>
        </p:nvSpPr>
        <p:spPr>
          <a:xfrm>
            <a:off x="519837" y="1811191"/>
            <a:ext cx="5323893" cy="1841017"/>
          </a:xfrm>
          <a:prstGeom prst="rect">
            <a:avLst/>
          </a:prstGeom>
          <a:noFill/>
        </p:spPr>
        <p:txBody>
          <a:bodyPr wrap="none" rtlCol="0">
            <a:spAutoFit/>
          </a:bodyPr>
          <a:lstStyle/>
          <a:p>
            <a:pPr marL="342900" indent="-342900">
              <a:buFont typeface="Wingdings" pitchFamily="2" charset="2"/>
              <a:buChar char="p"/>
            </a:pPr>
            <a:r>
              <a:rPr lang="en-US" altLang="ja-JP" sz="2400" dirty="0"/>
              <a:t>CNN </a:t>
            </a:r>
            <a:r>
              <a:rPr lang="ja-JP" altLang="en-US" sz="2400"/>
              <a:t>構造の探索に</a:t>
            </a:r>
            <a:r>
              <a:rPr lang="en-US" altLang="ja-JP" sz="2400" dirty="0"/>
              <a:t> TDGA </a:t>
            </a:r>
            <a:r>
              <a:rPr lang="ja-JP" altLang="en-US" sz="2400"/>
              <a:t>を利用</a:t>
            </a:r>
            <a:endParaRPr lang="en-US" altLang="ja-JP" sz="2400" dirty="0"/>
          </a:p>
          <a:p>
            <a:pPr marL="342900" indent="-342900">
              <a:lnSpc>
                <a:spcPct val="200000"/>
              </a:lnSpc>
              <a:buFont typeface="Wingdings" pitchFamily="2" charset="2"/>
              <a:buChar char="p"/>
            </a:pPr>
            <a:r>
              <a:rPr kumimoji="1" lang="en-US" altLang="ja-JP" sz="2400" dirty="0" err="1"/>
              <a:t>gaCNN</a:t>
            </a:r>
            <a:r>
              <a:rPr kumimoji="1" lang="en-US" altLang="ja-JP" sz="2400" dirty="0"/>
              <a:t> </a:t>
            </a:r>
            <a:r>
              <a:rPr kumimoji="1" lang="ja-JP" altLang="en-US" sz="2400"/>
              <a:t>を含む従来手法と比較して</a:t>
            </a:r>
            <a:br>
              <a:rPr kumimoji="1" lang="en-US" altLang="ja-JP" sz="2400" dirty="0"/>
            </a:br>
            <a:r>
              <a:rPr lang="ja-JP" altLang="en-US" sz="2400"/>
              <a:t>良い個体を獲得</a:t>
            </a:r>
            <a:endParaRPr kumimoji="1" lang="en-US" altLang="ja-JP" sz="2400" dirty="0"/>
          </a:p>
        </p:txBody>
      </p:sp>
      <p:sp>
        <p:nvSpPr>
          <p:cNvPr id="7" name="テキスト ボックス 6">
            <a:extLst>
              <a:ext uri="{FF2B5EF4-FFF2-40B4-BE49-F238E27FC236}">
                <a16:creationId xmlns:a16="http://schemas.microsoft.com/office/drawing/2014/main" id="{A857C79D-4B01-441E-7960-C9872A10C067}"/>
              </a:ext>
            </a:extLst>
          </p:cNvPr>
          <p:cNvSpPr txBox="1"/>
          <p:nvPr/>
        </p:nvSpPr>
        <p:spPr>
          <a:xfrm>
            <a:off x="198783" y="5000900"/>
            <a:ext cx="7163696" cy="461665"/>
          </a:xfrm>
          <a:prstGeom prst="rect">
            <a:avLst/>
          </a:prstGeom>
          <a:solidFill>
            <a:schemeClr val="bg1"/>
          </a:solidFill>
          <a:ln>
            <a:solidFill>
              <a:schemeClr val="tx1"/>
            </a:solidFill>
          </a:ln>
        </p:spPr>
        <p:txBody>
          <a:bodyPr wrap="square" rtlCol="0">
            <a:spAutoFit/>
          </a:bodyPr>
          <a:lstStyle/>
          <a:p>
            <a:r>
              <a:rPr kumimoji="1" lang="ja-JP" altLang="en-US" sz="1200"/>
              <a:t>岡本竜馬</a:t>
            </a:r>
            <a:r>
              <a:rPr kumimoji="1" lang="en-US" altLang="ja-JP" sz="1200" dirty="0"/>
              <a:t>,</a:t>
            </a:r>
            <a:r>
              <a:rPr kumimoji="1" lang="ja-JP" altLang="en-US" sz="1200"/>
              <a:t>熱力学的遺伝アルゴリズムによる </a:t>
            </a:r>
            <a:r>
              <a:rPr kumimoji="1" lang="en-US" altLang="ja-JP" sz="1200" dirty="0"/>
              <a:t>CNN </a:t>
            </a:r>
            <a:r>
              <a:rPr kumimoji="1" lang="ja-JP" altLang="en-US" sz="1200"/>
              <a:t>アーキテクチャの進化的獲得</a:t>
            </a:r>
            <a:r>
              <a:rPr kumimoji="1" lang="en-US" altLang="ja-JP" sz="1200" dirty="0"/>
              <a:t>, </a:t>
            </a:r>
            <a:r>
              <a:rPr kumimoji="1" lang="ja-JP" altLang="en-US" sz="1200"/>
              <a:t>後期研究発表会資料</a:t>
            </a:r>
            <a:r>
              <a:rPr kumimoji="1" lang="en-US" altLang="ja-JP" sz="1200" dirty="0"/>
              <a:t> (2022)</a:t>
            </a:r>
            <a:endParaRPr kumimoji="1" lang="ja-JP" altLang="en-US" sz="1200"/>
          </a:p>
        </p:txBody>
      </p:sp>
    </p:spTree>
    <p:extLst>
      <p:ext uri="{BB962C8B-B14F-4D97-AF65-F5344CB8AC3E}">
        <p14:creationId xmlns:p14="http://schemas.microsoft.com/office/powerpoint/2010/main" val="2162904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6841C3-0E6C-BFA1-5D04-4112F1117102}"/>
              </a:ext>
            </a:extLst>
          </p:cNvPr>
          <p:cNvSpPr>
            <a:spLocks noGrp="1"/>
          </p:cNvSpPr>
          <p:nvPr>
            <p:ph type="title"/>
          </p:nvPr>
        </p:nvSpPr>
        <p:spPr/>
        <p:txBody>
          <a:bodyPr/>
          <a:lstStyle/>
          <a:p>
            <a:r>
              <a:rPr kumimoji="1" lang="ja-JP" altLang="en-US"/>
              <a:t>目次</a:t>
            </a:r>
          </a:p>
        </p:txBody>
      </p:sp>
      <p:sp>
        <p:nvSpPr>
          <p:cNvPr id="4" name="スライド番号プレースホルダー 3">
            <a:extLst>
              <a:ext uri="{FF2B5EF4-FFF2-40B4-BE49-F238E27FC236}">
                <a16:creationId xmlns:a16="http://schemas.microsoft.com/office/drawing/2014/main" id="{20D20625-8135-BA1D-11A0-E3466265CE7C}"/>
              </a:ext>
            </a:extLst>
          </p:cNvPr>
          <p:cNvSpPr>
            <a:spLocks noGrp="1"/>
          </p:cNvSpPr>
          <p:nvPr>
            <p:ph type="sldNum" sz="quarter" idx="12"/>
          </p:nvPr>
        </p:nvSpPr>
        <p:spPr/>
        <p:txBody>
          <a:bodyPr/>
          <a:lstStyle/>
          <a:p>
            <a:pPr lvl="0"/>
            <a:fld id="{004900ED-2EFD-2142-93A1-1CBA90FDE07B}" type="slidenum">
              <a:rPr lang="en-US" altLang="ja-JP" smtClean="0"/>
              <a:t>17</a:t>
            </a:fld>
            <a:endParaRPr lang="ja-JP" altLang="en-US"/>
          </a:p>
        </p:txBody>
      </p:sp>
      <p:sp>
        <p:nvSpPr>
          <p:cNvPr id="3" name="テキスト ボックス 2">
            <a:extLst>
              <a:ext uri="{FF2B5EF4-FFF2-40B4-BE49-F238E27FC236}">
                <a16:creationId xmlns:a16="http://schemas.microsoft.com/office/drawing/2014/main" id="{CFCE3529-0348-FAC9-4C81-ACEA9BA72623}"/>
              </a:ext>
            </a:extLst>
          </p:cNvPr>
          <p:cNvSpPr txBox="1"/>
          <p:nvPr/>
        </p:nvSpPr>
        <p:spPr>
          <a:xfrm>
            <a:off x="519837" y="1411535"/>
            <a:ext cx="3877985" cy="3425168"/>
          </a:xfrm>
          <a:prstGeom prst="rect">
            <a:avLst/>
          </a:prstGeom>
          <a:noFill/>
        </p:spPr>
        <p:txBody>
          <a:bodyPr wrap="none" rtlCol="0">
            <a:spAutoFit/>
          </a:bodyPr>
          <a:lstStyle/>
          <a:p>
            <a:pPr marL="457200" indent="-457200">
              <a:lnSpc>
                <a:spcPct val="200000"/>
              </a:lnSpc>
              <a:buFont typeface="Wingdings" pitchFamily="2" charset="2"/>
              <a:buChar char="Ø"/>
            </a:pPr>
            <a:r>
              <a:rPr lang="ja-JP" altLang="en-US" sz="2800">
                <a:solidFill>
                  <a:schemeClr val="bg2">
                    <a:lumMod val="90000"/>
                  </a:schemeClr>
                </a:solidFill>
              </a:rPr>
              <a:t>はじめに</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solidFill>
                  <a:schemeClr val="bg2">
                    <a:lumMod val="90000"/>
                  </a:schemeClr>
                </a:solidFill>
              </a:rPr>
              <a:t>要素技術</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t>実験</a:t>
            </a:r>
            <a:endParaRPr lang="en-US" altLang="ja-JP" sz="2800" dirty="0"/>
          </a:p>
          <a:p>
            <a:pPr marL="457200" indent="-457200">
              <a:lnSpc>
                <a:spcPct val="200000"/>
              </a:lnSpc>
              <a:buFont typeface="Wingdings" pitchFamily="2" charset="2"/>
              <a:buChar char="Ø"/>
            </a:pPr>
            <a:r>
              <a:rPr lang="ja-JP" altLang="en-US" sz="2800">
                <a:solidFill>
                  <a:schemeClr val="bg2">
                    <a:lumMod val="90000"/>
                  </a:schemeClr>
                </a:solidFill>
              </a:rPr>
              <a:t>まとめと今後の課題</a:t>
            </a:r>
          </a:p>
        </p:txBody>
      </p:sp>
    </p:spTree>
    <p:extLst>
      <p:ext uri="{BB962C8B-B14F-4D97-AF65-F5344CB8AC3E}">
        <p14:creationId xmlns:p14="http://schemas.microsoft.com/office/powerpoint/2010/main" val="647263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D1C43A-2E10-EAC5-8D20-CD4E417F494F}"/>
              </a:ext>
            </a:extLst>
          </p:cNvPr>
          <p:cNvSpPr>
            <a:spLocks noGrp="1"/>
          </p:cNvSpPr>
          <p:nvPr>
            <p:ph type="title"/>
          </p:nvPr>
        </p:nvSpPr>
        <p:spPr/>
        <p:txBody>
          <a:bodyPr/>
          <a:lstStyle/>
          <a:p>
            <a:r>
              <a:rPr kumimoji="1" lang="ja-JP" altLang="en-US"/>
              <a:t>本実験の概要</a:t>
            </a:r>
          </a:p>
        </p:txBody>
      </p:sp>
      <p:sp>
        <p:nvSpPr>
          <p:cNvPr id="3" name="スライド番号プレースホルダー 2">
            <a:extLst>
              <a:ext uri="{FF2B5EF4-FFF2-40B4-BE49-F238E27FC236}">
                <a16:creationId xmlns:a16="http://schemas.microsoft.com/office/drawing/2014/main" id="{31375705-D2CC-BEC9-DFCF-0015D6B7927C}"/>
              </a:ext>
            </a:extLst>
          </p:cNvPr>
          <p:cNvSpPr>
            <a:spLocks noGrp="1"/>
          </p:cNvSpPr>
          <p:nvPr>
            <p:ph type="sldNum" sz="quarter" idx="12"/>
          </p:nvPr>
        </p:nvSpPr>
        <p:spPr/>
        <p:txBody>
          <a:bodyPr/>
          <a:lstStyle/>
          <a:p>
            <a:pPr lvl="0"/>
            <a:fld id="{004900ED-2EFD-2142-93A1-1CBA90FDE07B}" type="slidenum">
              <a:rPr lang="en-US" altLang="ja-JP" smtClean="0"/>
              <a:t>18</a:t>
            </a:fld>
            <a:endParaRPr lang="ja-JP" altLang="en-US"/>
          </a:p>
        </p:txBody>
      </p:sp>
      <p:grpSp>
        <p:nvGrpSpPr>
          <p:cNvPr id="7" name="グループ化 6">
            <a:extLst>
              <a:ext uri="{FF2B5EF4-FFF2-40B4-BE49-F238E27FC236}">
                <a16:creationId xmlns:a16="http://schemas.microsoft.com/office/drawing/2014/main" id="{FC064A11-7D4A-548F-E5E2-367426E250A3}"/>
              </a:ext>
            </a:extLst>
          </p:cNvPr>
          <p:cNvGrpSpPr/>
          <p:nvPr/>
        </p:nvGrpSpPr>
        <p:grpSpPr>
          <a:xfrm>
            <a:off x="519837" y="1701113"/>
            <a:ext cx="6070893" cy="2837064"/>
            <a:chOff x="519837" y="1701113"/>
            <a:chExt cx="6070893" cy="2837064"/>
          </a:xfrm>
        </p:grpSpPr>
        <p:sp>
          <p:nvSpPr>
            <p:cNvPr id="4" name="テキスト ボックス 3">
              <a:extLst>
                <a:ext uri="{FF2B5EF4-FFF2-40B4-BE49-F238E27FC236}">
                  <a16:creationId xmlns:a16="http://schemas.microsoft.com/office/drawing/2014/main" id="{AA9E73CF-2EB2-02FC-6693-CEE5D43DBB47}"/>
                </a:ext>
              </a:extLst>
            </p:cNvPr>
            <p:cNvSpPr txBox="1"/>
            <p:nvPr/>
          </p:nvSpPr>
          <p:spPr>
            <a:xfrm>
              <a:off x="519837" y="1701113"/>
              <a:ext cx="5918608" cy="830997"/>
            </a:xfrm>
            <a:prstGeom prst="rect">
              <a:avLst/>
            </a:prstGeom>
            <a:noFill/>
          </p:spPr>
          <p:txBody>
            <a:bodyPr wrap="none" rtlCol="0">
              <a:spAutoFit/>
            </a:bodyPr>
            <a:lstStyle/>
            <a:p>
              <a:pPr marL="342900" indent="-342900">
                <a:buFont typeface="Wingdings" pitchFamily="2" charset="2"/>
                <a:buChar char="p"/>
              </a:pPr>
              <a:r>
                <a:rPr kumimoji="1" lang="en-US" altLang="ja-JP" sz="2400" dirty="0" err="1"/>
                <a:t>tdgaCNN</a:t>
              </a:r>
              <a:r>
                <a:rPr kumimoji="1" lang="en-US" altLang="ja-JP" sz="2400" dirty="0"/>
                <a:t> </a:t>
              </a:r>
              <a:r>
                <a:rPr kumimoji="1" lang="ja-JP" altLang="en-US" sz="2400"/>
                <a:t>における適応度評価のための</a:t>
              </a:r>
              <a:br>
                <a:rPr kumimoji="1" lang="en-US" altLang="ja-JP" sz="2400" dirty="0"/>
              </a:br>
              <a:r>
                <a:rPr kumimoji="1" lang="ja-JP" altLang="en-US" sz="2400"/>
                <a:t>学習エポック数</a:t>
              </a:r>
            </a:p>
          </p:txBody>
        </p:sp>
        <p:sp>
          <p:nvSpPr>
            <p:cNvPr id="5" name="下矢印 4">
              <a:extLst>
                <a:ext uri="{FF2B5EF4-FFF2-40B4-BE49-F238E27FC236}">
                  <a16:creationId xmlns:a16="http://schemas.microsoft.com/office/drawing/2014/main" id="{969D8AAB-B68E-E8A0-37DA-22121BB8AF67}"/>
                </a:ext>
              </a:extLst>
            </p:cNvPr>
            <p:cNvSpPr/>
            <p:nvPr/>
          </p:nvSpPr>
          <p:spPr>
            <a:xfrm>
              <a:off x="3271345" y="2835274"/>
              <a:ext cx="1018572" cy="938072"/>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1BD0C54E-C376-9319-5B68-FAEB83ECDDDD}"/>
                </a:ext>
              </a:extLst>
            </p:cNvPr>
            <p:cNvSpPr txBox="1"/>
            <p:nvPr/>
          </p:nvSpPr>
          <p:spPr>
            <a:xfrm>
              <a:off x="519837" y="4076512"/>
              <a:ext cx="6070893" cy="461665"/>
            </a:xfrm>
            <a:prstGeom prst="rect">
              <a:avLst/>
            </a:prstGeom>
            <a:noFill/>
          </p:spPr>
          <p:txBody>
            <a:bodyPr wrap="none" rtlCol="0">
              <a:spAutoFit/>
            </a:bodyPr>
            <a:lstStyle/>
            <a:p>
              <a:pPr marL="342900" indent="-342900">
                <a:buFont typeface="Wingdings" pitchFamily="2" charset="2"/>
                <a:buChar char="p"/>
              </a:pPr>
              <a:r>
                <a:rPr kumimoji="1" lang="ja-JP" altLang="en-US" sz="2400"/>
                <a:t>本実験では適応度評価エポック数と定義</a:t>
              </a:r>
            </a:p>
          </p:txBody>
        </p:sp>
      </p:grpSp>
    </p:spTree>
    <p:extLst>
      <p:ext uri="{BB962C8B-B14F-4D97-AF65-F5344CB8AC3E}">
        <p14:creationId xmlns:p14="http://schemas.microsoft.com/office/powerpoint/2010/main" val="2997159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0966B7-59D9-D6A5-796F-E7163263C3A4}"/>
              </a:ext>
            </a:extLst>
          </p:cNvPr>
          <p:cNvSpPr>
            <a:spLocks noGrp="1"/>
          </p:cNvSpPr>
          <p:nvPr>
            <p:ph type="title"/>
          </p:nvPr>
        </p:nvSpPr>
        <p:spPr/>
        <p:txBody>
          <a:bodyPr/>
          <a:lstStyle/>
          <a:p>
            <a:r>
              <a:rPr kumimoji="1" lang="ja-JP" altLang="en-US"/>
              <a:t>本実験の概要</a:t>
            </a:r>
          </a:p>
        </p:txBody>
      </p:sp>
      <p:sp>
        <p:nvSpPr>
          <p:cNvPr id="3" name="スライド番号プレースホルダー 2">
            <a:extLst>
              <a:ext uri="{FF2B5EF4-FFF2-40B4-BE49-F238E27FC236}">
                <a16:creationId xmlns:a16="http://schemas.microsoft.com/office/drawing/2014/main" id="{8D8006A5-C467-DBF1-F858-499620021D06}"/>
              </a:ext>
            </a:extLst>
          </p:cNvPr>
          <p:cNvSpPr>
            <a:spLocks noGrp="1"/>
          </p:cNvSpPr>
          <p:nvPr>
            <p:ph type="sldNum" sz="quarter" idx="12"/>
          </p:nvPr>
        </p:nvSpPr>
        <p:spPr/>
        <p:txBody>
          <a:bodyPr/>
          <a:lstStyle/>
          <a:p>
            <a:pPr lvl="0"/>
            <a:fld id="{004900ED-2EFD-2142-93A1-1CBA90FDE07B}" type="slidenum">
              <a:rPr lang="en-US" altLang="ja-JP" smtClean="0"/>
              <a:t>19</a:t>
            </a:fld>
            <a:endParaRPr lang="ja-JP" altLang="en-US"/>
          </a:p>
        </p:txBody>
      </p:sp>
      <p:grpSp>
        <p:nvGrpSpPr>
          <p:cNvPr id="15" name="グループ化 14">
            <a:extLst>
              <a:ext uri="{FF2B5EF4-FFF2-40B4-BE49-F238E27FC236}">
                <a16:creationId xmlns:a16="http://schemas.microsoft.com/office/drawing/2014/main" id="{3A45A041-6E9B-32FE-C449-8D6A75A469F3}"/>
              </a:ext>
            </a:extLst>
          </p:cNvPr>
          <p:cNvGrpSpPr/>
          <p:nvPr/>
        </p:nvGrpSpPr>
        <p:grpSpPr>
          <a:xfrm>
            <a:off x="519837" y="1547102"/>
            <a:ext cx="6851773" cy="3873249"/>
            <a:chOff x="519837" y="1547102"/>
            <a:chExt cx="6851773" cy="3873249"/>
          </a:xfrm>
        </p:grpSpPr>
        <p:sp>
          <p:nvSpPr>
            <p:cNvPr id="4" name="テキスト ボックス 3">
              <a:extLst>
                <a:ext uri="{FF2B5EF4-FFF2-40B4-BE49-F238E27FC236}">
                  <a16:creationId xmlns:a16="http://schemas.microsoft.com/office/drawing/2014/main" id="{65921073-8658-6514-30A2-0483675975F4}"/>
                </a:ext>
              </a:extLst>
            </p:cNvPr>
            <p:cNvSpPr txBox="1"/>
            <p:nvPr/>
          </p:nvSpPr>
          <p:spPr>
            <a:xfrm>
              <a:off x="526501" y="1547102"/>
              <a:ext cx="5649303" cy="2308324"/>
            </a:xfrm>
            <a:prstGeom prst="rect">
              <a:avLst/>
            </a:prstGeom>
            <a:noFill/>
          </p:spPr>
          <p:txBody>
            <a:bodyPr wrap="none" rtlCol="0">
              <a:spAutoFit/>
            </a:bodyPr>
            <a:lstStyle/>
            <a:p>
              <a:pPr marL="342900" indent="-342900">
                <a:buFont typeface="Wingdings" pitchFamily="2" charset="2"/>
                <a:buChar char="p"/>
              </a:pPr>
              <a:r>
                <a:rPr lang="ja-JP" altLang="en-US" sz="2400"/>
                <a:t>先行研究</a:t>
              </a:r>
              <a:endParaRPr lang="en-US" altLang="ja-JP" sz="2400" dirty="0"/>
            </a:p>
            <a:p>
              <a:pPr marL="800100" lvl="1" indent="-342900">
                <a:buFont typeface="Wingdings" pitchFamily="2" charset="2"/>
                <a:buChar char="Ø"/>
              </a:pPr>
              <a:r>
                <a:rPr lang="ja-JP" altLang="en-US" sz="2400"/>
                <a:t>適応度評価エポック数は</a:t>
              </a:r>
              <a:r>
                <a:rPr lang="en-US" altLang="ja-JP" sz="2400" dirty="0"/>
                <a:t> </a:t>
              </a:r>
              <a:r>
                <a:rPr lang="en-US" altLang="ja-JP" sz="2400" dirty="0">
                  <a:solidFill>
                    <a:srgbClr val="FF0000"/>
                  </a:solidFill>
                </a:rPr>
                <a:t>1 </a:t>
              </a:r>
              <a:r>
                <a:rPr lang="ja-JP" altLang="en-US" sz="2400"/>
                <a:t>と設定</a:t>
              </a:r>
              <a:endParaRPr lang="en-US" altLang="ja-JP" sz="2400" dirty="0"/>
            </a:p>
            <a:p>
              <a:pPr lvl="1"/>
              <a:endParaRPr lang="en-US" altLang="ja-JP" sz="2400" dirty="0"/>
            </a:p>
            <a:p>
              <a:pPr lvl="1"/>
              <a:br>
                <a:rPr lang="en-US" altLang="ja-JP" sz="2400" dirty="0"/>
              </a:br>
              <a:endParaRPr lang="en-US" altLang="ja-JP" sz="2400" dirty="0"/>
            </a:p>
            <a:p>
              <a:pPr marL="285750" indent="-285750">
                <a:buFont typeface="Wingdings" pitchFamily="2" charset="2"/>
                <a:buChar char="p"/>
              </a:pPr>
              <a:endParaRPr lang="en-US" altLang="ja-JP" sz="2400" dirty="0"/>
            </a:p>
          </p:txBody>
        </p:sp>
        <p:pic>
          <p:nvPicPr>
            <p:cNvPr id="6" name="図 5" descr="時計 が含まれている画像&#10;&#10;自動的に生成された説明">
              <a:extLst>
                <a:ext uri="{FF2B5EF4-FFF2-40B4-BE49-F238E27FC236}">
                  <a16:creationId xmlns:a16="http://schemas.microsoft.com/office/drawing/2014/main" id="{E61A381D-1816-E857-D9FE-D75665C5AEA7}"/>
                </a:ext>
              </a:extLst>
            </p:cNvPr>
            <p:cNvPicPr>
              <a:picLocks noChangeAspect="1"/>
            </p:cNvPicPr>
            <p:nvPr/>
          </p:nvPicPr>
          <p:blipFill>
            <a:blip r:embed="rId3"/>
            <a:stretch>
              <a:fillRect/>
            </a:stretch>
          </p:blipFill>
          <p:spPr>
            <a:xfrm>
              <a:off x="519837" y="3181154"/>
              <a:ext cx="1932453" cy="844989"/>
            </a:xfrm>
            <a:prstGeom prst="rect">
              <a:avLst/>
            </a:prstGeom>
          </p:spPr>
        </p:pic>
        <p:pic>
          <p:nvPicPr>
            <p:cNvPr id="8" name="図 7" descr="テキスト, 手紙&#10;&#10;自動的に生成された説明">
              <a:extLst>
                <a:ext uri="{FF2B5EF4-FFF2-40B4-BE49-F238E27FC236}">
                  <a16:creationId xmlns:a16="http://schemas.microsoft.com/office/drawing/2014/main" id="{776B6F0A-A60E-311C-3C3A-D4CEBA6CBA53}"/>
                </a:ext>
              </a:extLst>
            </p:cNvPr>
            <p:cNvPicPr>
              <a:picLocks noChangeAspect="1"/>
            </p:cNvPicPr>
            <p:nvPr/>
          </p:nvPicPr>
          <p:blipFill>
            <a:blip r:embed="rId4"/>
            <a:stretch>
              <a:fillRect/>
            </a:stretch>
          </p:blipFill>
          <p:spPr>
            <a:xfrm>
              <a:off x="2691459" y="2845002"/>
              <a:ext cx="4680151" cy="1282839"/>
            </a:xfrm>
            <a:prstGeom prst="rect">
              <a:avLst/>
            </a:prstGeom>
            <a:ln>
              <a:solidFill>
                <a:schemeClr val="tx1"/>
              </a:solidFill>
            </a:ln>
          </p:spPr>
        </p:pic>
        <p:grpSp>
          <p:nvGrpSpPr>
            <p:cNvPr id="14" name="グループ化 13">
              <a:extLst>
                <a:ext uri="{FF2B5EF4-FFF2-40B4-BE49-F238E27FC236}">
                  <a16:creationId xmlns:a16="http://schemas.microsoft.com/office/drawing/2014/main" id="{44F72589-7AED-D48F-D5E5-5FDD0AA5DE2A}"/>
                </a:ext>
              </a:extLst>
            </p:cNvPr>
            <p:cNvGrpSpPr/>
            <p:nvPr/>
          </p:nvGrpSpPr>
          <p:grpSpPr>
            <a:xfrm>
              <a:off x="519837" y="4220022"/>
              <a:ext cx="6676828" cy="1200329"/>
              <a:chOff x="519837" y="4220022"/>
              <a:chExt cx="6676828" cy="1200329"/>
            </a:xfrm>
          </p:grpSpPr>
          <p:sp>
            <p:nvSpPr>
              <p:cNvPr id="9" name="テキスト ボックス 8">
                <a:extLst>
                  <a:ext uri="{FF2B5EF4-FFF2-40B4-BE49-F238E27FC236}">
                    <a16:creationId xmlns:a16="http://schemas.microsoft.com/office/drawing/2014/main" id="{EB5AED5E-D78D-22ED-2F79-46B98AA052FB}"/>
                  </a:ext>
                </a:extLst>
              </p:cNvPr>
              <p:cNvSpPr txBox="1"/>
              <p:nvPr/>
            </p:nvSpPr>
            <p:spPr>
              <a:xfrm>
                <a:off x="519837" y="4220022"/>
                <a:ext cx="6676828" cy="1200329"/>
              </a:xfrm>
              <a:prstGeom prst="rect">
                <a:avLst/>
              </a:prstGeom>
              <a:noFill/>
            </p:spPr>
            <p:txBody>
              <a:bodyPr wrap="none" rtlCol="0">
                <a:spAutoFit/>
              </a:bodyPr>
              <a:lstStyle/>
              <a:p>
                <a:pPr marL="800100" lvl="1" indent="-342900">
                  <a:buFont typeface="Wingdings" pitchFamily="2" charset="2"/>
                  <a:buChar char="Ø"/>
                </a:pPr>
                <a:r>
                  <a:rPr kumimoji="1" lang="en-US" altLang="ja-JP" sz="2400" dirty="0"/>
                  <a:t>CNN </a:t>
                </a:r>
                <a:r>
                  <a:rPr kumimoji="1" lang="ja-JP" altLang="en-US" sz="2400"/>
                  <a:t>の学習回数が一定になるように設定</a:t>
                </a:r>
                <a:endParaRPr kumimoji="1" lang="en-US" altLang="ja-JP" sz="2400" dirty="0"/>
              </a:p>
              <a:p>
                <a:pPr marL="800100" lvl="1" indent="-342900">
                  <a:buFont typeface="Wingdings" pitchFamily="2" charset="2"/>
                  <a:buChar char="Ø"/>
                </a:pPr>
                <a:r>
                  <a:rPr kumimoji="1" lang="ja-JP" altLang="en-US" sz="2400"/>
                  <a:t>今回は</a:t>
                </a:r>
                <a:r>
                  <a:rPr kumimoji="1" lang="en-US" altLang="ja-JP" sz="2400" dirty="0"/>
                  <a:t>             </a:t>
                </a:r>
                <a:r>
                  <a:rPr kumimoji="1" lang="ja-JP" altLang="en-US" sz="2400"/>
                  <a:t>として実験</a:t>
                </a:r>
                <a:endParaRPr kumimoji="1" lang="en-US" altLang="ja-JP" sz="2400" dirty="0"/>
              </a:p>
              <a:p>
                <a:pPr marL="800100" lvl="1" indent="-342900">
                  <a:buFont typeface="Wingdings" pitchFamily="2" charset="2"/>
                  <a:buChar char="p"/>
                </a:pPr>
                <a:endParaRPr kumimoji="1" lang="ja-JP" altLang="en-US" sz="2400"/>
              </a:p>
            </p:txBody>
          </p:sp>
          <p:pic>
            <p:nvPicPr>
              <p:cNvPr id="11" name="図 10" descr="はさみ が含まれている画像&#10;&#10;自動的に生成された説明">
                <a:extLst>
                  <a:ext uri="{FF2B5EF4-FFF2-40B4-BE49-F238E27FC236}">
                    <a16:creationId xmlns:a16="http://schemas.microsoft.com/office/drawing/2014/main" id="{35A10D85-0668-14FE-432E-50B2E3256DCD}"/>
                  </a:ext>
                </a:extLst>
              </p:cNvPr>
              <p:cNvPicPr>
                <a:picLocks noChangeAspect="1"/>
              </p:cNvPicPr>
              <p:nvPr/>
            </p:nvPicPr>
            <p:blipFill>
              <a:blip r:embed="rId5"/>
              <a:stretch>
                <a:fillRect/>
              </a:stretch>
            </p:blipFill>
            <p:spPr>
              <a:xfrm>
                <a:off x="2373814" y="4654807"/>
                <a:ext cx="1028029" cy="316027"/>
              </a:xfrm>
              <a:prstGeom prst="rect">
                <a:avLst/>
              </a:prstGeom>
            </p:spPr>
          </p:pic>
        </p:grpSp>
      </p:grpSp>
      <p:sp>
        <p:nvSpPr>
          <p:cNvPr id="5" name="テキスト ボックス 4">
            <a:extLst>
              <a:ext uri="{FF2B5EF4-FFF2-40B4-BE49-F238E27FC236}">
                <a16:creationId xmlns:a16="http://schemas.microsoft.com/office/drawing/2014/main" id="{03199AC4-8360-E90C-CE5E-FE7402BCB028}"/>
              </a:ext>
            </a:extLst>
          </p:cNvPr>
          <p:cNvSpPr txBox="1"/>
          <p:nvPr/>
        </p:nvSpPr>
        <p:spPr>
          <a:xfrm>
            <a:off x="526501" y="2719489"/>
            <a:ext cx="1454244" cy="461665"/>
          </a:xfrm>
          <a:prstGeom prst="rect">
            <a:avLst/>
          </a:prstGeom>
          <a:noFill/>
        </p:spPr>
        <p:txBody>
          <a:bodyPr wrap="none" rtlCol="0">
            <a:spAutoFit/>
          </a:bodyPr>
          <a:lstStyle/>
          <a:p>
            <a:pPr marL="342900" indent="-342900">
              <a:buFont typeface="Wingdings" pitchFamily="2" charset="2"/>
              <a:buChar char="p"/>
            </a:pPr>
            <a:r>
              <a:rPr kumimoji="1" lang="ja-JP" altLang="en-US" sz="2400"/>
              <a:t>本実験</a:t>
            </a:r>
          </a:p>
        </p:txBody>
      </p:sp>
    </p:spTree>
    <p:extLst>
      <p:ext uri="{BB962C8B-B14F-4D97-AF65-F5344CB8AC3E}">
        <p14:creationId xmlns:p14="http://schemas.microsoft.com/office/powerpoint/2010/main" val="720086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6841C3-0E6C-BFA1-5D04-4112F1117102}"/>
              </a:ext>
            </a:extLst>
          </p:cNvPr>
          <p:cNvSpPr>
            <a:spLocks noGrp="1"/>
          </p:cNvSpPr>
          <p:nvPr>
            <p:ph type="title"/>
          </p:nvPr>
        </p:nvSpPr>
        <p:spPr/>
        <p:txBody>
          <a:bodyPr/>
          <a:lstStyle/>
          <a:p>
            <a:r>
              <a:rPr kumimoji="1" lang="ja-JP" altLang="en-US"/>
              <a:t>目次</a:t>
            </a:r>
          </a:p>
        </p:txBody>
      </p:sp>
      <p:sp>
        <p:nvSpPr>
          <p:cNvPr id="4" name="スライド番号プレースホルダー 3">
            <a:extLst>
              <a:ext uri="{FF2B5EF4-FFF2-40B4-BE49-F238E27FC236}">
                <a16:creationId xmlns:a16="http://schemas.microsoft.com/office/drawing/2014/main" id="{20D20625-8135-BA1D-11A0-E3466265CE7C}"/>
              </a:ext>
            </a:extLst>
          </p:cNvPr>
          <p:cNvSpPr>
            <a:spLocks noGrp="1"/>
          </p:cNvSpPr>
          <p:nvPr>
            <p:ph type="sldNum" sz="quarter" idx="12"/>
          </p:nvPr>
        </p:nvSpPr>
        <p:spPr/>
        <p:txBody>
          <a:bodyPr/>
          <a:lstStyle/>
          <a:p>
            <a:pPr lvl="0"/>
            <a:fld id="{004900ED-2EFD-2142-93A1-1CBA90FDE07B}" type="slidenum">
              <a:rPr lang="en-US" altLang="ja-JP" smtClean="0"/>
              <a:t>2</a:t>
            </a:fld>
            <a:endParaRPr lang="ja-JP" altLang="en-US"/>
          </a:p>
        </p:txBody>
      </p:sp>
      <p:sp>
        <p:nvSpPr>
          <p:cNvPr id="3" name="テキスト ボックス 2">
            <a:extLst>
              <a:ext uri="{FF2B5EF4-FFF2-40B4-BE49-F238E27FC236}">
                <a16:creationId xmlns:a16="http://schemas.microsoft.com/office/drawing/2014/main" id="{CFCE3529-0348-FAC9-4C81-ACEA9BA72623}"/>
              </a:ext>
            </a:extLst>
          </p:cNvPr>
          <p:cNvSpPr txBox="1"/>
          <p:nvPr/>
        </p:nvSpPr>
        <p:spPr>
          <a:xfrm>
            <a:off x="519837" y="1411535"/>
            <a:ext cx="3877985" cy="3425168"/>
          </a:xfrm>
          <a:prstGeom prst="rect">
            <a:avLst/>
          </a:prstGeom>
          <a:noFill/>
        </p:spPr>
        <p:txBody>
          <a:bodyPr wrap="none" rtlCol="0">
            <a:spAutoFit/>
          </a:bodyPr>
          <a:lstStyle/>
          <a:p>
            <a:pPr marL="457200" indent="-457200">
              <a:lnSpc>
                <a:spcPct val="200000"/>
              </a:lnSpc>
              <a:buFont typeface="Wingdings" pitchFamily="2" charset="2"/>
              <a:buChar char="Ø"/>
            </a:pPr>
            <a:r>
              <a:rPr lang="ja-JP" altLang="en-US" sz="2800"/>
              <a:t>はじめに</a:t>
            </a:r>
            <a:endParaRPr lang="en-US" altLang="ja-JP" sz="2800" dirty="0"/>
          </a:p>
          <a:p>
            <a:pPr marL="457200" indent="-457200">
              <a:lnSpc>
                <a:spcPct val="200000"/>
              </a:lnSpc>
              <a:buFont typeface="Wingdings" pitchFamily="2" charset="2"/>
              <a:buChar char="Ø"/>
            </a:pPr>
            <a:r>
              <a:rPr lang="ja-JP" altLang="en-US" sz="2800"/>
              <a:t>要素技術</a:t>
            </a:r>
            <a:endParaRPr lang="en-US" altLang="ja-JP" sz="2800" dirty="0"/>
          </a:p>
          <a:p>
            <a:pPr marL="457200" indent="-457200">
              <a:lnSpc>
                <a:spcPct val="200000"/>
              </a:lnSpc>
              <a:buFont typeface="Wingdings" pitchFamily="2" charset="2"/>
              <a:buChar char="Ø"/>
            </a:pPr>
            <a:r>
              <a:rPr lang="ja-JP" altLang="en-US" sz="2800"/>
              <a:t>実験</a:t>
            </a:r>
            <a:endParaRPr lang="en-US" altLang="ja-JP" sz="2800" dirty="0"/>
          </a:p>
          <a:p>
            <a:pPr marL="457200" indent="-457200">
              <a:lnSpc>
                <a:spcPct val="200000"/>
              </a:lnSpc>
              <a:buFont typeface="Wingdings" pitchFamily="2" charset="2"/>
              <a:buChar char="Ø"/>
            </a:pPr>
            <a:r>
              <a:rPr lang="ja-JP" altLang="en-US" sz="2800"/>
              <a:t>まとめと今後の課題</a:t>
            </a:r>
          </a:p>
        </p:txBody>
      </p:sp>
    </p:spTree>
    <p:extLst>
      <p:ext uri="{BB962C8B-B14F-4D97-AF65-F5344CB8AC3E}">
        <p14:creationId xmlns:p14="http://schemas.microsoft.com/office/powerpoint/2010/main" val="9344170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856225-BF31-7C83-9113-9E3E30C19EB8}"/>
              </a:ext>
            </a:extLst>
          </p:cNvPr>
          <p:cNvSpPr>
            <a:spLocks noGrp="1"/>
          </p:cNvSpPr>
          <p:nvPr>
            <p:ph type="title"/>
          </p:nvPr>
        </p:nvSpPr>
        <p:spPr/>
        <p:txBody>
          <a:bodyPr/>
          <a:lstStyle/>
          <a:p>
            <a:r>
              <a:rPr kumimoji="1" lang="ja-JP" altLang="en-US"/>
              <a:t>初期個体群の作成</a:t>
            </a:r>
          </a:p>
        </p:txBody>
      </p:sp>
      <p:sp>
        <p:nvSpPr>
          <p:cNvPr id="3" name="スライド番号プレースホルダー 2">
            <a:extLst>
              <a:ext uri="{FF2B5EF4-FFF2-40B4-BE49-F238E27FC236}">
                <a16:creationId xmlns:a16="http://schemas.microsoft.com/office/drawing/2014/main" id="{D54A1411-310B-5B77-D481-0D835AD0E47D}"/>
              </a:ext>
            </a:extLst>
          </p:cNvPr>
          <p:cNvSpPr>
            <a:spLocks noGrp="1"/>
          </p:cNvSpPr>
          <p:nvPr>
            <p:ph type="sldNum" sz="quarter" idx="12"/>
          </p:nvPr>
        </p:nvSpPr>
        <p:spPr/>
        <p:txBody>
          <a:bodyPr/>
          <a:lstStyle/>
          <a:p>
            <a:pPr lvl="0"/>
            <a:fld id="{004900ED-2EFD-2142-93A1-1CBA90FDE07B}" type="slidenum">
              <a:rPr lang="en-US" altLang="ja-JP" smtClean="0"/>
              <a:t>20</a:t>
            </a:fld>
            <a:endParaRPr lang="ja-JP" altLang="en-US"/>
          </a:p>
        </p:txBody>
      </p:sp>
      <p:sp>
        <p:nvSpPr>
          <p:cNvPr id="7" name="テキスト ボックス 6">
            <a:extLst>
              <a:ext uri="{FF2B5EF4-FFF2-40B4-BE49-F238E27FC236}">
                <a16:creationId xmlns:a16="http://schemas.microsoft.com/office/drawing/2014/main" id="{798FD77A-9BDB-91FE-7EE0-B3FF46539E04}"/>
              </a:ext>
            </a:extLst>
          </p:cNvPr>
          <p:cNvSpPr txBox="1"/>
          <p:nvPr/>
        </p:nvSpPr>
        <p:spPr>
          <a:xfrm>
            <a:off x="519837" y="1385718"/>
            <a:ext cx="6022803" cy="1200329"/>
          </a:xfrm>
          <a:prstGeom prst="rect">
            <a:avLst/>
          </a:prstGeom>
          <a:noFill/>
        </p:spPr>
        <p:txBody>
          <a:bodyPr wrap="none" rtlCol="0">
            <a:spAutoFit/>
          </a:bodyPr>
          <a:lstStyle/>
          <a:p>
            <a:pPr marL="342900" indent="-342900">
              <a:buFont typeface="Wingdings" pitchFamily="2" charset="2"/>
              <a:buChar char="p"/>
            </a:pPr>
            <a:r>
              <a:rPr lang="en-US" altLang="ja-JP" sz="2400" dirty="0"/>
              <a:t>1 </a:t>
            </a:r>
            <a:r>
              <a:rPr lang="ja-JP" altLang="en-US" sz="2400"/>
              <a:t>度の実験にかかる時間を短縮する目的</a:t>
            </a:r>
            <a:endParaRPr kumimoji="1" lang="en-US" altLang="ja-JP" sz="2400" dirty="0"/>
          </a:p>
          <a:p>
            <a:pPr marL="342900" indent="-342900">
              <a:buFont typeface="Wingdings" pitchFamily="2" charset="2"/>
              <a:buChar char="p"/>
            </a:pPr>
            <a:r>
              <a:rPr kumimoji="1" lang="ja-JP" altLang="en-US" sz="2400"/>
              <a:t>ランダムな</a:t>
            </a:r>
            <a:r>
              <a:rPr kumimoji="1" lang="en-US" altLang="ja-JP" sz="2400" dirty="0"/>
              <a:t> 100 </a:t>
            </a:r>
            <a:r>
              <a:rPr kumimoji="1" lang="ja-JP" altLang="en-US" sz="2400"/>
              <a:t>個体を</a:t>
            </a:r>
            <a:r>
              <a:rPr kumimoji="1" lang="en-US" altLang="ja-JP" sz="2400" dirty="0"/>
              <a:t> 20 </a:t>
            </a:r>
            <a:r>
              <a:rPr kumimoji="1" lang="ja-JP" altLang="en-US" sz="2400"/>
              <a:t>世代探索</a:t>
            </a:r>
            <a:endParaRPr kumimoji="1" lang="en-US" altLang="ja-JP" sz="2400" dirty="0"/>
          </a:p>
          <a:p>
            <a:pPr marL="342900" indent="-342900">
              <a:buFont typeface="Wingdings" pitchFamily="2" charset="2"/>
              <a:buChar char="p"/>
            </a:pPr>
            <a:r>
              <a:rPr kumimoji="1" lang="ja-JP" altLang="en-US" sz="2400"/>
              <a:t>適応度評価エポック数は</a:t>
            </a:r>
            <a:r>
              <a:rPr kumimoji="1" lang="en-US" altLang="ja-JP" sz="2400" dirty="0"/>
              <a:t> 1 </a:t>
            </a:r>
            <a:endParaRPr kumimoji="1" lang="ja-JP" altLang="en-US" sz="2400"/>
          </a:p>
        </p:txBody>
      </p:sp>
      <p:grpSp>
        <p:nvGrpSpPr>
          <p:cNvPr id="11" name="グループ化 10">
            <a:extLst>
              <a:ext uri="{FF2B5EF4-FFF2-40B4-BE49-F238E27FC236}">
                <a16:creationId xmlns:a16="http://schemas.microsoft.com/office/drawing/2014/main" id="{FC14CCC5-584D-0EEC-F11C-4B19CCFD22AA}"/>
              </a:ext>
            </a:extLst>
          </p:cNvPr>
          <p:cNvGrpSpPr/>
          <p:nvPr/>
        </p:nvGrpSpPr>
        <p:grpSpPr>
          <a:xfrm>
            <a:off x="156300" y="2586047"/>
            <a:ext cx="7248661" cy="2907045"/>
            <a:chOff x="156300" y="2568280"/>
            <a:chExt cx="7248661" cy="2907045"/>
          </a:xfrm>
        </p:grpSpPr>
        <p:grpSp>
          <p:nvGrpSpPr>
            <p:cNvPr id="8" name="グループ化 7">
              <a:extLst>
                <a:ext uri="{FF2B5EF4-FFF2-40B4-BE49-F238E27FC236}">
                  <a16:creationId xmlns:a16="http://schemas.microsoft.com/office/drawing/2014/main" id="{37E3653E-202D-9D7F-32C1-53BA4CC62FB3}"/>
                </a:ext>
              </a:extLst>
            </p:cNvPr>
            <p:cNvGrpSpPr/>
            <p:nvPr/>
          </p:nvGrpSpPr>
          <p:grpSpPr>
            <a:xfrm>
              <a:off x="156300" y="2568280"/>
              <a:ext cx="7248661" cy="2907045"/>
              <a:chOff x="156301" y="2559050"/>
              <a:chExt cx="7248661" cy="2907045"/>
            </a:xfrm>
          </p:grpSpPr>
          <p:sp>
            <p:nvSpPr>
              <p:cNvPr id="4" name="円/楕円 3">
                <a:extLst>
                  <a:ext uri="{FF2B5EF4-FFF2-40B4-BE49-F238E27FC236}">
                    <a16:creationId xmlns:a16="http://schemas.microsoft.com/office/drawing/2014/main" id="{7F156D9E-39C7-6B02-2DC6-C27DA03BDF99}"/>
                  </a:ext>
                </a:extLst>
              </p:cNvPr>
              <p:cNvSpPr/>
              <p:nvPr/>
            </p:nvSpPr>
            <p:spPr>
              <a:xfrm>
                <a:off x="156301" y="2559050"/>
                <a:ext cx="3080613" cy="15621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a:ln>
                      <a:solidFill>
                        <a:schemeClr val="tx1"/>
                      </a:solidFill>
                    </a:ln>
                    <a:solidFill>
                      <a:schemeClr val="tx1"/>
                    </a:solidFill>
                  </a:rPr>
                  <a:t>ランダムな</a:t>
                </a:r>
                <a:endParaRPr kumimoji="1" lang="en-US" altLang="ja-JP" sz="2800" dirty="0">
                  <a:ln>
                    <a:solidFill>
                      <a:schemeClr val="tx1"/>
                    </a:solidFill>
                  </a:ln>
                  <a:solidFill>
                    <a:schemeClr val="tx1"/>
                  </a:solidFill>
                </a:endParaRPr>
              </a:p>
              <a:p>
                <a:pPr algn="ctr"/>
                <a:r>
                  <a:rPr kumimoji="1" lang="ja-JP" altLang="en-US" sz="2800">
                    <a:ln>
                      <a:solidFill>
                        <a:schemeClr val="tx1"/>
                      </a:solidFill>
                    </a:ln>
                    <a:solidFill>
                      <a:schemeClr val="tx1"/>
                    </a:solidFill>
                  </a:rPr>
                  <a:t>初期個体群</a:t>
                </a:r>
              </a:p>
            </p:txBody>
          </p:sp>
          <p:sp>
            <p:nvSpPr>
              <p:cNvPr id="5" name="右矢印 4">
                <a:extLst>
                  <a:ext uri="{FF2B5EF4-FFF2-40B4-BE49-F238E27FC236}">
                    <a16:creationId xmlns:a16="http://schemas.microsoft.com/office/drawing/2014/main" id="{3D190AF5-D790-B873-4F64-FBA7C3DB2DAD}"/>
                  </a:ext>
                </a:extLst>
              </p:cNvPr>
              <p:cNvSpPr/>
              <p:nvPr/>
            </p:nvSpPr>
            <p:spPr>
              <a:xfrm>
                <a:off x="2938674" y="3751595"/>
                <a:ext cx="1352549" cy="93345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solidFill>
                    <a:schemeClr val="tx1"/>
                  </a:solidFill>
                </a:endParaRPr>
              </a:p>
            </p:txBody>
          </p:sp>
          <p:sp>
            <p:nvSpPr>
              <p:cNvPr id="6" name="円/楕円 5">
                <a:extLst>
                  <a:ext uri="{FF2B5EF4-FFF2-40B4-BE49-F238E27FC236}">
                    <a16:creationId xmlns:a16="http://schemas.microsoft.com/office/drawing/2014/main" id="{5848BBD1-F696-182B-35BF-AB88D5F2CCCE}"/>
                  </a:ext>
                </a:extLst>
              </p:cNvPr>
              <p:cNvSpPr/>
              <p:nvPr/>
            </p:nvSpPr>
            <p:spPr>
              <a:xfrm>
                <a:off x="4324349" y="3903995"/>
                <a:ext cx="3080613" cy="15621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a:ln>
                      <a:solidFill>
                        <a:schemeClr val="tx1"/>
                      </a:solidFill>
                    </a:ln>
                    <a:solidFill>
                      <a:schemeClr val="tx1"/>
                    </a:solidFill>
                  </a:rPr>
                  <a:t>実験用の</a:t>
                </a:r>
                <a:endParaRPr kumimoji="1" lang="en-US" altLang="ja-JP" sz="2800" dirty="0">
                  <a:ln>
                    <a:solidFill>
                      <a:schemeClr val="tx1"/>
                    </a:solidFill>
                  </a:ln>
                  <a:solidFill>
                    <a:schemeClr val="tx1"/>
                  </a:solidFill>
                </a:endParaRPr>
              </a:p>
              <a:p>
                <a:pPr algn="ctr"/>
                <a:r>
                  <a:rPr kumimoji="1" lang="ja-JP" altLang="en-US" sz="2800">
                    <a:ln>
                      <a:solidFill>
                        <a:schemeClr val="tx1"/>
                      </a:solidFill>
                    </a:ln>
                    <a:solidFill>
                      <a:schemeClr val="tx1"/>
                    </a:solidFill>
                  </a:rPr>
                  <a:t>初期個体群</a:t>
                </a:r>
                <a:endParaRPr kumimoji="1" lang="en-US" altLang="ja-JP" sz="2800" dirty="0">
                  <a:ln>
                    <a:solidFill>
                      <a:schemeClr val="tx1"/>
                    </a:solidFill>
                  </a:ln>
                  <a:solidFill>
                    <a:schemeClr val="tx1"/>
                  </a:solidFill>
                </a:endParaRPr>
              </a:p>
            </p:txBody>
          </p:sp>
        </p:grpSp>
        <p:sp>
          <p:nvSpPr>
            <p:cNvPr id="9" name="テキスト ボックス 8">
              <a:extLst>
                <a:ext uri="{FF2B5EF4-FFF2-40B4-BE49-F238E27FC236}">
                  <a16:creationId xmlns:a16="http://schemas.microsoft.com/office/drawing/2014/main" id="{A0C81114-2165-8442-28E5-0EFFBE2B8687}"/>
                </a:ext>
              </a:extLst>
            </p:cNvPr>
            <p:cNvSpPr txBox="1"/>
            <p:nvPr/>
          </p:nvSpPr>
          <p:spPr>
            <a:xfrm>
              <a:off x="1804232" y="4839046"/>
              <a:ext cx="2618024" cy="461665"/>
            </a:xfrm>
            <a:prstGeom prst="rect">
              <a:avLst/>
            </a:prstGeom>
            <a:noFill/>
          </p:spPr>
          <p:txBody>
            <a:bodyPr wrap="none" rtlCol="0">
              <a:spAutoFit/>
            </a:bodyPr>
            <a:lstStyle/>
            <a:p>
              <a:r>
                <a:rPr lang="en-US" altLang="ja-JP" sz="2400" dirty="0" err="1"/>
                <a:t>tdgaCNN</a:t>
              </a:r>
              <a:r>
                <a:rPr kumimoji="1" lang="en-US" altLang="ja-JP" sz="2400" dirty="0"/>
                <a:t> 20 </a:t>
              </a:r>
              <a:r>
                <a:rPr kumimoji="1" lang="ja-JP" altLang="en-US" sz="2400"/>
                <a:t>世代</a:t>
              </a:r>
            </a:p>
          </p:txBody>
        </p:sp>
      </p:grpSp>
    </p:spTree>
    <p:extLst>
      <p:ext uri="{BB962C8B-B14F-4D97-AF65-F5344CB8AC3E}">
        <p14:creationId xmlns:p14="http://schemas.microsoft.com/office/powerpoint/2010/main" val="42671590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D30AA2-93ED-9994-99AF-211B7383BACC}"/>
              </a:ext>
            </a:extLst>
          </p:cNvPr>
          <p:cNvSpPr>
            <a:spLocks noGrp="1"/>
          </p:cNvSpPr>
          <p:nvPr>
            <p:ph type="title"/>
          </p:nvPr>
        </p:nvSpPr>
        <p:spPr/>
        <p:txBody>
          <a:bodyPr/>
          <a:lstStyle/>
          <a:p>
            <a:r>
              <a:rPr kumimoji="1" lang="ja-JP" altLang="en-US"/>
              <a:t>データセット</a:t>
            </a:r>
          </a:p>
        </p:txBody>
      </p:sp>
      <p:sp>
        <p:nvSpPr>
          <p:cNvPr id="3" name="スライド番号プレースホルダー 2">
            <a:extLst>
              <a:ext uri="{FF2B5EF4-FFF2-40B4-BE49-F238E27FC236}">
                <a16:creationId xmlns:a16="http://schemas.microsoft.com/office/drawing/2014/main" id="{AA627FC1-BFDC-40C5-2762-5BAAE7F51B96}"/>
              </a:ext>
            </a:extLst>
          </p:cNvPr>
          <p:cNvSpPr>
            <a:spLocks noGrp="1"/>
          </p:cNvSpPr>
          <p:nvPr>
            <p:ph type="sldNum" sz="quarter" idx="12"/>
          </p:nvPr>
        </p:nvSpPr>
        <p:spPr/>
        <p:txBody>
          <a:bodyPr/>
          <a:lstStyle/>
          <a:p>
            <a:pPr lvl="0"/>
            <a:fld id="{004900ED-2EFD-2142-93A1-1CBA90FDE07B}" type="slidenum">
              <a:rPr lang="en-US" altLang="ja-JP" smtClean="0"/>
              <a:t>21</a:t>
            </a:fld>
            <a:endParaRPr lang="ja-JP" altLang="en-US"/>
          </a:p>
        </p:txBody>
      </p:sp>
      <p:sp>
        <p:nvSpPr>
          <p:cNvPr id="4" name="テキスト ボックス 3">
            <a:extLst>
              <a:ext uri="{FF2B5EF4-FFF2-40B4-BE49-F238E27FC236}">
                <a16:creationId xmlns:a16="http://schemas.microsoft.com/office/drawing/2014/main" id="{4E8AE922-3050-2A6E-B78E-49B4B2CA70F7}"/>
              </a:ext>
            </a:extLst>
          </p:cNvPr>
          <p:cNvSpPr txBox="1"/>
          <p:nvPr/>
        </p:nvSpPr>
        <p:spPr>
          <a:xfrm>
            <a:off x="519837" y="1614791"/>
            <a:ext cx="5285421" cy="830997"/>
          </a:xfrm>
          <a:prstGeom prst="rect">
            <a:avLst/>
          </a:prstGeom>
          <a:noFill/>
        </p:spPr>
        <p:txBody>
          <a:bodyPr wrap="none" rtlCol="0">
            <a:spAutoFit/>
          </a:bodyPr>
          <a:lstStyle/>
          <a:p>
            <a:pPr marL="342900" indent="-342900">
              <a:buFont typeface="Wingdings" pitchFamily="2" charset="2"/>
              <a:buChar char="p"/>
            </a:pPr>
            <a:r>
              <a:rPr kumimoji="1" lang="ja-JP" altLang="en-US" sz="2400"/>
              <a:t>使用データセット</a:t>
            </a:r>
            <a:r>
              <a:rPr kumimoji="1" lang="en-US" altLang="ja-JP" sz="2400" dirty="0"/>
              <a:t>: </a:t>
            </a:r>
            <a:r>
              <a:rPr kumimoji="1" lang="en-US" altLang="ja-JP" sz="2400" dirty="0" err="1"/>
              <a:t>FashionMNIST</a:t>
            </a:r>
            <a:endParaRPr kumimoji="1" lang="en-US" altLang="ja-JP" sz="2400" dirty="0"/>
          </a:p>
          <a:p>
            <a:pPr marL="285750" indent="-285750">
              <a:buFont typeface="Wingdings" pitchFamily="2" charset="2"/>
              <a:buChar char="p"/>
            </a:pPr>
            <a:endParaRPr kumimoji="1" lang="ja-JP" altLang="en-US" sz="2400"/>
          </a:p>
        </p:txBody>
      </p:sp>
      <p:grpSp>
        <p:nvGrpSpPr>
          <p:cNvPr id="19" name="グループ化 18">
            <a:extLst>
              <a:ext uri="{FF2B5EF4-FFF2-40B4-BE49-F238E27FC236}">
                <a16:creationId xmlns:a16="http://schemas.microsoft.com/office/drawing/2014/main" id="{C339E9A7-8098-4C4D-4BB9-77C806600C07}"/>
              </a:ext>
            </a:extLst>
          </p:cNvPr>
          <p:cNvGrpSpPr/>
          <p:nvPr/>
        </p:nvGrpSpPr>
        <p:grpSpPr>
          <a:xfrm>
            <a:off x="717524" y="2191375"/>
            <a:ext cx="5933332" cy="2679472"/>
            <a:chOff x="823179" y="2518866"/>
            <a:chExt cx="5933332" cy="2679472"/>
          </a:xfrm>
        </p:grpSpPr>
        <p:grpSp>
          <p:nvGrpSpPr>
            <p:cNvPr id="14" name="グループ化 13">
              <a:extLst>
                <a:ext uri="{FF2B5EF4-FFF2-40B4-BE49-F238E27FC236}">
                  <a16:creationId xmlns:a16="http://schemas.microsoft.com/office/drawing/2014/main" id="{C3B871CF-BB1E-4C6E-3062-2206D2D3EBD3}"/>
                </a:ext>
              </a:extLst>
            </p:cNvPr>
            <p:cNvGrpSpPr/>
            <p:nvPr/>
          </p:nvGrpSpPr>
          <p:grpSpPr>
            <a:xfrm>
              <a:off x="1032108" y="2518866"/>
              <a:ext cx="5574996" cy="2133962"/>
              <a:chOff x="1032108" y="2518866"/>
              <a:chExt cx="5574996" cy="2133962"/>
            </a:xfrm>
          </p:grpSpPr>
          <p:grpSp>
            <p:nvGrpSpPr>
              <p:cNvPr id="8" name="グループ化 7">
                <a:extLst>
                  <a:ext uri="{FF2B5EF4-FFF2-40B4-BE49-F238E27FC236}">
                    <a16:creationId xmlns:a16="http://schemas.microsoft.com/office/drawing/2014/main" id="{E97A4207-60E9-8A32-34B2-7CF93108DC24}"/>
                  </a:ext>
                </a:extLst>
              </p:cNvPr>
              <p:cNvGrpSpPr/>
              <p:nvPr/>
            </p:nvGrpSpPr>
            <p:grpSpPr>
              <a:xfrm>
                <a:off x="1032108" y="3469436"/>
                <a:ext cx="5574994" cy="758758"/>
                <a:chOff x="904672" y="2966936"/>
                <a:chExt cx="5574994" cy="758758"/>
              </a:xfrm>
            </p:grpSpPr>
            <p:sp>
              <p:nvSpPr>
                <p:cNvPr id="5" name="正方形/長方形 4">
                  <a:extLst>
                    <a:ext uri="{FF2B5EF4-FFF2-40B4-BE49-F238E27FC236}">
                      <a16:creationId xmlns:a16="http://schemas.microsoft.com/office/drawing/2014/main" id="{7BBF8828-EDCC-A510-E063-38AABDD4537E}"/>
                    </a:ext>
                  </a:extLst>
                </p:cNvPr>
                <p:cNvSpPr/>
                <p:nvPr/>
              </p:nvSpPr>
              <p:spPr>
                <a:xfrm>
                  <a:off x="904672" y="2966936"/>
                  <a:ext cx="2229021" cy="7587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ysClr val="windowText" lastClr="000000"/>
                      </a:solidFill>
                    </a:rPr>
                    <a:t>3 </a:t>
                  </a:r>
                  <a:r>
                    <a:rPr lang="ja-JP" altLang="en-US" sz="2400">
                      <a:solidFill>
                        <a:sysClr val="windowText" lastClr="000000"/>
                      </a:solidFill>
                    </a:rPr>
                    <a:t>万枚</a:t>
                  </a:r>
                  <a:endParaRPr kumimoji="1" lang="ja-JP" altLang="en-US" sz="2400">
                    <a:solidFill>
                      <a:sysClr val="windowText" lastClr="000000"/>
                    </a:solidFill>
                  </a:endParaRPr>
                </a:p>
              </p:txBody>
            </p:sp>
            <p:sp>
              <p:nvSpPr>
                <p:cNvPr id="6" name="正方形/長方形 5">
                  <a:extLst>
                    <a:ext uri="{FF2B5EF4-FFF2-40B4-BE49-F238E27FC236}">
                      <a16:creationId xmlns:a16="http://schemas.microsoft.com/office/drawing/2014/main" id="{AB9DC1B0-ED98-499C-32FB-EA3636300F0E}"/>
                    </a:ext>
                  </a:extLst>
                </p:cNvPr>
                <p:cNvSpPr/>
                <p:nvPr/>
              </p:nvSpPr>
              <p:spPr>
                <a:xfrm>
                  <a:off x="3133693" y="2966936"/>
                  <a:ext cx="2229021" cy="7587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ysClr val="windowText" lastClr="000000"/>
                      </a:solidFill>
                    </a:rPr>
                    <a:t>3 </a:t>
                  </a:r>
                  <a:r>
                    <a:rPr lang="ja-JP" altLang="en-US" sz="2400">
                      <a:solidFill>
                        <a:sysClr val="windowText" lastClr="000000"/>
                      </a:solidFill>
                    </a:rPr>
                    <a:t>万枚</a:t>
                  </a:r>
                  <a:endParaRPr kumimoji="1" lang="ja-JP" altLang="en-US" sz="2400">
                    <a:solidFill>
                      <a:sysClr val="windowText" lastClr="000000"/>
                    </a:solidFill>
                  </a:endParaRPr>
                </a:p>
              </p:txBody>
            </p:sp>
            <p:sp>
              <p:nvSpPr>
                <p:cNvPr id="7" name="正方形/長方形 6">
                  <a:extLst>
                    <a:ext uri="{FF2B5EF4-FFF2-40B4-BE49-F238E27FC236}">
                      <a16:creationId xmlns:a16="http://schemas.microsoft.com/office/drawing/2014/main" id="{05B946C9-BBAB-D770-B976-F18F07527989}"/>
                    </a:ext>
                  </a:extLst>
                </p:cNvPr>
                <p:cNvSpPr/>
                <p:nvPr/>
              </p:nvSpPr>
              <p:spPr>
                <a:xfrm>
                  <a:off x="5362713" y="2966936"/>
                  <a:ext cx="1116953" cy="7587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ysClr val="windowText" lastClr="000000"/>
                      </a:solidFill>
                    </a:rPr>
                    <a:t>1 </a:t>
                  </a:r>
                  <a:r>
                    <a:rPr lang="ja-JP" altLang="en-US" sz="2400">
                      <a:solidFill>
                        <a:sysClr val="windowText" lastClr="000000"/>
                      </a:solidFill>
                    </a:rPr>
                    <a:t>万枚</a:t>
                  </a:r>
                  <a:endParaRPr kumimoji="1" lang="ja-JP" altLang="en-US" sz="2400">
                    <a:solidFill>
                      <a:sysClr val="windowText" lastClr="000000"/>
                    </a:solidFill>
                  </a:endParaRPr>
                </a:p>
              </p:txBody>
            </p:sp>
          </p:grpSp>
          <p:sp>
            <p:nvSpPr>
              <p:cNvPr id="9" name="左中かっこ 8">
                <a:extLst>
                  <a:ext uri="{FF2B5EF4-FFF2-40B4-BE49-F238E27FC236}">
                    <a16:creationId xmlns:a16="http://schemas.microsoft.com/office/drawing/2014/main" id="{7E4CF203-EC37-9DC8-81C3-E8BAC6DFE56C}"/>
                  </a:ext>
                </a:extLst>
              </p:cNvPr>
              <p:cNvSpPr/>
              <p:nvPr/>
            </p:nvSpPr>
            <p:spPr>
              <a:xfrm rot="5400000">
                <a:off x="3639642" y="437268"/>
                <a:ext cx="359925" cy="5574994"/>
              </a:xfrm>
              <a:prstGeom prst="leftBrace">
                <a:avLst>
                  <a:gd name="adj1" fmla="val 78603"/>
                  <a:gd name="adj2" fmla="val 50000"/>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ln w="0"/>
                  <a:effectLst>
                    <a:outerShdw blurRad="38100" dist="19050" dir="2700000" algn="tl" rotWithShape="0">
                      <a:schemeClr val="dk1">
                        <a:alpha val="40000"/>
                      </a:schemeClr>
                    </a:outerShdw>
                  </a:effectLst>
                </a:endParaRPr>
              </a:p>
            </p:txBody>
          </p:sp>
          <p:sp>
            <p:nvSpPr>
              <p:cNvPr id="10" name="テキスト ボックス 9">
                <a:extLst>
                  <a:ext uri="{FF2B5EF4-FFF2-40B4-BE49-F238E27FC236}">
                    <a16:creationId xmlns:a16="http://schemas.microsoft.com/office/drawing/2014/main" id="{C6F89D36-DA1B-5BE2-A692-9047DB58D4EA}"/>
                  </a:ext>
                </a:extLst>
              </p:cNvPr>
              <p:cNvSpPr txBox="1"/>
              <p:nvPr/>
            </p:nvSpPr>
            <p:spPr>
              <a:xfrm>
                <a:off x="2898818" y="2518866"/>
                <a:ext cx="1763624" cy="461665"/>
              </a:xfrm>
              <a:prstGeom prst="rect">
                <a:avLst/>
              </a:prstGeom>
              <a:noFill/>
            </p:spPr>
            <p:txBody>
              <a:bodyPr wrap="none" rtlCol="0">
                <a:spAutoFit/>
              </a:bodyPr>
              <a:lstStyle/>
              <a:p>
                <a:r>
                  <a:rPr kumimoji="1" lang="ja-JP" altLang="en-US" sz="2400"/>
                  <a:t>合計</a:t>
                </a:r>
                <a:r>
                  <a:rPr kumimoji="1" lang="en-US" altLang="ja-JP" sz="2400" dirty="0"/>
                  <a:t> 7 </a:t>
                </a:r>
                <a:r>
                  <a:rPr kumimoji="1" lang="ja-JP" altLang="en-US" sz="2400"/>
                  <a:t>万枚</a:t>
                </a:r>
              </a:p>
            </p:txBody>
          </p:sp>
          <p:sp>
            <p:nvSpPr>
              <p:cNvPr id="11" name="左中かっこ 10">
                <a:extLst>
                  <a:ext uri="{FF2B5EF4-FFF2-40B4-BE49-F238E27FC236}">
                    <a16:creationId xmlns:a16="http://schemas.microsoft.com/office/drawing/2014/main" id="{97C5C7CC-0B5A-2E11-FA7A-2DF7DDC1B478}"/>
                  </a:ext>
                </a:extLst>
              </p:cNvPr>
              <p:cNvSpPr/>
              <p:nvPr/>
            </p:nvSpPr>
            <p:spPr>
              <a:xfrm rot="16200000">
                <a:off x="1966658" y="3358355"/>
                <a:ext cx="359923" cy="2229022"/>
              </a:xfrm>
              <a:prstGeom prst="leftBrace">
                <a:avLst>
                  <a:gd name="adj1" fmla="val 78603"/>
                  <a:gd name="adj2" fmla="val 50000"/>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ln w="0"/>
                  <a:effectLst>
                    <a:outerShdw blurRad="38100" dist="19050" dir="2700000" algn="tl" rotWithShape="0">
                      <a:schemeClr val="dk1">
                        <a:alpha val="40000"/>
                      </a:schemeClr>
                    </a:outerShdw>
                  </a:effectLst>
                </a:endParaRPr>
              </a:p>
            </p:txBody>
          </p:sp>
          <p:sp>
            <p:nvSpPr>
              <p:cNvPr id="12" name="左中かっこ 11">
                <a:extLst>
                  <a:ext uri="{FF2B5EF4-FFF2-40B4-BE49-F238E27FC236}">
                    <a16:creationId xmlns:a16="http://schemas.microsoft.com/office/drawing/2014/main" id="{2CA52890-5724-E375-491B-AD4B7EED631D}"/>
                  </a:ext>
                </a:extLst>
              </p:cNvPr>
              <p:cNvSpPr/>
              <p:nvPr/>
            </p:nvSpPr>
            <p:spPr>
              <a:xfrm rot="16200000">
                <a:off x="4195679" y="3358356"/>
                <a:ext cx="359923" cy="2229022"/>
              </a:xfrm>
              <a:prstGeom prst="leftBrace">
                <a:avLst>
                  <a:gd name="adj1" fmla="val 78603"/>
                  <a:gd name="adj2" fmla="val 50000"/>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ln w="0"/>
                  <a:effectLst>
                    <a:outerShdw blurRad="38100" dist="19050" dir="2700000" algn="tl" rotWithShape="0">
                      <a:schemeClr val="dk1">
                        <a:alpha val="40000"/>
                      </a:schemeClr>
                    </a:outerShdw>
                  </a:effectLst>
                </a:endParaRPr>
              </a:p>
            </p:txBody>
          </p:sp>
          <p:sp>
            <p:nvSpPr>
              <p:cNvPr id="13" name="左中かっこ 12">
                <a:extLst>
                  <a:ext uri="{FF2B5EF4-FFF2-40B4-BE49-F238E27FC236}">
                    <a16:creationId xmlns:a16="http://schemas.microsoft.com/office/drawing/2014/main" id="{D91906F3-FF4F-FC03-09BB-651DC7868A73}"/>
                  </a:ext>
                </a:extLst>
              </p:cNvPr>
              <p:cNvSpPr/>
              <p:nvPr/>
            </p:nvSpPr>
            <p:spPr>
              <a:xfrm rot="16200000">
                <a:off x="5868666" y="3914391"/>
                <a:ext cx="359923" cy="1116952"/>
              </a:xfrm>
              <a:prstGeom prst="leftBrace">
                <a:avLst>
                  <a:gd name="adj1" fmla="val 78603"/>
                  <a:gd name="adj2" fmla="val 50000"/>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ln w="0"/>
                  <a:effectLst>
                    <a:outerShdw blurRad="38100" dist="19050" dir="2700000" algn="tl" rotWithShape="0">
                      <a:schemeClr val="dk1">
                        <a:alpha val="40000"/>
                      </a:schemeClr>
                    </a:outerShdw>
                  </a:effectLst>
                </a:endParaRPr>
              </a:p>
            </p:txBody>
          </p:sp>
        </p:grpSp>
        <p:sp>
          <p:nvSpPr>
            <p:cNvPr id="15" name="テキスト ボックス 14">
              <a:extLst>
                <a:ext uri="{FF2B5EF4-FFF2-40B4-BE49-F238E27FC236}">
                  <a16:creationId xmlns:a16="http://schemas.microsoft.com/office/drawing/2014/main" id="{9FE5AB73-AA71-240A-8689-717655A9E4BC}"/>
                </a:ext>
              </a:extLst>
            </p:cNvPr>
            <p:cNvSpPr txBox="1"/>
            <p:nvPr/>
          </p:nvSpPr>
          <p:spPr>
            <a:xfrm>
              <a:off x="823179" y="4717538"/>
              <a:ext cx="2646878" cy="461665"/>
            </a:xfrm>
            <a:prstGeom prst="rect">
              <a:avLst/>
            </a:prstGeom>
            <a:noFill/>
          </p:spPr>
          <p:txBody>
            <a:bodyPr wrap="none" rtlCol="0">
              <a:spAutoFit/>
            </a:bodyPr>
            <a:lstStyle/>
            <a:p>
              <a:r>
                <a:rPr kumimoji="1" lang="ja-JP" altLang="en-US" sz="2400"/>
                <a:t>初期母集団作成用</a:t>
              </a:r>
            </a:p>
          </p:txBody>
        </p:sp>
        <p:sp>
          <p:nvSpPr>
            <p:cNvPr id="17" name="テキスト ボックス 16">
              <a:extLst>
                <a:ext uri="{FF2B5EF4-FFF2-40B4-BE49-F238E27FC236}">
                  <a16:creationId xmlns:a16="http://schemas.microsoft.com/office/drawing/2014/main" id="{5D692F09-DD29-3CBA-9FAA-83A06A22F281}"/>
                </a:ext>
              </a:extLst>
            </p:cNvPr>
            <p:cNvSpPr txBox="1"/>
            <p:nvPr/>
          </p:nvSpPr>
          <p:spPr>
            <a:xfrm>
              <a:off x="3477797" y="4717540"/>
              <a:ext cx="1795684" cy="461665"/>
            </a:xfrm>
            <a:prstGeom prst="rect">
              <a:avLst/>
            </a:prstGeom>
            <a:noFill/>
          </p:spPr>
          <p:txBody>
            <a:bodyPr wrap="none" rtlCol="0">
              <a:spAutoFit/>
            </a:bodyPr>
            <a:lstStyle/>
            <a:p>
              <a:r>
                <a:rPr kumimoji="1" lang="ja-JP" altLang="en-US" sz="2400"/>
                <a:t>実験</a:t>
              </a:r>
              <a:r>
                <a:rPr kumimoji="1" lang="en-US" altLang="ja-JP" sz="2400" dirty="0"/>
                <a:t> 1, 2 </a:t>
              </a:r>
              <a:r>
                <a:rPr kumimoji="1" lang="ja-JP" altLang="en-US" sz="2400"/>
                <a:t>用</a:t>
              </a:r>
            </a:p>
          </p:txBody>
        </p:sp>
        <p:sp>
          <p:nvSpPr>
            <p:cNvPr id="18" name="テキスト ボックス 17">
              <a:extLst>
                <a:ext uri="{FF2B5EF4-FFF2-40B4-BE49-F238E27FC236}">
                  <a16:creationId xmlns:a16="http://schemas.microsoft.com/office/drawing/2014/main" id="{BE12FFF5-AA18-77F5-A2B6-D32D81BE885F}"/>
                </a:ext>
              </a:extLst>
            </p:cNvPr>
            <p:cNvSpPr txBox="1"/>
            <p:nvPr/>
          </p:nvSpPr>
          <p:spPr>
            <a:xfrm>
              <a:off x="5340739" y="4736673"/>
              <a:ext cx="1415772" cy="461665"/>
            </a:xfrm>
            <a:prstGeom prst="rect">
              <a:avLst/>
            </a:prstGeom>
            <a:noFill/>
          </p:spPr>
          <p:txBody>
            <a:bodyPr wrap="none" rtlCol="0">
              <a:spAutoFit/>
            </a:bodyPr>
            <a:lstStyle/>
            <a:p>
              <a:r>
                <a:rPr kumimoji="1" lang="ja-JP" altLang="en-US" sz="2400"/>
                <a:t>テスト用</a:t>
              </a:r>
              <a:endParaRPr kumimoji="1" lang="ja-JP" altLang="en-US" sz="2000"/>
            </a:p>
          </p:txBody>
        </p:sp>
      </p:grpSp>
      <p:sp>
        <p:nvSpPr>
          <p:cNvPr id="16" name="テキスト ボックス 15">
            <a:extLst>
              <a:ext uri="{FF2B5EF4-FFF2-40B4-BE49-F238E27FC236}">
                <a16:creationId xmlns:a16="http://schemas.microsoft.com/office/drawing/2014/main" id="{84F7FF64-ADD0-6049-4F73-89C4A75DE3C1}"/>
              </a:ext>
            </a:extLst>
          </p:cNvPr>
          <p:cNvSpPr txBox="1"/>
          <p:nvPr/>
        </p:nvSpPr>
        <p:spPr>
          <a:xfrm>
            <a:off x="113138" y="5013253"/>
            <a:ext cx="7334985" cy="577081"/>
          </a:xfrm>
          <a:prstGeom prst="rect">
            <a:avLst/>
          </a:prstGeom>
          <a:solidFill>
            <a:schemeClr val="bg1"/>
          </a:solidFill>
          <a:ln>
            <a:solidFill>
              <a:schemeClr val="tx1"/>
            </a:solidFill>
          </a:ln>
        </p:spPr>
        <p:txBody>
          <a:bodyPr wrap="square" rtlCol="0">
            <a:spAutoFit/>
          </a:bodyPr>
          <a:lstStyle/>
          <a:p>
            <a:r>
              <a:rPr lang="de" altLang="ja-JP" sz="1050" b="0" i="0" dirty="0">
                <a:solidFill>
                  <a:sysClr val="windowText" lastClr="000000"/>
                </a:solidFill>
                <a:effectLst/>
                <a:latin typeface="Helvetica Neue" panose="02000503000000020004" pitchFamily="2" charset="0"/>
              </a:rPr>
              <a:t>Xiao, H., Rasul, K. &amp; </a:t>
            </a:r>
            <a:r>
              <a:rPr lang="de" altLang="ja-JP" sz="1050" b="0" i="0" dirty="0" err="1">
                <a:solidFill>
                  <a:sysClr val="windowText" lastClr="000000"/>
                </a:solidFill>
                <a:effectLst/>
                <a:latin typeface="Helvetica Neue" panose="02000503000000020004" pitchFamily="2" charset="0"/>
              </a:rPr>
              <a:t>Vollgraf</a:t>
            </a:r>
            <a:r>
              <a:rPr lang="de" altLang="ja-JP" sz="1050" b="0" i="0" dirty="0">
                <a:solidFill>
                  <a:sysClr val="windowText" lastClr="000000"/>
                </a:solidFill>
                <a:effectLst/>
                <a:latin typeface="Helvetica Neue" panose="02000503000000020004" pitchFamily="2" charset="0"/>
              </a:rPr>
              <a:t>, R. (2017). Fashion-MNIST: a </a:t>
            </a:r>
            <a:r>
              <a:rPr lang="de" altLang="ja-JP" sz="1050" b="0" i="0" dirty="0" err="1">
                <a:solidFill>
                  <a:sysClr val="windowText" lastClr="000000"/>
                </a:solidFill>
                <a:effectLst/>
                <a:latin typeface="Helvetica Neue" panose="02000503000000020004" pitchFamily="2" charset="0"/>
              </a:rPr>
              <a:t>Novel</a:t>
            </a:r>
            <a:r>
              <a:rPr lang="de" altLang="ja-JP" sz="1050" b="0" i="0" dirty="0">
                <a:solidFill>
                  <a:sysClr val="windowText" lastClr="000000"/>
                </a:solidFill>
                <a:effectLst/>
                <a:latin typeface="Helvetica Neue" panose="02000503000000020004" pitchFamily="2" charset="0"/>
              </a:rPr>
              <a:t> Image Dataset </a:t>
            </a:r>
            <a:r>
              <a:rPr lang="de" altLang="ja-JP" sz="1050" b="0" i="0" dirty="0" err="1">
                <a:solidFill>
                  <a:sysClr val="windowText" lastClr="000000"/>
                </a:solidFill>
                <a:effectLst/>
                <a:latin typeface="Helvetica Neue" panose="02000503000000020004" pitchFamily="2" charset="0"/>
              </a:rPr>
              <a:t>for</a:t>
            </a:r>
            <a:r>
              <a:rPr lang="de" altLang="ja-JP" sz="1050" b="0" i="0" dirty="0">
                <a:solidFill>
                  <a:sysClr val="windowText" lastClr="000000"/>
                </a:solidFill>
                <a:effectLst/>
                <a:latin typeface="Helvetica Neue" panose="02000503000000020004" pitchFamily="2" charset="0"/>
              </a:rPr>
              <a:t> Benchmarking </a:t>
            </a:r>
            <a:r>
              <a:rPr lang="de" altLang="ja-JP" sz="1050" b="0" i="0" dirty="0" err="1">
                <a:solidFill>
                  <a:sysClr val="windowText" lastClr="000000"/>
                </a:solidFill>
                <a:effectLst/>
                <a:latin typeface="Helvetica Neue" panose="02000503000000020004" pitchFamily="2" charset="0"/>
              </a:rPr>
              <a:t>Machine</a:t>
            </a:r>
            <a:r>
              <a:rPr lang="de" altLang="ja-JP" sz="1050" b="0" i="0" dirty="0">
                <a:solidFill>
                  <a:sysClr val="windowText" lastClr="000000"/>
                </a:solidFill>
                <a:effectLst/>
                <a:latin typeface="Helvetica Neue" panose="02000503000000020004" pitchFamily="2" charset="0"/>
              </a:rPr>
              <a:t> Learning </a:t>
            </a:r>
            <a:r>
              <a:rPr lang="de" altLang="ja-JP" sz="1050" b="0" i="0" dirty="0" err="1">
                <a:solidFill>
                  <a:sysClr val="windowText" lastClr="000000"/>
                </a:solidFill>
                <a:effectLst/>
                <a:latin typeface="Helvetica Neue" panose="02000503000000020004" pitchFamily="2" charset="0"/>
              </a:rPr>
              <a:t>Algorithms</a:t>
            </a:r>
            <a:r>
              <a:rPr lang="de" altLang="ja-JP" sz="1050" b="0" i="0" dirty="0">
                <a:solidFill>
                  <a:sysClr val="windowText" lastClr="000000"/>
                </a:solidFill>
                <a:effectLst/>
                <a:latin typeface="Helvetica Neue" panose="02000503000000020004" pitchFamily="2" charset="0"/>
              </a:rPr>
              <a:t> (</a:t>
            </a:r>
            <a:r>
              <a:rPr lang="de" altLang="ja-JP" sz="1050" b="0" i="0" dirty="0" err="1">
                <a:solidFill>
                  <a:sysClr val="windowText" lastClr="000000"/>
                </a:solidFill>
                <a:effectLst/>
                <a:latin typeface="Helvetica Neue" panose="02000503000000020004" pitchFamily="2" charset="0"/>
              </a:rPr>
              <a:t>cite</a:t>
            </a:r>
            <a:r>
              <a:rPr lang="de" altLang="ja-JP" sz="1050" b="0" i="0" dirty="0">
                <a:solidFill>
                  <a:sysClr val="windowText" lastClr="000000"/>
                </a:solidFill>
                <a:effectLst/>
                <a:latin typeface="Helvetica Neue" panose="02000503000000020004" pitchFamily="2" charset="0"/>
              </a:rPr>
              <a:t> arxiv:1708.07747Comment: Dataset </a:t>
            </a:r>
            <a:r>
              <a:rPr lang="de" altLang="ja-JP" sz="1050" b="0" i="0" dirty="0" err="1">
                <a:solidFill>
                  <a:sysClr val="windowText" lastClr="000000"/>
                </a:solidFill>
                <a:effectLst/>
                <a:latin typeface="Helvetica Neue" panose="02000503000000020004" pitchFamily="2" charset="0"/>
              </a:rPr>
              <a:t>is</a:t>
            </a:r>
            <a:r>
              <a:rPr lang="de" altLang="ja-JP" sz="1050" b="0" i="0" dirty="0">
                <a:solidFill>
                  <a:sysClr val="windowText" lastClr="000000"/>
                </a:solidFill>
                <a:effectLst/>
                <a:latin typeface="Helvetica Neue" panose="02000503000000020004" pitchFamily="2" charset="0"/>
              </a:rPr>
              <a:t> </a:t>
            </a:r>
            <a:r>
              <a:rPr lang="de" altLang="ja-JP" sz="1050" b="0" i="0" dirty="0" err="1">
                <a:solidFill>
                  <a:sysClr val="windowText" lastClr="000000"/>
                </a:solidFill>
                <a:effectLst/>
                <a:latin typeface="Helvetica Neue" panose="02000503000000020004" pitchFamily="2" charset="0"/>
              </a:rPr>
              <a:t>freely</a:t>
            </a:r>
            <a:r>
              <a:rPr lang="de" altLang="ja-JP" sz="1050" b="0" i="0" dirty="0">
                <a:solidFill>
                  <a:sysClr val="windowText" lastClr="000000"/>
                </a:solidFill>
                <a:effectLst/>
                <a:latin typeface="Helvetica Neue" panose="02000503000000020004" pitchFamily="2" charset="0"/>
              </a:rPr>
              <a:t> </a:t>
            </a:r>
            <a:r>
              <a:rPr lang="de" altLang="ja-JP" sz="1050" b="0" i="0" dirty="0" err="1">
                <a:solidFill>
                  <a:sysClr val="windowText" lastClr="000000"/>
                </a:solidFill>
                <a:effectLst/>
                <a:latin typeface="Helvetica Neue" panose="02000503000000020004" pitchFamily="2" charset="0"/>
              </a:rPr>
              <a:t>available</a:t>
            </a:r>
            <a:r>
              <a:rPr lang="de" altLang="ja-JP" sz="1050" b="0" i="0" dirty="0">
                <a:solidFill>
                  <a:sysClr val="windowText" lastClr="000000"/>
                </a:solidFill>
                <a:effectLst/>
                <a:latin typeface="Helvetica Neue" panose="02000503000000020004" pitchFamily="2" charset="0"/>
              </a:rPr>
              <a:t> at https://</a:t>
            </a:r>
            <a:r>
              <a:rPr lang="de" altLang="ja-JP" sz="1050" b="0" i="0" dirty="0" err="1">
                <a:solidFill>
                  <a:sysClr val="windowText" lastClr="000000"/>
                </a:solidFill>
                <a:effectLst/>
                <a:latin typeface="Helvetica Neue" panose="02000503000000020004" pitchFamily="2" charset="0"/>
              </a:rPr>
              <a:t>github.com</a:t>
            </a:r>
            <a:r>
              <a:rPr lang="de" altLang="ja-JP" sz="1050" b="0" i="0" dirty="0">
                <a:solidFill>
                  <a:sysClr val="windowText" lastClr="000000"/>
                </a:solidFill>
                <a:effectLst/>
                <a:latin typeface="Helvetica Neue" panose="02000503000000020004" pitchFamily="2" charset="0"/>
              </a:rPr>
              <a:t>/</a:t>
            </a:r>
            <a:r>
              <a:rPr lang="de" altLang="ja-JP" sz="1050" b="0" i="0" dirty="0" err="1">
                <a:solidFill>
                  <a:sysClr val="windowText" lastClr="000000"/>
                </a:solidFill>
                <a:effectLst/>
                <a:latin typeface="Helvetica Neue" panose="02000503000000020004" pitchFamily="2" charset="0"/>
              </a:rPr>
              <a:t>zalandoresearch</a:t>
            </a:r>
            <a:r>
              <a:rPr lang="de" altLang="ja-JP" sz="1050" b="0" i="0" dirty="0">
                <a:solidFill>
                  <a:sysClr val="windowText" lastClr="000000"/>
                </a:solidFill>
                <a:effectLst/>
                <a:latin typeface="Helvetica Neue" panose="02000503000000020004" pitchFamily="2" charset="0"/>
              </a:rPr>
              <a:t>/fashion-</a:t>
            </a:r>
            <a:r>
              <a:rPr lang="de" altLang="ja-JP" sz="1050" b="0" i="0" dirty="0" err="1">
                <a:solidFill>
                  <a:sysClr val="windowText" lastClr="000000"/>
                </a:solidFill>
                <a:effectLst/>
                <a:latin typeface="Helvetica Neue" panose="02000503000000020004" pitchFamily="2" charset="0"/>
              </a:rPr>
              <a:t>mnist</a:t>
            </a:r>
            <a:r>
              <a:rPr lang="de" altLang="ja-JP" sz="1050" b="0" i="0" dirty="0">
                <a:solidFill>
                  <a:sysClr val="windowText" lastClr="000000"/>
                </a:solidFill>
                <a:effectLst/>
                <a:latin typeface="Helvetica Neue" panose="02000503000000020004" pitchFamily="2" charset="0"/>
              </a:rPr>
              <a:t> Benchmark </a:t>
            </a:r>
            <a:r>
              <a:rPr lang="de" altLang="ja-JP" sz="1050" b="0" i="0" dirty="0" err="1">
                <a:solidFill>
                  <a:sysClr val="windowText" lastClr="000000"/>
                </a:solidFill>
                <a:effectLst/>
                <a:latin typeface="Helvetica Neue" panose="02000503000000020004" pitchFamily="2" charset="0"/>
              </a:rPr>
              <a:t>is</a:t>
            </a:r>
            <a:r>
              <a:rPr lang="de" altLang="ja-JP" sz="1050" b="0" i="0" dirty="0">
                <a:solidFill>
                  <a:sysClr val="windowText" lastClr="000000"/>
                </a:solidFill>
                <a:effectLst/>
                <a:latin typeface="Helvetica Neue" panose="02000503000000020004" pitchFamily="2" charset="0"/>
              </a:rPr>
              <a:t> </a:t>
            </a:r>
            <a:r>
              <a:rPr lang="de" altLang="ja-JP" sz="1050" b="0" i="0" dirty="0" err="1">
                <a:solidFill>
                  <a:sysClr val="windowText" lastClr="000000"/>
                </a:solidFill>
                <a:effectLst/>
                <a:latin typeface="Helvetica Neue" panose="02000503000000020004" pitchFamily="2" charset="0"/>
              </a:rPr>
              <a:t>available</a:t>
            </a:r>
            <a:r>
              <a:rPr lang="de" altLang="ja-JP" sz="1050" b="0" i="0" dirty="0">
                <a:solidFill>
                  <a:sysClr val="windowText" lastClr="000000"/>
                </a:solidFill>
                <a:effectLst/>
                <a:latin typeface="Helvetica Neue" panose="02000503000000020004" pitchFamily="2" charset="0"/>
              </a:rPr>
              <a:t> at http://fashion-mnist.s3-website.eu-central-1.amazonaws.com/)</a:t>
            </a:r>
            <a:endParaRPr kumimoji="1" lang="ja-JP" altLang="en-US" sz="1050">
              <a:solidFill>
                <a:sysClr val="windowText" lastClr="000000"/>
              </a:solidFill>
            </a:endParaRPr>
          </a:p>
        </p:txBody>
      </p:sp>
    </p:spTree>
    <p:extLst>
      <p:ext uri="{BB962C8B-B14F-4D97-AF65-F5344CB8AC3E}">
        <p14:creationId xmlns:p14="http://schemas.microsoft.com/office/powerpoint/2010/main" val="23935765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1DABD0-6E6F-20AC-E27E-DE4CB11AD443}"/>
              </a:ext>
            </a:extLst>
          </p:cNvPr>
          <p:cNvSpPr>
            <a:spLocks noGrp="1"/>
          </p:cNvSpPr>
          <p:nvPr>
            <p:ph type="title"/>
          </p:nvPr>
        </p:nvSpPr>
        <p:spPr/>
        <p:txBody>
          <a:bodyPr/>
          <a:lstStyle/>
          <a:p>
            <a:r>
              <a:rPr kumimoji="1" lang="ja-JP" altLang="en-US"/>
              <a:t>実験</a:t>
            </a:r>
            <a:r>
              <a:rPr lang="en-US" altLang="ja-JP" dirty="0"/>
              <a:t> </a:t>
            </a:r>
            <a:r>
              <a:rPr kumimoji="1" lang="en-US" altLang="ja-JP" dirty="0"/>
              <a:t>1</a:t>
            </a:r>
            <a:endParaRPr kumimoji="1" lang="ja-JP" altLang="en-US"/>
          </a:p>
        </p:txBody>
      </p:sp>
      <p:sp>
        <p:nvSpPr>
          <p:cNvPr id="3" name="スライド番号プレースホルダー 2">
            <a:extLst>
              <a:ext uri="{FF2B5EF4-FFF2-40B4-BE49-F238E27FC236}">
                <a16:creationId xmlns:a16="http://schemas.microsoft.com/office/drawing/2014/main" id="{35677EC9-0504-1614-4950-D0D61AE8CD08}"/>
              </a:ext>
            </a:extLst>
          </p:cNvPr>
          <p:cNvSpPr>
            <a:spLocks noGrp="1"/>
          </p:cNvSpPr>
          <p:nvPr>
            <p:ph type="sldNum" sz="quarter" idx="12"/>
          </p:nvPr>
        </p:nvSpPr>
        <p:spPr/>
        <p:txBody>
          <a:bodyPr/>
          <a:lstStyle/>
          <a:p>
            <a:pPr lvl="0"/>
            <a:fld id="{004900ED-2EFD-2142-93A1-1CBA90FDE07B}" type="slidenum">
              <a:rPr lang="en-US" altLang="ja-JP" smtClean="0"/>
              <a:t>22</a:t>
            </a:fld>
            <a:endParaRPr lang="ja-JP" altLang="en-US"/>
          </a:p>
        </p:txBody>
      </p:sp>
      <p:sp>
        <p:nvSpPr>
          <p:cNvPr id="5" name="テキスト ボックス 4">
            <a:extLst>
              <a:ext uri="{FF2B5EF4-FFF2-40B4-BE49-F238E27FC236}">
                <a16:creationId xmlns:a16="http://schemas.microsoft.com/office/drawing/2014/main" id="{6CAA3053-E694-209E-1241-52C339C47145}"/>
              </a:ext>
            </a:extLst>
          </p:cNvPr>
          <p:cNvSpPr txBox="1"/>
          <p:nvPr/>
        </p:nvSpPr>
        <p:spPr>
          <a:xfrm>
            <a:off x="283520" y="1379521"/>
            <a:ext cx="7253909" cy="1200329"/>
          </a:xfrm>
          <a:prstGeom prst="rect">
            <a:avLst/>
          </a:prstGeom>
          <a:noFill/>
        </p:spPr>
        <p:txBody>
          <a:bodyPr wrap="none" rtlCol="0">
            <a:spAutoFit/>
          </a:bodyPr>
          <a:lstStyle/>
          <a:p>
            <a:pPr marL="342900" indent="-342900">
              <a:buFont typeface="Wingdings" pitchFamily="2" charset="2"/>
              <a:buChar char="p"/>
            </a:pPr>
            <a:r>
              <a:rPr kumimoji="1" lang="ja-JP" altLang="en-US" sz="2400"/>
              <a:t>探索フェーズでの適応度評価エポック数を固定</a:t>
            </a:r>
            <a:endParaRPr lang="en-US" altLang="ja-JP" sz="2400" dirty="0"/>
          </a:p>
          <a:p>
            <a:pPr marL="342900" indent="-342900">
              <a:buFont typeface="Wingdings" pitchFamily="2" charset="2"/>
              <a:buChar char="p"/>
            </a:pPr>
            <a:r>
              <a:rPr lang="en-US" altLang="ja-JP" sz="2400" dirty="0"/>
              <a:t>1 </a:t>
            </a:r>
            <a:r>
              <a:rPr lang="ja-JP" altLang="en-US" sz="2400"/>
              <a:t>エポックよりも適切な適応度評価エポック数が</a:t>
            </a:r>
            <a:br>
              <a:rPr lang="en-US" altLang="ja-JP" sz="2400" dirty="0"/>
            </a:br>
            <a:r>
              <a:rPr lang="ja-JP" altLang="en-US" sz="2400"/>
              <a:t>存在するかを調査</a:t>
            </a:r>
            <a:endParaRPr kumimoji="1" lang="en-US" altLang="ja-JP" sz="2400" dirty="0"/>
          </a:p>
        </p:txBody>
      </p:sp>
      <p:graphicFrame>
        <p:nvGraphicFramePr>
          <p:cNvPr id="7" name="表 7">
            <a:extLst>
              <a:ext uri="{FF2B5EF4-FFF2-40B4-BE49-F238E27FC236}">
                <a16:creationId xmlns:a16="http://schemas.microsoft.com/office/drawing/2014/main" id="{B58CAE38-B4D4-A24F-4B79-54820E7DBE40}"/>
              </a:ext>
            </a:extLst>
          </p:cNvPr>
          <p:cNvGraphicFramePr>
            <a:graphicFrameLocks noGrp="1"/>
          </p:cNvGraphicFramePr>
          <p:nvPr>
            <p:extLst>
              <p:ext uri="{D42A27DB-BD31-4B8C-83A1-F6EECF244321}">
                <p14:modId xmlns:p14="http://schemas.microsoft.com/office/powerpoint/2010/main" val="3156982683"/>
              </p:ext>
            </p:extLst>
          </p:nvPr>
        </p:nvGraphicFramePr>
        <p:xfrm>
          <a:off x="1052961" y="2594965"/>
          <a:ext cx="5455340" cy="2773680"/>
        </p:xfrm>
        <a:graphic>
          <a:graphicData uri="http://schemas.openxmlformats.org/drawingml/2006/table">
            <a:tbl>
              <a:tblPr firstRow="1" bandRow="1">
                <a:tableStyleId>{5C22544A-7EE6-4342-B048-85BDC9FD1C3A}</a:tableStyleId>
              </a:tblPr>
              <a:tblGrid>
                <a:gridCol w="2727670">
                  <a:extLst>
                    <a:ext uri="{9D8B030D-6E8A-4147-A177-3AD203B41FA5}">
                      <a16:colId xmlns:a16="http://schemas.microsoft.com/office/drawing/2014/main" val="1796618978"/>
                    </a:ext>
                  </a:extLst>
                </a:gridCol>
                <a:gridCol w="2727670">
                  <a:extLst>
                    <a:ext uri="{9D8B030D-6E8A-4147-A177-3AD203B41FA5}">
                      <a16:colId xmlns:a16="http://schemas.microsoft.com/office/drawing/2014/main" val="933054015"/>
                    </a:ext>
                  </a:extLst>
                </a:gridCol>
              </a:tblGrid>
              <a:tr h="370840">
                <a:tc>
                  <a:txBody>
                    <a:bodyPr/>
                    <a:lstStyle/>
                    <a:p>
                      <a:r>
                        <a:rPr kumimoji="1" lang="ja-JP" altLang="en-US" sz="2000"/>
                        <a:t>世代数</a:t>
                      </a:r>
                    </a:p>
                  </a:txBody>
                  <a:tcPr/>
                </a:tc>
                <a:tc>
                  <a:txBody>
                    <a:bodyPr/>
                    <a:lstStyle/>
                    <a:p>
                      <a:r>
                        <a:rPr kumimoji="1" lang="ja-JP" altLang="en-US" sz="2000"/>
                        <a:t>適応度評価エポック数</a:t>
                      </a:r>
                    </a:p>
                  </a:txBody>
                  <a:tcPr/>
                </a:tc>
                <a:extLst>
                  <a:ext uri="{0D108BD9-81ED-4DB2-BD59-A6C34878D82A}">
                    <a16:rowId xmlns:a16="http://schemas.microsoft.com/office/drawing/2014/main" val="1072742043"/>
                  </a:ext>
                </a:extLst>
              </a:tr>
              <a:tr h="370840">
                <a:tc>
                  <a:txBody>
                    <a:bodyPr/>
                    <a:lstStyle/>
                    <a:p>
                      <a:r>
                        <a:rPr kumimoji="1" lang="en-US" altLang="ja-JP" sz="2000" dirty="0"/>
                        <a:t>80</a:t>
                      </a:r>
                      <a:endParaRPr kumimoji="1" lang="ja-JP" altLang="en-US" sz="2000"/>
                    </a:p>
                  </a:txBody>
                  <a:tcPr/>
                </a:tc>
                <a:tc>
                  <a:txBody>
                    <a:bodyPr/>
                    <a:lstStyle/>
                    <a:p>
                      <a:r>
                        <a:rPr kumimoji="1" lang="en-US" altLang="ja-JP" sz="2000" dirty="0"/>
                        <a:t>1</a:t>
                      </a:r>
                      <a:endParaRPr kumimoji="1" lang="ja-JP" altLang="en-US" sz="2000"/>
                    </a:p>
                  </a:txBody>
                  <a:tcPr/>
                </a:tc>
                <a:extLst>
                  <a:ext uri="{0D108BD9-81ED-4DB2-BD59-A6C34878D82A}">
                    <a16:rowId xmlns:a16="http://schemas.microsoft.com/office/drawing/2014/main" val="1965069896"/>
                  </a:ext>
                </a:extLst>
              </a:tr>
              <a:tr h="370840">
                <a:tc>
                  <a:txBody>
                    <a:bodyPr/>
                    <a:lstStyle/>
                    <a:p>
                      <a:r>
                        <a:rPr kumimoji="1" lang="en-US" altLang="ja-JP" sz="2000" dirty="0"/>
                        <a:t>40</a:t>
                      </a:r>
                      <a:endParaRPr kumimoji="1" lang="ja-JP" altLang="en-US" sz="2000"/>
                    </a:p>
                  </a:txBody>
                  <a:tcPr/>
                </a:tc>
                <a:tc>
                  <a:txBody>
                    <a:bodyPr/>
                    <a:lstStyle/>
                    <a:p>
                      <a:r>
                        <a:rPr kumimoji="1" lang="en-US" altLang="ja-JP" sz="2000" dirty="0"/>
                        <a:t>2</a:t>
                      </a:r>
                      <a:endParaRPr kumimoji="1" lang="ja-JP" altLang="en-US" sz="2000"/>
                    </a:p>
                  </a:txBody>
                  <a:tcPr/>
                </a:tc>
                <a:extLst>
                  <a:ext uri="{0D108BD9-81ED-4DB2-BD59-A6C34878D82A}">
                    <a16:rowId xmlns:a16="http://schemas.microsoft.com/office/drawing/2014/main" val="4203159158"/>
                  </a:ext>
                </a:extLst>
              </a:tr>
              <a:tr h="370840">
                <a:tc>
                  <a:txBody>
                    <a:bodyPr/>
                    <a:lstStyle/>
                    <a:p>
                      <a:r>
                        <a:rPr kumimoji="1" lang="en-US" altLang="ja-JP" sz="2000" dirty="0"/>
                        <a:t>20</a:t>
                      </a:r>
                      <a:endParaRPr kumimoji="1" lang="ja-JP" altLang="en-US" sz="2000"/>
                    </a:p>
                  </a:txBody>
                  <a:tcPr/>
                </a:tc>
                <a:tc>
                  <a:txBody>
                    <a:bodyPr/>
                    <a:lstStyle/>
                    <a:p>
                      <a:r>
                        <a:rPr kumimoji="1" lang="en-US" altLang="ja-JP" sz="2000" dirty="0"/>
                        <a:t>4</a:t>
                      </a:r>
                      <a:endParaRPr kumimoji="1" lang="ja-JP" altLang="en-US" sz="2000"/>
                    </a:p>
                  </a:txBody>
                  <a:tcPr/>
                </a:tc>
                <a:extLst>
                  <a:ext uri="{0D108BD9-81ED-4DB2-BD59-A6C34878D82A}">
                    <a16:rowId xmlns:a16="http://schemas.microsoft.com/office/drawing/2014/main" val="422691959"/>
                  </a:ext>
                </a:extLst>
              </a:tr>
              <a:tr h="370840">
                <a:tc>
                  <a:txBody>
                    <a:bodyPr/>
                    <a:lstStyle/>
                    <a:p>
                      <a:r>
                        <a:rPr kumimoji="1" lang="en-US" altLang="ja-JP" sz="2000" dirty="0"/>
                        <a:t>16</a:t>
                      </a:r>
                      <a:endParaRPr kumimoji="1" lang="ja-JP" altLang="en-US" sz="2000"/>
                    </a:p>
                  </a:txBody>
                  <a:tcPr/>
                </a:tc>
                <a:tc>
                  <a:txBody>
                    <a:bodyPr/>
                    <a:lstStyle/>
                    <a:p>
                      <a:r>
                        <a:rPr kumimoji="1" lang="en-US" altLang="ja-JP" sz="2000" dirty="0"/>
                        <a:t>5</a:t>
                      </a:r>
                      <a:endParaRPr kumimoji="1" lang="ja-JP" altLang="en-US" sz="2000"/>
                    </a:p>
                  </a:txBody>
                  <a:tcPr/>
                </a:tc>
                <a:extLst>
                  <a:ext uri="{0D108BD9-81ED-4DB2-BD59-A6C34878D82A}">
                    <a16:rowId xmlns:a16="http://schemas.microsoft.com/office/drawing/2014/main" val="1941882953"/>
                  </a:ext>
                </a:extLst>
              </a:tr>
              <a:tr h="370840">
                <a:tc>
                  <a:txBody>
                    <a:bodyPr/>
                    <a:lstStyle/>
                    <a:p>
                      <a:r>
                        <a:rPr kumimoji="1" lang="en-US" altLang="ja-JP" sz="2000" dirty="0"/>
                        <a:t>10</a:t>
                      </a:r>
                      <a:endParaRPr kumimoji="1" lang="ja-JP" altLang="en-US" sz="2000"/>
                    </a:p>
                  </a:txBody>
                  <a:tcPr/>
                </a:tc>
                <a:tc>
                  <a:txBody>
                    <a:bodyPr/>
                    <a:lstStyle/>
                    <a:p>
                      <a:r>
                        <a:rPr kumimoji="1" lang="en-US" altLang="ja-JP" sz="2000" dirty="0"/>
                        <a:t>8</a:t>
                      </a:r>
                      <a:endParaRPr kumimoji="1" lang="ja-JP" altLang="en-US" sz="2000"/>
                    </a:p>
                  </a:txBody>
                  <a:tcPr/>
                </a:tc>
                <a:extLst>
                  <a:ext uri="{0D108BD9-81ED-4DB2-BD59-A6C34878D82A}">
                    <a16:rowId xmlns:a16="http://schemas.microsoft.com/office/drawing/2014/main" val="2591033253"/>
                  </a:ext>
                </a:extLst>
              </a:tr>
              <a:tr h="370840">
                <a:tc>
                  <a:txBody>
                    <a:bodyPr/>
                    <a:lstStyle/>
                    <a:p>
                      <a:r>
                        <a:rPr kumimoji="1" lang="en-US" altLang="ja-JP" sz="2000" dirty="0"/>
                        <a:t>8</a:t>
                      </a:r>
                      <a:endParaRPr kumimoji="1" lang="ja-JP" altLang="en-US" sz="2000"/>
                    </a:p>
                  </a:txBody>
                  <a:tcPr/>
                </a:tc>
                <a:tc>
                  <a:txBody>
                    <a:bodyPr/>
                    <a:lstStyle/>
                    <a:p>
                      <a:r>
                        <a:rPr kumimoji="1" lang="en-US" altLang="ja-JP" sz="2000" dirty="0"/>
                        <a:t>10</a:t>
                      </a:r>
                      <a:endParaRPr kumimoji="1" lang="ja-JP" altLang="en-US" sz="2000"/>
                    </a:p>
                  </a:txBody>
                  <a:tcPr/>
                </a:tc>
                <a:extLst>
                  <a:ext uri="{0D108BD9-81ED-4DB2-BD59-A6C34878D82A}">
                    <a16:rowId xmlns:a16="http://schemas.microsoft.com/office/drawing/2014/main" val="4095819578"/>
                  </a:ext>
                </a:extLst>
              </a:tr>
            </a:tbl>
          </a:graphicData>
        </a:graphic>
      </p:graphicFrame>
    </p:spTree>
    <p:extLst>
      <p:ext uri="{BB962C8B-B14F-4D97-AF65-F5344CB8AC3E}">
        <p14:creationId xmlns:p14="http://schemas.microsoft.com/office/powerpoint/2010/main" val="4222497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1DABD0-6E6F-20AC-E27E-DE4CB11AD443}"/>
              </a:ext>
            </a:extLst>
          </p:cNvPr>
          <p:cNvSpPr>
            <a:spLocks noGrp="1"/>
          </p:cNvSpPr>
          <p:nvPr>
            <p:ph type="title"/>
          </p:nvPr>
        </p:nvSpPr>
        <p:spPr/>
        <p:txBody>
          <a:bodyPr/>
          <a:lstStyle/>
          <a:p>
            <a:r>
              <a:rPr kumimoji="1" lang="ja-JP" altLang="en-US"/>
              <a:t>実験</a:t>
            </a:r>
            <a:r>
              <a:rPr lang="en-US" altLang="ja-JP" dirty="0"/>
              <a:t> 2</a:t>
            </a:r>
            <a:endParaRPr kumimoji="1" lang="ja-JP" altLang="en-US"/>
          </a:p>
        </p:txBody>
      </p:sp>
      <p:sp>
        <p:nvSpPr>
          <p:cNvPr id="3" name="スライド番号プレースホルダー 2">
            <a:extLst>
              <a:ext uri="{FF2B5EF4-FFF2-40B4-BE49-F238E27FC236}">
                <a16:creationId xmlns:a16="http://schemas.microsoft.com/office/drawing/2014/main" id="{35677EC9-0504-1614-4950-D0D61AE8CD08}"/>
              </a:ext>
            </a:extLst>
          </p:cNvPr>
          <p:cNvSpPr>
            <a:spLocks noGrp="1"/>
          </p:cNvSpPr>
          <p:nvPr>
            <p:ph type="sldNum" sz="quarter" idx="12"/>
          </p:nvPr>
        </p:nvSpPr>
        <p:spPr/>
        <p:txBody>
          <a:bodyPr/>
          <a:lstStyle/>
          <a:p>
            <a:pPr lvl="0"/>
            <a:fld id="{004900ED-2EFD-2142-93A1-1CBA90FDE07B}" type="slidenum">
              <a:rPr lang="en-US" altLang="ja-JP" smtClean="0"/>
              <a:t>23</a:t>
            </a:fld>
            <a:endParaRPr lang="ja-JP" altLang="en-US"/>
          </a:p>
        </p:txBody>
      </p:sp>
      <p:sp>
        <p:nvSpPr>
          <p:cNvPr id="5" name="テキスト ボックス 4">
            <a:extLst>
              <a:ext uri="{FF2B5EF4-FFF2-40B4-BE49-F238E27FC236}">
                <a16:creationId xmlns:a16="http://schemas.microsoft.com/office/drawing/2014/main" id="{6CAA3053-E694-209E-1241-52C339C47145}"/>
              </a:ext>
            </a:extLst>
          </p:cNvPr>
          <p:cNvSpPr txBox="1"/>
          <p:nvPr/>
        </p:nvSpPr>
        <p:spPr>
          <a:xfrm>
            <a:off x="142581" y="1331782"/>
            <a:ext cx="7301999" cy="1569660"/>
          </a:xfrm>
          <a:prstGeom prst="rect">
            <a:avLst/>
          </a:prstGeom>
          <a:noFill/>
        </p:spPr>
        <p:txBody>
          <a:bodyPr wrap="none" rtlCol="0">
            <a:spAutoFit/>
          </a:bodyPr>
          <a:lstStyle/>
          <a:p>
            <a:pPr marL="342900" indent="-342900">
              <a:buFont typeface="Wingdings" pitchFamily="2" charset="2"/>
              <a:buChar char="p"/>
            </a:pPr>
            <a:r>
              <a:rPr kumimoji="1" lang="ja-JP" altLang="en-US" sz="2400"/>
              <a:t>探索フェーズでの適応度評価エポック数を変化</a:t>
            </a:r>
          </a:p>
          <a:p>
            <a:pPr marL="342900" indent="-342900">
              <a:buFont typeface="Wingdings" pitchFamily="2" charset="2"/>
              <a:buChar char="p"/>
            </a:pPr>
            <a:r>
              <a:rPr lang="ja-JP" altLang="en-US" sz="2400"/>
              <a:t>探索序盤と終盤のどちらで適応度評価エポック数</a:t>
            </a:r>
            <a:br>
              <a:rPr lang="en-US" altLang="ja-JP" sz="2400" dirty="0"/>
            </a:br>
            <a:r>
              <a:rPr lang="ja-JP" altLang="en-US" sz="2400"/>
              <a:t>が多く設定すればよいかを調査</a:t>
            </a:r>
            <a:endParaRPr kumimoji="1" lang="en-US" altLang="ja-JP" sz="2400" dirty="0"/>
          </a:p>
          <a:p>
            <a:pPr marL="800100" lvl="1" indent="-342900">
              <a:buFont typeface="Wingdings" pitchFamily="2" charset="2"/>
              <a:buChar char="p"/>
            </a:pPr>
            <a:endParaRPr kumimoji="1" lang="ja-JP" altLang="en-US" sz="2400"/>
          </a:p>
        </p:txBody>
      </p:sp>
      <mc:AlternateContent xmlns:mc="http://schemas.openxmlformats.org/markup-compatibility/2006">
        <mc:Choice xmlns:a14="http://schemas.microsoft.com/office/drawing/2010/main" Requires="a14">
          <p:graphicFrame>
            <p:nvGraphicFramePr>
              <p:cNvPr id="7" name="表 7">
                <a:extLst>
                  <a:ext uri="{FF2B5EF4-FFF2-40B4-BE49-F238E27FC236}">
                    <a16:creationId xmlns:a16="http://schemas.microsoft.com/office/drawing/2014/main" id="{B58CAE38-B4D4-A24F-4B79-54820E7DBE40}"/>
                  </a:ext>
                </a:extLst>
              </p:cNvPr>
              <p:cNvGraphicFramePr>
                <a:graphicFrameLocks noGrp="1"/>
              </p:cNvGraphicFramePr>
              <p:nvPr>
                <p:extLst>
                  <p:ext uri="{D42A27DB-BD31-4B8C-83A1-F6EECF244321}">
                    <p14:modId xmlns:p14="http://schemas.microsoft.com/office/powerpoint/2010/main" val="2746658961"/>
                  </p:ext>
                </p:extLst>
              </p:nvPr>
            </p:nvGraphicFramePr>
            <p:xfrm>
              <a:off x="811845" y="2835275"/>
              <a:ext cx="2801860" cy="2682240"/>
            </p:xfrm>
            <a:graphic>
              <a:graphicData uri="http://schemas.openxmlformats.org/drawingml/2006/table">
                <a:tbl>
                  <a:tblPr firstRow="1" bandRow="1">
                    <a:tableStyleId>{5C22544A-7EE6-4342-B048-85BDC9FD1C3A}</a:tableStyleId>
                  </a:tblPr>
                  <a:tblGrid>
                    <a:gridCol w="320428">
                      <a:extLst>
                        <a:ext uri="{9D8B030D-6E8A-4147-A177-3AD203B41FA5}">
                          <a16:colId xmlns:a16="http://schemas.microsoft.com/office/drawing/2014/main" val="4216052895"/>
                        </a:ext>
                      </a:extLst>
                    </a:gridCol>
                    <a:gridCol w="1006997">
                      <a:extLst>
                        <a:ext uri="{9D8B030D-6E8A-4147-A177-3AD203B41FA5}">
                          <a16:colId xmlns:a16="http://schemas.microsoft.com/office/drawing/2014/main" val="1796618978"/>
                        </a:ext>
                      </a:extLst>
                    </a:gridCol>
                    <a:gridCol w="1474435">
                      <a:extLst>
                        <a:ext uri="{9D8B030D-6E8A-4147-A177-3AD203B41FA5}">
                          <a16:colId xmlns:a16="http://schemas.microsoft.com/office/drawing/2014/main" val="933054015"/>
                        </a:ext>
                      </a:extLst>
                    </a:gridCol>
                  </a:tblGrid>
                  <a:tr h="370840">
                    <a:tc>
                      <a:txBody>
                        <a:bodyPr/>
                        <a:lstStyle/>
                        <a:p>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𝒊</m:t>
                                </m:r>
                              </m:oMath>
                            </m:oMathPara>
                          </a14:m>
                          <a:endParaRPr kumimoji="1" lang="ja-JP" altLang="en-US" sz="2000"/>
                        </a:p>
                      </a:txBody>
                      <a:tcPr/>
                    </a:tc>
                    <a:tc>
                      <a:txBody>
                        <a:bodyPr/>
                        <a:lstStyle/>
                        <a:p>
                          <a:r>
                            <a:rPr kumimoji="1" lang="ja-JP" altLang="en-US" sz="2000"/>
                            <a:t>世代数</a:t>
                          </a:r>
                        </a:p>
                      </a:txBody>
                      <a:tcPr/>
                    </a:tc>
                    <a:tc>
                      <a:txBody>
                        <a:bodyPr/>
                        <a:lstStyle/>
                        <a:p>
                          <a:r>
                            <a:rPr kumimoji="1" lang="ja-JP" altLang="en-US" sz="2000"/>
                            <a:t>適応度評価</a:t>
                          </a:r>
                          <a:br>
                            <a:rPr kumimoji="1" lang="en-US" altLang="ja-JP" sz="2000" dirty="0"/>
                          </a:br>
                          <a:r>
                            <a:rPr kumimoji="1" lang="ja-JP" altLang="en-US" sz="2000"/>
                            <a:t>エポック数</a:t>
                          </a:r>
                        </a:p>
                      </a:txBody>
                      <a:tcPr/>
                    </a:tc>
                    <a:extLst>
                      <a:ext uri="{0D108BD9-81ED-4DB2-BD59-A6C34878D82A}">
                        <a16:rowId xmlns:a16="http://schemas.microsoft.com/office/drawing/2014/main" val="1072742043"/>
                      </a:ext>
                    </a:extLst>
                  </a:tr>
                  <a:tr h="370840">
                    <a:tc>
                      <a:txBody>
                        <a:bodyPr/>
                        <a:lstStyle/>
                        <a:p>
                          <a:r>
                            <a:rPr kumimoji="1" lang="en-US" altLang="ja-JP" sz="2000" dirty="0"/>
                            <a:t>1</a:t>
                          </a:r>
                          <a:endParaRPr kumimoji="1" lang="ja-JP" altLang="en-US" sz="2000"/>
                        </a:p>
                      </a:txBody>
                      <a:tcPr/>
                    </a:tc>
                    <a:tc>
                      <a:txBody>
                        <a:bodyPr/>
                        <a:lstStyle/>
                        <a:p>
                          <a:r>
                            <a:rPr kumimoji="1" lang="en-US" altLang="ja-JP" sz="2000" dirty="0"/>
                            <a:t>16</a:t>
                          </a:r>
                          <a:endParaRPr kumimoji="1" lang="ja-JP" altLang="en-US" sz="2000"/>
                        </a:p>
                      </a:txBody>
                      <a:tcPr/>
                    </a:tc>
                    <a:tc>
                      <a:txBody>
                        <a:bodyPr/>
                        <a:lstStyle/>
                        <a:p>
                          <a:r>
                            <a:rPr kumimoji="1" lang="en-US" altLang="ja-JP" sz="2000" dirty="0"/>
                            <a:t>1</a:t>
                          </a:r>
                          <a:endParaRPr kumimoji="1" lang="ja-JP" altLang="en-US" sz="2000"/>
                        </a:p>
                      </a:txBody>
                      <a:tcPr/>
                    </a:tc>
                    <a:extLst>
                      <a:ext uri="{0D108BD9-81ED-4DB2-BD59-A6C34878D82A}">
                        <a16:rowId xmlns:a16="http://schemas.microsoft.com/office/drawing/2014/main" val="1965069896"/>
                      </a:ext>
                    </a:extLst>
                  </a:tr>
                  <a:tr h="370840">
                    <a:tc>
                      <a:txBody>
                        <a:bodyPr/>
                        <a:lstStyle/>
                        <a:p>
                          <a:r>
                            <a:rPr kumimoji="1" lang="en-US" altLang="ja-JP" sz="2000" dirty="0"/>
                            <a:t>2</a:t>
                          </a:r>
                          <a:endParaRPr kumimoji="1" lang="ja-JP" altLang="en-US" sz="2000"/>
                        </a:p>
                      </a:txBody>
                      <a:tcPr/>
                    </a:tc>
                    <a:tc>
                      <a:txBody>
                        <a:bodyPr/>
                        <a:lstStyle/>
                        <a:p>
                          <a:r>
                            <a:rPr kumimoji="1" lang="en-US" altLang="ja-JP" sz="2000" dirty="0"/>
                            <a:t>8</a:t>
                          </a:r>
                          <a:endParaRPr kumimoji="1" lang="ja-JP" altLang="en-US" sz="2000"/>
                        </a:p>
                      </a:txBody>
                      <a:tcPr/>
                    </a:tc>
                    <a:tc>
                      <a:txBody>
                        <a:bodyPr/>
                        <a:lstStyle/>
                        <a:p>
                          <a:r>
                            <a:rPr kumimoji="1" lang="en-US" altLang="ja-JP" sz="2000" dirty="0"/>
                            <a:t>2</a:t>
                          </a:r>
                          <a:endParaRPr kumimoji="1" lang="ja-JP" altLang="en-US" sz="2000"/>
                        </a:p>
                      </a:txBody>
                      <a:tcPr/>
                    </a:tc>
                    <a:extLst>
                      <a:ext uri="{0D108BD9-81ED-4DB2-BD59-A6C34878D82A}">
                        <a16:rowId xmlns:a16="http://schemas.microsoft.com/office/drawing/2014/main" val="4203159158"/>
                      </a:ext>
                    </a:extLst>
                  </a:tr>
                  <a:tr h="370840">
                    <a:tc>
                      <a:txBody>
                        <a:bodyPr/>
                        <a:lstStyle/>
                        <a:p>
                          <a:r>
                            <a:rPr kumimoji="1" lang="en-US" altLang="ja-JP" sz="2000" dirty="0"/>
                            <a:t>3</a:t>
                          </a:r>
                          <a:endParaRPr kumimoji="1" lang="ja-JP" altLang="en-US" sz="2000"/>
                        </a:p>
                      </a:txBody>
                      <a:tcPr/>
                    </a:tc>
                    <a:tc>
                      <a:txBody>
                        <a:bodyPr/>
                        <a:lstStyle/>
                        <a:p>
                          <a:r>
                            <a:rPr kumimoji="1" lang="en-US" altLang="ja-JP" sz="2000" dirty="0"/>
                            <a:t>4</a:t>
                          </a:r>
                          <a:endParaRPr kumimoji="1" lang="ja-JP" altLang="en-US" sz="2000"/>
                        </a:p>
                      </a:txBody>
                      <a:tcPr/>
                    </a:tc>
                    <a:tc>
                      <a:txBody>
                        <a:bodyPr/>
                        <a:lstStyle/>
                        <a:p>
                          <a:r>
                            <a:rPr kumimoji="1" lang="en-US" altLang="ja-JP" sz="2000" dirty="0"/>
                            <a:t>4</a:t>
                          </a:r>
                          <a:endParaRPr kumimoji="1" lang="ja-JP" altLang="en-US" sz="2000"/>
                        </a:p>
                      </a:txBody>
                      <a:tcPr/>
                    </a:tc>
                    <a:extLst>
                      <a:ext uri="{0D108BD9-81ED-4DB2-BD59-A6C34878D82A}">
                        <a16:rowId xmlns:a16="http://schemas.microsoft.com/office/drawing/2014/main" val="422691959"/>
                      </a:ext>
                    </a:extLst>
                  </a:tr>
                  <a:tr h="370840">
                    <a:tc>
                      <a:txBody>
                        <a:bodyPr/>
                        <a:lstStyle/>
                        <a:p>
                          <a:r>
                            <a:rPr kumimoji="1" lang="en-US" altLang="ja-JP" sz="2000" dirty="0"/>
                            <a:t>4</a:t>
                          </a:r>
                          <a:endParaRPr kumimoji="1" lang="ja-JP" altLang="en-US" sz="2000"/>
                        </a:p>
                      </a:txBody>
                      <a:tcPr/>
                    </a:tc>
                    <a:tc>
                      <a:txBody>
                        <a:bodyPr/>
                        <a:lstStyle/>
                        <a:p>
                          <a:r>
                            <a:rPr kumimoji="1" lang="en-US" altLang="ja-JP" sz="2000" dirty="0"/>
                            <a:t>2</a:t>
                          </a:r>
                          <a:endParaRPr kumimoji="1" lang="ja-JP" altLang="en-US" sz="2000"/>
                        </a:p>
                      </a:txBody>
                      <a:tcPr/>
                    </a:tc>
                    <a:tc>
                      <a:txBody>
                        <a:bodyPr/>
                        <a:lstStyle/>
                        <a:p>
                          <a:r>
                            <a:rPr kumimoji="1" lang="en-US" altLang="ja-JP" sz="2000" dirty="0"/>
                            <a:t>8</a:t>
                          </a:r>
                          <a:endParaRPr kumimoji="1" lang="ja-JP" altLang="en-US" sz="2000"/>
                        </a:p>
                      </a:txBody>
                      <a:tcPr/>
                    </a:tc>
                    <a:extLst>
                      <a:ext uri="{0D108BD9-81ED-4DB2-BD59-A6C34878D82A}">
                        <a16:rowId xmlns:a16="http://schemas.microsoft.com/office/drawing/2014/main" val="1941882953"/>
                      </a:ext>
                    </a:extLst>
                  </a:tr>
                  <a:tr h="370840">
                    <a:tc>
                      <a:txBody>
                        <a:bodyPr/>
                        <a:lstStyle/>
                        <a:p>
                          <a:r>
                            <a:rPr kumimoji="1" lang="en-US" altLang="ja-JP" sz="2000" dirty="0"/>
                            <a:t>5</a:t>
                          </a:r>
                          <a:endParaRPr kumimoji="1" lang="ja-JP" altLang="en-US" sz="2000"/>
                        </a:p>
                      </a:txBody>
                      <a:tcPr/>
                    </a:tc>
                    <a:tc>
                      <a:txBody>
                        <a:bodyPr/>
                        <a:lstStyle/>
                        <a:p>
                          <a:r>
                            <a:rPr kumimoji="1" lang="en-US" altLang="ja-JP" sz="2000" dirty="0"/>
                            <a:t>1</a:t>
                          </a:r>
                          <a:endParaRPr kumimoji="1" lang="ja-JP" altLang="en-US" sz="2000"/>
                        </a:p>
                      </a:txBody>
                      <a:tcPr/>
                    </a:tc>
                    <a:tc>
                      <a:txBody>
                        <a:bodyPr/>
                        <a:lstStyle/>
                        <a:p>
                          <a:r>
                            <a:rPr kumimoji="1" lang="en-US" altLang="ja-JP" sz="2000" dirty="0"/>
                            <a:t>16</a:t>
                          </a:r>
                          <a:endParaRPr kumimoji="1" lang="ja-JP" altLang="en-US" sz="2000"/>
                        </a:p>
                      </a:txBody>
                      <a:tcPr/>
                    </a:tc>
                    <a:extLst>
                      <a:ext uri="{0D108BD9-81ED-4DB2-BD59-A6C34878D82A}">
                        <a16:rowId xmlns:a16="http://schemas.microsoft.com/office/drawing/2014/main" val="2591033253"/>
                      </a:ext>
                    </a:extLst>
                  </a:tr>
                </a:tbl>
              </a:graphicData>
            </a:graphic>
          </p:graphicFrame>
        </mc:Choice>
        <mc:Fallback>
          <p:graphicFrame>
            <p:nvGraphicFramePr>
              <p:cNvPr id="7" name="表 7">
                <a:extLst>
                  <a:ext uri="{FF2B5EF4-FFF2-40B4-BE49-F238E27FC236}">
                    <a16:creationId xmlns:a16="http://schemas.microsoft.com/office/drawing/2014/main" id="{B58CAE38-B4D4-A24F-4B79-54820E7DBE40}"/>
                  </a:ext>
                </a:extLst>
              </p:cNvPr>
              <p:cNvGraphicFramePr>
                <a:graphicFrameLocks noGrp="1"/>
              </p:cNvGraphicFramePr>
              <p:nvPr>
                <p:extLst>
                  <p:ext uri="{D42A27DB-BD31-4B8C-83A1-F6EECF244321}">
                    <p14:modId xmlns:p14="http://schemas.microsoft.com/office/powerpoint/2010/main" val="2746658961"/>
                  </p:ext>
                </p:extLst>
              </p:nvPr>
            </p:nvGraphicFramePr>
            <p:xfrm>
              <a:off x="811845" y="2835275"/>
              <a:ext cx="2801860" cy="2682240"/>
            </p:xfrm>
            <a:graphic>
              <a:graphicData uri="http://schemas.openxmlformats.org/drawingml/2006/table">
                <a:tbl>
                  <a:tblPr firstRow="1" bandRow="1">
                    <a:tableStyleId>{5C22544A-7EE6-4342-B048-85BDC9FD1C3A}</a:tableStyleId>
                  </a:tblPr>
                  <a:tblGrid>
                    <a:gridCol w="320428">
                      <a:extLst>
                        <a:ext uri="{9D8B030D-6E8A-4147-A177-3AD203B41FA5}">
                          <a16:colId xmlns:a16="http://schemas.microsoft.com/office/drawing/2014/main" val="4216052895"/>
                        </a:ext>
                      </a:extLst>
                    </a:gridCol>
                    <a:gridCol w="1006997">
                      <a:extLst>
                        <a:ext uri="{9D8B030D-6E8A-4147-A177-3AD203B41FA5}">
                          <a16:colId xmlns:a16="http://schemas.microsoft.com/office/drawing/2014/main" val="1796618978"/>
                        </a:ext>
                      </a:extLst>
                    </a:gridCol>
                    <a:gridCol w="1474435">
                      <a:extLst>
                        <a:ext uri="{9D8B030D-6E8A-4147-A177-3AD203B41FA5}">
                          <a16:colId xmlns:a16="http://schemas.microsoft.com/office/drawing/2014/main" val="933054015"/>
                        </a:ext>
                      </a:extLst>
                    </a:gridCol>
                  </a:tblGrid>
                  <a:tr h="701040">
                    <a:tc>
                      <a:txBody>
                        <a:bodyPr/>
                        <a:lstStyle/>
                        <a:p>
                          <a:endParaRPr lang="ja-JP"/>
                        </a:p>
                      </a:txBody>
                      <a:tcPr>
                        <a:blipFill>
                          <a:blip r:embed="rId3"/>
                          <a:stretch>
                            <a:fillRect t="-5455" r="-796000" b="-301818"/>
                          </a:stretch>
                        </a:blipFill>
                      </a:tcPr>
                    </a:tc>
                    <a:tc>
                      <a:txBody>
                        <a:bodyPr/>
                        <a:lstStyle/>
                        <a:p>
                          <a:r>
                            <a:rPr kumimoji="1" lang="ja-JP" altLang="en-US" sz="2000"/>
                            <a:t>世代数</a:t>
                          </a:r>
                        </a:p>
                      </a:txBody>
                      <a:tcPr/>
                    </a:tc>
                    <a:tc>
                      <a:txBody>
                        <a:bodyPr/>
                        <a:lstStyle/>
                        <a:p>
                          <a:r>
                            <a:rPr kumimoji="1" lang="ja-JP" altLang="en-US" sz="2000"/>
                            <a:t>適応度評価</a:t>
                          </a:r>
                          <a:br>
                            <a:rPr kumimoji="1" lang="en-US" altLang="ja-JP" sz="2000" dirty="0"/>
                          </a:br>
                          <a:r>
                            <a:rPr kumimoji="1" lang="ja-JP" altLang="en-US" sz="2000"/>
                            <a:t>エポック数</a:t>
                          </a:r>
                        </a:p>
                      </a:txBody>
                      <a:tcPr/>
                    </a:tc>
                    <a:extLst>
                      <a:ext uri="{0D108BD9-81ED-4DB2-BD59-A6C34878D82A}">
                        <a16:rowId xmlns:a16="http://schemas.microsoft.com/office/drawing/2014/main" val="1072742043"/>
                      </a:ext>
                    </a:extLst>
                  </a:tr>
                  <a:tr h="396240">
                    <a:tc>
                      <a:txBody>
                        <a:bodyPr/>
                        <a:lstStyle/>
                        <a:p>
                          <a:r>
                            <a:rPr kumimoji="1" lang="en-US" altLang="ja-JP" sz="2000" dirty="0"/>
                            <a:t>1</a:t>
                          </a:r>
                          <a:endParaRPr kumimoji="1" lang="ja-JP" altLang="en-US" sz="2000"/>
                        </a:p>
                      </a:txBody>
                      <a:tcPr/>
                    </a:tc>
                    <a:tc>
                      <a:txBody>
                        <a:bodyPr/>
                        <a:lstStyle/>
                        <a:p>
                          <a:r>
                            <a:rPr kumimoji="1" lang="en-US" altLang="ja-JP" sz="2000" dirty="0"/>
                            <a:t>16</a:t>
                          </a:r>
                          <a:endParaRPr kumimoji="1" lang="ja-JP" altLang="en-US" sz="2000"/>
                        </a:p>
                      </a:txBody>
                      <a:tcPr/>
                    </a:tc>
                    <a:tc>
                      <a:txBody>
                        <a:bodyPr/>
                        <a:lstStyle/>
                        <a:p>
                          <a:r>
                            <a:rPr kumimoji="1" lang="en-US" altLang="ja-JP" sz="2000" dirty="0"/>
                            <a:t>1</a:t>
                          </a:r>
                          <a:endParaRPr kumimoji="1" lang="ja-JP" altLang="en-US" sz="2000"/>
                        </a:p>
                      </a:txBody>
                      <a:tcPr/>
                    </a:tc>
                    <a:extLst>
                      <a:ext uri="{0D108BD9-81ED-4DB2-BD59-A6C34878D82A}">
                        <a16:rowId xmlns:a16="http://schemas.microsoft.com/office/drawing/2014/main" val="1965069896"/>
                      </a:ext>
                    </a:extLst>
                  </a:tr>
                  <a:tr h="396240">
                    <a:tc>
                      <a:txBody>
                        <a:bodyPr/>
                        <a:lstStyle/>
                        <a:p>
                          <a:r>
                            <a:rPr kumimoji="1" lang="en-US" altLang="ja-JP" sz="2000" dirty="0"/>
                            <a:t>2</a:t>
                          </a:r>
                          <a:endParaRPr kumimoji="1" lang="ja-JP" altLang="en-US" sz="2000"/>
                        </a:p>
                      </a:txBody>
                      <a:tcPr/>
                    </a:tc>
                    <a:tc>
                      <a:txBody>
                        <a:bodyPr/>
                        <a:lstStyle/>
                        <a:p>
                          <a:r>
                            <a:rPr kumimoji="1" lang="en-US" altLang="ja-JP" sz="2000" dirty="0"/>
                            <a:t>8</a:t>
                          </a:r>
                          <a:endParaRPr kumimoji="1" lang="ja-JP" altLang="en-US" sz="2000"/>
                        </a:p>
                      </a:txBody>
                      <a:tcPr/>
                    </a:tc>
                    <a:tc>
                      <a:txBody>
                        <a:bodyPr/>
                        <a:lstStyle/>
                        <a:p>
                          <a:r>
                            <a:rPr kumimoji="1" lang="en-US" altLang="ja-JP" sz="2000" dirty="0"/>
                            <a:t>2</a:t>
                          </a:r>
                          <a:endParaRPr kumimoji="1" lang="ja-JP" altLang="en-US" sz="2000"/>
                        </a:p>
                      </a:txBody>
                      <a:tcPr/>
                    </a:tc>
                    <a:extLst>
                      <a:ext uri="{0D108BD9-81ED-4DB2-BD59-A6C34878D82A}">
                        <a16:rowId xmlns:a16="http://schemas.microsoft.com/office/drawing/2014/main" val="4203159158"/>
                      </a:ext>
                    </a:extLst>
                  </a:tr>
                  <a:tr h="396240">
                    <a:tc>
                      <a:txBody>
                        <a:bodyPr/>
                        <a:lstStyle/>
                        <a:p>
                          <a:r>
                            <a:rPr kumimoji="1" lang="en-US" altLang="ja-JP" sz="2000" dirty="0"/>
                            <a:t>3</a:t>
                          </a:r>
                          <a:endParaRPr kumimoji="1" lang="ja-JP" altLang="en-US" sz="2000"/>
                        </a:p>
                      </a:txBody>
                      <a:tcPr/>
                    </a:tc>
                    <a:tc>
                      <a:txBody>
                        <a:bodyPr/>
                        <a:lstStyle/>
                        <a:p>
                          <a:r>
                            <a:rPr kumimoji="1" lang="en-US" altLang="ja-JP" sz="2000" dirty="0"/>
                            <a:t>4</a:t>
                          </a:r>
                          <a:endParaRPr kumimoji="1" lang="ja-JP" altLang="en-US" sz="2000"/>
                        </a:p>
                      </a:txBody>
                      <a:tcPr/>
                    </a:tc>
                    <a:tc>
                      <a:txBody>
                        <a:bodyPr/>
                        <a:lstStyle/>
                        <a:p>
                          <a:r>
                            <a:rPr kumimoji="1" lang="en-US" altLang="ja-JP" sz="2000" dirty="0"/>
                            <a:t>4</a:t>
                          </a:r>
                          <a:endParaRPr kumimoji="1" lang="ja-JP" altLang="en-US" sz="2000"/>
                        </a:p>
                      </a:txBody>
                      <a:tcPr/>
                    </a:tc>
                    <a:extLst>
                      <a:ext uri="{0D108BD9-81ED-4DB2-BD59-A6C34878D82A}">
                        <a16:rowId xmlns:a16="http://schemas.microsoft.com/office/drawing/2014/main" val="422691959"/>
                      </a:ext>
                    </a:extLst>
                  </a:tr>
                  <a:tr h="396240">
                    <a:tc>
                      <a:txBody>
                        <a:bodyPr/>
                        <a:lstStyle/>
                        <a:p>
                          <a:r>
                            <a:rPr kumimoji="1" lang="en-US" altLang="ja-JP" sz="2000" dirty="0"/>
                            <a:t>4</a:t>
                          </a:r>
                          <a:endParaRPr kumimoji="1" lang="ja-JP" altLang="en-US" sz="2000"/>
                        </a:p>
                      </a:txBody>
                      <a:tcPr/>
                    </a:tc>
                    <a:tc>
                      <a:txBody>
                        <a:bodyPr/>
                        <a:lstStyle/>
                        <a:p>
                          <a:r>
                            <a:rPr kumimoji="1" lang="en-US" altLang="ja-JP" sz="2000" dirty="0"/>
                            <a:t>2</a:t>
                          </a:r>
                          <a:endParaRPr kumimoji="1" lang="ja-JP" altLang="en-US" sz="2000"/>
                        </a:p>
                      </a:txBody>
                      <a:tcPr/>
                    </a:tc>
                    <a:tc>
                      <a:txBody>
                        <a:bodyPr/>
                        <a:lstStyle/>
                        <a:p>
                          <a:r>
                            <a:rPr kumimoji="1" lang="en-US" altLang="ja-JP" sz="2000" dirty="0"/>
                            <a:t>8</a:t>
                          </a:r>
                          <a:endParaRPr kumimoji="1" lang="ja-JP" altLang="en-US" sz="2000"/>
                        </a:p>
                      </a:txBody>
                      <a:tcPr/>
                    </a:tc>
                    <a:extLst>
                      <a:ext uri="{0D108BD9-81ED-4DB2-BD59-A6C34878D82A}">
                        <a16:rowId xmlns:a16="http://schemas.microsoft.com/office/drawing/2014/main" val="1941882953"/>
                      </a:ext>
                    </a:extLst>
                  </a:tr>
                  <a:tr h="396240">
                    <a:tc>
                      <a:txBody>
                        <a:bodyPr/>
                        <a:lstStyle/>
                        <a:p>
                          <a:r>
                            <a:rPr kumimoji="1" lang="en-US" altLang="ja-JP" sz="2000" dirty="0"/>
                            <a:t>5</a:t>
                          </a:r>
                          <a:endParaRPr kumimoji="1" lang="ja-JP" altLang="en-US" sz="2000"/>
                        </a:p>
                      </a:txBody>
                      <a:tcPr/>
                    </a:tc>
                    <a:tc>
                      <a:txBody>
                        <a:bodyPr/>
                        <a:lstStyle/>
                        <a:p>
                          <a:r>
                            <a:rPr kumimoji="1" lang="en-US" altLang="ja-JP" sz="2000" dirty="0"/>
                            <a:t>1</a:t>
                          </a:r>
                          <a:endParaRPr kumimoji="1" lang="ja-JP" altLang="en-US" sz="2000"/>
                        </a:p>
                      </a:txBody>
                      <a:tcPr/>
                    </a:tc>
                    <a:tc>
                      <a:txBody>
                        <a:bodyPr/>
                        <a:lstStyle/>
                        <a:p>
                          <a:r>
                            <a:rPr kumimoji="1" lang="en-US" altLang="ja-JP" sz="2000" dirty="0"/>
                            <a:t>16</a:t>
                          </a:r>
                          <a:endParaRPr kumimoji="1" lang="ja-JP" altLang="en-US" sz="2000"/>
                        </a:p>
                      </a:txBody>
                      <a:tcPr/>
                    </a:tc>
                    <a:extLst>
                      <a:ext uri="{0D108BD9-81ED-4DB2-BD59-A6C34878D82A}">
                        <a16:rowId xmlns:a16="http://schemas.microsoft.com/office/drawing/2014/main" val="2591033253"/>
                      </a:ext>
                    </a:extLst>
                  </a:tr>
                </a:tbl>
              </a:graphicData>
            </a:graphic>
          </p:graphicFrame>
        </mc:Fallback>
      </mc:AlternateContent>
      <p:grpSp>
        <p:nvGrpSpPr>
          <p:cNvPr id="6" name="グループ化 5">
            <a:extLst>
              <a:ext uri="{FF2B5EF4-FFF2-40B4-BE49-F238E27FC236}">
                <a16:creationId xmlns:a16="http://schemas.microsoft.com/office/drawing/2014/main" id="{C99B4C37-AE9E-6F21-CF51-1BFA755195CD}"/>
              </a:ext>
            </a:extLst>
          </p:cNvPr>
          <p:cNvGrpSpPr/>
          <p:nvPr/>
        </p:nvGrpSpPr>
        <p:grpSpPr>
          <a:xfrm>
            <a:off x="119086" y="2605287"/>
            <a:ext cx="642026" cy="2912228"/>
            <a:chOff x="186920" y="1795863"/>
            <a:chExt cx="642026" cy="2912228"/>
          </a:xfrm>
        </p:grpSpPr>
        <p:sp>
          <p:nvSpPr>
            <p:cNvPr id="4" name="下矢印 3">
              <a:extLst>
                <a:ext uri="{FF2B5EF4-FFF2-40B4-BE49-F238E27FC236}">
                  <a16:creationId xmlns:a16="http://schemas.microsoft.com/office/drawing/2014/main" id="{38A69690-ABC7-0B8E-84DD-71FE7116133F}"/>
                </a:ext>
              </a:extLst>
            </p:cNvPr>
            <p:cNvSpPr/>
            <p:nvPr/>
          </p:nvSpPr>
          <p:spPr>
            <a:xfrm>
              <a:off x="186920" y="2604304"/>
              <a:ext cx="642026" cy="2103787"/>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ysClr val="windowText" lastClr="000000"/>
                  </a:solidFill>
                </a:rPr>
                <a:t>エポック数増加</a:t>
              </a:r>
            </a:p>
          </p:txBody>
        </p:sp>
        <p:sp>
          <p:nvSpPr>
            <p:cNvPr id="12" name="テキスト ボックス 11">
              <a:extLst>
                <a:ext uri="{FF2B5EF4-FFF2-40B4-BE49-F238E27FC236}">
                  <a16:creationId xmlns:a16="http://schemas.microsoft.com/office/drawing/2014/main" id="{C5C6C588-9C05-2F55-A266-E4CA91F4A272}"/>
                </a:ext>
              </a:extLst>
            </p:cNvPr>
            <p:cNvSpPr txBox="1"/>
            <p:nvPr/>
          </p:nvSpPr>
          <p:spPr>
            <a:xfrm>
              <a:off x="210415" y="1795863"/>
              <a:ext cx="595035" cy="584775"/>
            </a:xfrm>
            <a:prstGeom prst="rect">
              <a:avLst/>
            </a:prstGeom>
            <a:noFill/>
          </p:spPr>
          <p:txBody>
            <a:bodyPr wrap="none" rtlCol="0">
              <a:spAutoFit/>
            </a:bodyPr>
            <a:lstStyle/>
            <a:p>
              <a:r>
                <a:rPr kumimoji="1" lang="ja-JP" altLang="en-US" sz="3200"/>
                <a:t>①</a:t>
              </a:r>
              <a:endParaRPr kumimoji="1" lang="ja-JP" altLang="en-US" sz="2400"/>
            </a:p>
          </p:txBody>
        </p:sp>
      </p:grpSp>
      <mc:AlternateContent xmlns:mc="http://schemas.openxmlformats.org/markup-compatibility/2006">
        <mc:Choice xmlns:a14="http://schemas.microsoft.com/office/drawing/2010/main" Requires="a14">
          <p:graphicFrame>
            <p:nvGraphicFramePr>
              <p:cNvPr id="11" name="表 7">
                <a:extLst>
                  <a:ext uri="{FF2B5EF4-FFF2-40B4-BE49-F238E27FC236}">
                    <a16:creationId xmlns:a16="http://schemas.microsoft.com/office/drawing/2014/main" id="{4B890C3B-6F6B-C0ED-C8CA-22062014373C}"/>
                  </a:ext>
                </a:extLst>
              </p:cNvPr>
              <p:cNvGraphicFramePr>
                <a:graphicFrameLocks noGrp="1"/>
              </p:cNvGraphicFramePr>
              <p:nvPr>
                <p:extLst>
                  <p:ext uri="{D42A27DB-BD31-4B8C-83A1-F6EECF244321}">
                    <p14:modId xmlns:p14="http://schemas.microsoft.com/office/powerpoint/2010/main" val="1846847450"/>
                  </p:ext>
                </p:extLst>
              </p:nvPr>
            </p:nvGraphicFramePr>
            <p:xfrm>
              <a:off x="4530013" y="2812407"/>
              <a:ext cx="2801860" cy="2682240"/>
            </p:xfrm>
            <a:graphic>
              <a:graphicData uri="http://schemas.openxmlformats.org/drawingml/2006/table">
                <a:tbl>
                  <a:tblPr firstRow="1" bandRow="1">
                    <a:tableStyleId>{5C22544A-7EE6-4342-B048-85BDC9FD1C3A}</a:tableStyleId>
                  </a:tblPr>
                  <a:tblGrid>
                    <a:gridCol w="298692">
                      <a:extLst>
                        <a:ext uri="{9D8B030D-6E8A-4147-A177-3AD203B41FA5}">
                          <a16:colId xmlns:a16="http://schemas.microsoft.com/office/drawing/2014/main" val="4216052895"/>
                        </a:ext>
                      </a:extLst>
                    </a:gridCol>
                    <a:gridCol w="938688">
                      <a:extLst>
                        <a:ext uri="{9D8B030D-6E8A-4147-A177-3AD203B41FA5}">
                          <a16:colId xmlns:a16="http://schemas.microsoft.com/office/drawing/2014/main" val="1796618978"/>
                        </a:ext>
                      </a:extLst>
                    </a:gridCol>
                    <a:gridCol w="1564480">
                      <a:extLst>
                        <a:ext uri="{9D8B030D-6E8A-4147-A177-3AD203B41FA5}">
                          <a16:colId xmlns:a16="http://schemas.microsoft.com/office/drawing/2014/main" val="933054015"/>
                        </a:ext>
                      </a:extLst>
                    </a:gridCol>
                  </a:tblGrid>
                  <a:tr h="370840">
                    <a:tc>
                      <a:txBody>
                        <a:bodyPr/>
                        <a:lstStyle/>
                        <a:p>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𝒊</m:t>
                                </m:r>
                              </m:oMath>
                            </m:oMathPara>
                          </a14:m>
                          <a:endParaRPr kumimoji="1" lang="ja-JP" altLang="en-US" sz="2000"/>
                        </a:p>
                      </a:txBody>
                      <a:tcPr/>
                    </a:tc>
                    <a:tc>
                      <a:txBody>
                        <a:bodyPr/>
                        <a:lstStyle/>
                        <a:p>
                          <a:r>
                            <a:rPr kumimoji="1" lang="ja-JP" altLang="en-US" sz="2000"/>
                            <a:t>世代数</a:t>
                          </a:r>
                        </a:p>
                      </a:txBody>
                      <a:tcPr/>
                    </a:tc>
                    <a:tc>
                      <a:txBody>
                        <a:bodyPr/>
                        <a:lstStyle/>
                        <a:p>
                          <a:r>
                            <a:rPr kumimoji="1" lang="ja-JP" altLang="en-US" sz="2000"/>
                            <a:t>適応度評価</a:t>
                          </a:r>
                          <a:br>
                            <a:rPr kumimoji="1" lang="en-US" altLang="ja-JP" sz="2000" dirty="0"/>
                          </a:br>
                          <a:r>
                            <a:rPr kumimoji="1" lang="ja-JP" altLang="en-US" sz="2000"/>
                            <a:t>エポック数</a:t>
                          </a:r>
                        </a:p>
                      </a:txBody>
                      <a:tcPr/>
                    </a:tc>
                    <a:extLst>
                      <a:ext uri="{0D108BD9-81ED-4DB2-BD59-A6C34878D82A}">
                        <a16:rowId xmlns:a16="http://schemas.microsoft.com/office/drawing/2014/main" val="1072742043"/>
                      </a:ext>
                    </a:extLst>
                  </a:tr>
                  <a:tr h="370840">
                    <a:tc>
                      <a:txBody>
                        <a:bodyPr/>
                        <a:lstStyle/>
                        <a:p>
                          <a:r>
                            <a:rPr kumimoji="1" lang="en-US" altLang="ja-JP" sz="2000" dirty="0"/>
                            <a:t>1</a:t>
                          </a:r>
                          <a:endParaRPr kumimoji="1" lang="ja-JP" altLang="en-US" sz="2000"/>
                        </a:p>
                      </a:txBody>
                      <a:tcPr/>
                    </a:tc>
                    <a:tc>
                      <a:txBody>
                        <a:bodyPr/>
                        <a:lstStyle/>
                        <a:p>
                          <a:r>
                            <a:rPr kumimoji="1" lang="en-US" altLang="ja-JP" sz="2000" dirty="0"/>
                            <a:t>1</a:t>
                          </a:r>
                          <a:endParaRPr kumimoji="1" lang="ja-JP" altLang="en-US" sz="2000"/>
                        </a:p>
                      </a:txBody>
                      <a:tcPr/>
                    </a:tc>
                    <a:tc>
                      <a:txBody>
                        <a:bodyPr/>
                        <a:lstStyle/>
                        <a:p>
                          <a:r>
                            <a:rPr kumimoji="1" lang="en-US" altLang="ja-JP" sz="2000" dirty="0"/>
                            <a:t>16</a:t>
                          </a:r>
                          <a:endParaRPr kumimoji="1" lang="ja-JP" altLang="en-US" sz="2000"/>
                        </a:p>
                      </a:txBody>
                      <a:tcPr/>
                    </a:tc>
                    <a:extLst>
                      <a:ext uri="{0D108BD9-81ED-4DB2-BD59-A6C34878D82A}">
                        <a16:rowId xmlns:a16="http://schemas.microsoft.com/office/drawing/2014/main" val="1965069896"/>
                      </a:ext>
                    </a:extLst>
                  </a:tr>
                  <a:tr h="370840">
                    <a:tc>
                      <a:txBody>
                        <a:bodyPr/>
                        <a:lstStyle/>
                        <a:p>
                          <a:r>
                            <a:rPr kumimoji="1" lang="en-US" altLang="ja-JP" sz="2000" dirty="0"/>
                            <a:t>2</a:t>
                          </a:r>
                          <a:endParaRPr kumimoji="1" lang="ja-JP" altLang="en-US" sz="2000"/>
                        </a:p>
                      </a:txBody>
                      <a:tcPr/>
                    </a:tc>
                    <a:tc>
                      <a:txBody>
                        <a:bodyPr/>
                        <a:lstStyle/>
                        <a:p>
                          <a:r>
                            <a:rPr kumimoji="1" lang="en-US" altLang="ja-JP" sz="2000" dirty="0"/>
                            <a:t>2</a:t>
                          </a:r>
                          <a:endParaRPr kumimoji="1" lang="ja-JP" altLang="en-US" sz="2000"/>
                        </a:p>
                      </a:txBody>
                      <a:tcPr/>
                    </a:tc>
                    <a:tc>
                      <a:txBody>
                        <a:bodyPr/>
                        <a:lstStyle/>
                        <a:p>
                          <a:r>
                            <a:rPr kumimoji="1" lang="en-US" altLang="ja-JP" sz="2000" dirty="0"/>
                            <a:t>8</a:t>
                          </a:r>
                          <a:endParaRPr kumimoji="1" lang="ja-JP" altLang="en-US" sz="2000"/>
                        </a:p>
                      </a:txBody>
                      <a:tcPr/>
                    </a:tc>
                    <a:extLst>
                      <a:ext uri="{0D108BD9-81ED-4DB2-BD59-A6C34878D82A}">
                        <a16:rowId xmlns:a16="http://schemas.microsoft.com/office/drawing/2014/main" val="4203159158"/>
                      </a:ext>
                    </a:extLst>
                  </a:tr>
                  <a:tr h="370840">
                    <a:tc>
                      <a:txBody>
                        <a:bodyPr/>
                        <a:lstStyle/>
                        <a:p>
                          <a:r>
                            <a:rPr kumimoji="1" lang="en-US" altLang="ja-JP" sz="2000" dirty="0"/>
                            <a:t>3</a:t>
                          </a:r>
                          <a:endParaRPr kumimoji="1" lang="ja-JP" altLang="en-US" sz="2000"/>
                        </a:p>
                      </a:txBody>
                      <a:tcPr/>
                    </a:tc>
                    <a:tc>
                      <a:txBody>
                        <a:bodyPr/>
                        <a:lstStyle/>
                        <a:p>
                          <a:r>
                            <a:rPr kumimoji="1" lang="en-US" altLang="ja-JP" sz="2000" dirty="0"/>
                            <a:t>4</a:t>
                          </a:r>
                          <a:endParaRPr kumimoji="1" lang="ja-JP" altLang="en-US" sz="2000"/>
                        </a:p>
                      </a:txBody>
                      <a:tcPr/>
                    </a:tc>
                    <a:tc>
                      <a:txBody>
                        <a:bodyPr/>
                        <a:lstStyle/>
                        <a:p>
                          <a:r>
                            <a:rPr kumimoji="1" lang="en-US" altLang="ja-JP" sz="2000" dirty="0"/>
                            <a:t>4</a:t>
                          </a:r>
                          <a:endParaRPr kumimoji="1" lang="ja-JP" altLang="en-US" sz="2000"/>
                        </a:p>
                      </a:txBody>
                      <a:tcPr/>
                    </a:tc>
                    <a:extLst>
                      <a:ext uri="{0D108BD9-81ED-4DB2-BD59-A6C34878D82A}">
                        <a16:rowId xmlns:a16="http://schemas.microsoft.com/office/drawing/2014/main" val="422691959"/>
                      </a:ext>
                    </a:extLst>
                  </a:tr>
                  <a:tr h="370840">
                    <a:tc>
                      <a:txBody>
                        <a:bodyPr/>
                        <a:lstStyle/>
                        <a:p>
                          <a:r>
                            <a:rPr kumimoji="1" lang="en-US" altLang="ja-JP" sz="2000" dirty="0"/>
                            <a:t>4</a:t>
                          </a:r>
                          <a:endParaRPr kumimoji="1" lang="ja-JP" altLang="en-US" sz="2000"/>
                        </a:p>
                      </a:txBody>
                      <a:tcPr/>
                    </a:tc>
                    <a:tc>
                      <a:txBody>
                        <a:bodyPr/>
                        <a:lstStyle/>
                        <a:p>
                          <a:r>
                            <a:rPr kumimoji="1" lang="en-US" altLang="ja-JP" sz="2000" dirty="0"/>
                            <a:t>8</a:t>
                          </a:r>
                          <a:endParaRPr kumimoji="1" lang="ja-JP" altLang="en-US" sz="2000"/>
                        </a:p>
                      </a:txBody>
                      <a:tcPr/>
                    </a:tc>
                    <a:tc>
                      <a:txBody>
                        <a:bodyPr/>
                        <a:lstStyle/>
                        <a:p>
                          <a:r>
                            <a:rPr kumimoji="1" lang="en-US" altLang="ja-JP" sz="2000" dirty="0"/>
                            <a:t>2</a:t>
                          </a:r>
                          <a:endParaRPr kumimoji="1" lang="ja-JP" altLang="en-US" sz="2000"/>
                        </a:p>
                      </a:txBody>
                      <a:tcPr/>
                    </a:tc>
                    <a:extLst>
                      <a:ext uri="{0D108BD9-81ED-4DB2-BD59-A6C34878D82A}">
                        <a16:rowId xmlns:a16="http://schemas.microsoft.com/office/drawing/2014/main" val="1941882953"/>
                      </a:ext>
                    </a:extLst>
                  </a:tr>
                  <a:tr h="370840">
                    <a:tc>
                      <a:txBody>
                        <a:bodyPr/>
                        <a:lstStyle/>
                        <a:p>
                          <a:r>
                            <a:rPr kumimoji="1" lang="en-US" altLang="ja-JP" sz="2000" dirty="0"/>
                            <a:t>5</a:t>
                          </a:r>
                          <a:endParaRPr kumimoji="1" lang="ja-JP" altLang="en-US" sz="2000"/>
                        </a:p>
                      </a:txBody>
                      <a:tcPr/>
                    </a:tc>
                    <a:tc>
                      <a:txBody>
                        <a:bodyPr/>
                        <a:lstStyle/>
                        <a:p>
                          <a:r>
                            <a:rPr kumimoji="1" lang="en-US" altLang="ja-JP" sz="2000" dirty="0"/>
                            <a:t>16</a:t>
                          </a:r>
                          <a:endParaRPr kumimoji="1" lang="ja-JP" altLang="en-US" sz="2000"/>
                        </a:p>
                      </a:txBody>
                      <a:tcPr/>
                    </a:tc>
                    <a:tc>
                      <a:txBody>
                        <a:bodyPr/>
                        <a:lstStyle/>
                        <a:p>
                          <a:r>
                            <a:rPr kumimoji="1" lang="en-US" altLang="ja-JP" sz="2000" dirty="0"/>
                            <a:t>1</a:t>
                          </a:r>
                          <a:endParaRPr kumimoji="1" lang="ja-JP" altLang="en-US" sz="2000"/>
                        </a:p>
                      </a:txBody>
                      <a:tcPr/>
                    </a:tc>
                    <a:extLst>
                      <a:ext uri="{0D108BD9-81ED-4DB2-BD59-A6C34878D82A}">
                        <a16:rowId xmlns:a16="http://schemas.microsoft.com/office/drawing/2014/main" val="2591033253"/>
                      </a:ext>
                    </a:extLst>
                  </a:tr>
                </a:tbl>
              </a:graphicData>
            </a:graphic>
          </p:graphicFrame>
        </mc:Choice>
        <mc:Fallback>
          <p:graphicFrame>
            <p:nvGraphicFramePr>
              <p:cNvPr id="11" name="表 7">
                <a:extLst>
                  <a:ext uri="{FF2B5EF4-FFF2-40B4-BE49-F238E27FC236}">
                    <a16:creationId xmlns:a16="http://schemas.microsoft.com/office/drawing/2014/main" id="{4B890C3B-6F6B-C0ED-C8CA-22062014373C}"/>
                  </a:ext>
                </a:extLst>
              </p:cNvPr>
              <p:cNvGraphicFramePr>
                <a:graphicFrameLocks noGrp="1"/>
              </p:cNvGraphicFramePr>
              <p:nvPr>
                <p:extLst>
                  <p:ext uri="{D42A27DB-BD31-4B8C-83A1-F6EECF244321}">
                    <p14:modId xmlns:p14="http://schemas.microsoft.com/office/powerpoint/2010/main" val="1846847450"/>
                  </p:ext>
                </p:extLst>
              </p:nvPr>
            </p:nvGraphicFramePr>
            <p:xfrm>
              <a:off x="4530013" y="2812407"/>
              <a:ext cx="2801860" cy="2682240"/>
            </p:xfrm>
            <a:graphic>
              <a:graphicData uri="http://schemas.openxmlformats.org/drawingml/2006/table">
                <a:tbl>
                  <a:tblPr firstRow="1" bandRow="1">
                    <a:tableStyleId>{5C22544A-7EE6-4342-B048-85BDC9FD1C3A}</a:tableStyleId>
                  </a:tblPr>
                  <a:tblGrid>
                    <a:gridCol w="298692">
                      <a:extLst>
                        <a:ext uri="{9D8B030D-6E8A-4147-A177-3AD203B41FA5}">
                          <a16:colId xmlns:a16="http://schemas.microsoft.com/office/drawing/2014/main" val="4216052895"/>
                        </a:ext>
                      </a:extLst>
                    </a:gridCol>
                    <a:gridCol w="938688">
                      <a:extLst>
                        <a:ext uri="{9D8B030D-6E8A-4147-A177-3AD203B41FA5}">
                          <a16:colId xmlns:a16="http://schemas.microsoft.com/office/drawing/2014/main" val="1796618978"/>
                        </a:ext>
                      </a:extLst>
                    </a:gridCol>
                    <a:gridCol w="1564480">
                      <a:extLst>
                        <a:ext uri="{9D8B030D-6E8A-4147-A177-3AD203B41FA5}">
                          <a16:colId xmlns:a16="http://schemas.microsoft.com/office/drawing/2014/main" val="933054015"/>
                        </a:ext>
                      </a:extLst>
                    </a:gridCol>
                  </a:tblGrid>
                  <a:tr h="701040">
                    <a:tc>
                      <a:txBody>
                        <a:bodyPr/>
                        <a:lstStyle/>
                        <a:p>
                          <a:endParaRPr lang="ja-JP"/>
                        </a:p>
                      </a:txBody>
                      <a:tcPr>
                        <a:blipFill>
                          <a:blip r:embed="rId4"/>
                          <a:stretch>
                            <a:fillRect t="-5455" r="-833333" b="-301818"/>
                          </a:stretch>
                        </a:blipFill>
                      </a:tcPr>
                    </a:tc>
                    <a:tc>
                      <a:txBody>
                        <a:bodyPr/>
                        <a:lstStyle/>
                        <a:p>
                          <a:r>
                            <a:rPr kumimoji="1" lang="ja-JP" altLang="en-US" sz="2000"/>
                            <a:t>世代数</a:t>
                          </a:r>
                        </a:p>
                      </a:txBody>
                      <a:tcPr/>
                    </a:tc>
                    <a:tc>
                      <a:txBody>
                        <a:bodyPr/>
                        <a:lstStyle/>
                        <a:p>
                          <a:r>
                            <a:rPr kumimoji="1" lang="ja-JP" altLang="en-US" sz="2000"/>
                            <a:t>適応度評価</a:t>
                          </a:r>
                          <a:br>
                            <a:rPr kumimoji="1" lang="en-US" altLang="ja-JP" sz="2000" dirty="0"/>
                          </a:br>
                          <a:r>
                            <a:rPr kumimoji="1" lang="ja-JP" altLang="en-US" sz="2000"/>
                            <a:t>エポック数</a:t>
                          </a:r>
                        </a:p>
                      </a:txBody>
                      <a:tcPr/>
                    </a:tc>
                    <a:extLst>
                      <a:ext uri="{0D108BD9-81ED-4DB2-BD59-A6C34878D82A}">
                        <a16:rowId xmlns:a16="http://schemas.microsoft.com/office/drawing/2014/main" val="1072742043"/>
                      </a:ext>
                    </a:extLst>
                  </a:tr>
                  <a:tr h="396240">
                    <a:tc>
                      <a:txBody>
                        <a:bodyPr/>
                        <a:lstStyle/>
                        <a:p>
                          <a:r>
                            <a:rPr kumimoji="1" lang="en-US" altLang="ja-JP" sz="2000" dirty="0"/>
                            <a:t>1</a:t>
                          </a:r>
                          <a:endParaRPr kumimoji="1" lang="ja-JP" altLang="en-US" sz="2000"/>
                        </a:p>
                      </a:txBody>
                      <a:tcPr/>
                    </a:tc>
                    <a:tc>
                      <a:txBody>
                        <a:bodyPr/>
                        <a:lstStyle/>
                        <a:p>
                          <a:r>
                            <a:rPr kumimoji="1" lang="en-US" altLang="ja-JP" sz="2000" dirty="0"/>
                            <a:t>1</a:t>
                          </a:r>
                          <a:endParaRPr kumimoji="1" lang="ja-JP" altLang="en-US" sz="2000"/>
                        </a:p>
                      </a:txBody>
                      <a:tcPr/>
                    </a:tc>
                    <a:tc>
                      <a:txBody>
                        <a:bodyPr/>
                        <a:lstStyle/>
                        <a:p>
                          <a:r>
                            <a:rPr kumimoji="1" lang="en-US" altLang="ja-JP" sz="2000" dirty="0"/>
                            <a:t>16</a:t>
                          </a:r>
                          <a:endParaRPr kumimoji="1" lang="ja-JP" altLang="en-US" sz="2000"/>
                        </a:p>
                      </a:txBody>
                      <a:tcPr/>
                    </a:tc>
                    <a:extLst>
                      <a:ext uri="{0D108BD9-81ED-4DB2-BD59-A6C34878D82A}">
                        <a16:rowId xmlns:a16="http://schemas.microsoft.com/office/drawing/2014/main" val="1965069896"/>
                      </a:ext>
                    </a:extLst>
                  </a:tr>
                  <a:tr h="396240">
                    <a:tc>
                      <a:txBody>
                        <a:bodyPr/>
                        <a:lstStyle/>
                        <a:p>
                          <a:r>
                            <a:rPr kumimoji="1" lang="en-US" altLang="ja-JP" sz="2000" dirty="0"/>
                            <a:t>2</a:t>
                          </a:r>
                          <a:endParaRPr kumimoji="1" lang="ja-JP" altLang="en-US" sz="2000"/>
                        </a:p>
                      </a:txBody>
                      <a:tcPr/>
                    </a:tc>
                    <a:tc>
                      <a:txBody>
                        <a:bodyPr/>
                        <a:lstStyle/>
                        <a:p>
                          <a:r>
                            <a:rPr kumimoji="1" lang="en-US" altLang="ja-JP" sz="2000" dirty="0"/>
                            <a:t>2</a:t>
                          </a:r>
                          <a:endParaRPr kumimoji="1" lang="ja-JP" altLang="en-US" sz="2000"/>
                        </a:p>
                      </a:txBody>
                      <a:tcPr/>
                    </a:tc>
                    <a:tc>
                      <a:txBody>
                        <a:bodyPr/>
                        <a:lstStyle/>
                        <a:p>
                          <a:r>
                            <a:rPr kumimoji="1" lang="en-US" altLang="ja-JP" sz="2000" dirty="0"/>
                            <a:t>8</a:t>
                          </a:r>
                          <a:endParaRPr kumimoji="1" lang="ja-JP" altLang="en-US" sz="2000"/>
                        </a:p>
                      </a:txBody>
                      <a:tcPr/>
                    </a:tc>
                    <a:extLst>
                      <a:ext uri="{0D108BD9-81ED-4DB2-BD59-A6C34878D82A}">
                        <a16:rowId xmlns:a16="http://schemas.microsoft.com/office/drawing/2014/main" val="4203159158"/>
                      </a:ext>
                    </a:extLst>
                  </a:tr>
                  <a:tr h="396240">
                    <a:tc>
                      <a:txBody>
                        <a:bodyPr/>
                        <a:lstStyle/>
                        <a:p>
                          <a:r>
                            <a:rPr kumimoji="1" lang="en-US" altLang="ja-JP" sz="2000" dirty="0"/>
                            <a:t>3</a:t>
                          </a:r>
                          <a:endParaRPr kumimoji="1" lang="ja-JP" altLang="en-US" sz="2000"/>
                        </a:p>
                      </a:txBody>
                      <a:tcPr/>
                    </a:tc>
                    <a:tc>
                      <a:txBody>
                        <a:bodyPr/>
                        <a:lstStyle/>
                        <a:p>
                          <a:r>
                            <a:rPr kumimoji="1" lang="en-US" altLang="ja-JP" sz="2000" dirty="0"/>
                            <a:t>4</a:t>
                          </a:r>
                          <a:endParaRPr kumimoji="1" lang="ja-JP" altLang="en-US" sz="2000"/>
                        </a:p>
                      </a:txBody>
                      <a:tcPr/>
                    </a:tc>
                    <a:tc>
                      <a:txBody>
                        <a:bodyPr/>
                        <a:lstStyle/>
                        <a:p>
                          <a:r>
                            <a:rPr kumimoji="1" lang="en-US" altLang="ja-JP" sz="2000" dirty="0"/>
                            <a:t>4</a:t>
                          </a:r>
                          <a:endParaRPr kumimoji="1" lang="ja-JP" altLang="en-US" sz="2000"/>
                        </a:p>
                      </a:txBody>
                      <a:tcPr/>
                    </a:tc>
                    <a:extLst>
                      <a:ext uri="{0D108BD9-81ED-4DB2-BD59-A6C34878D82A}">
                        <a16:rowId xmlns:a16="http://schemas.microsoft.com/office/drawing/2014/main" val="422691959"/>
                      </a:ext>
                    </a:extLst>
                  </a:tr>
                  <a:tr h="396240">
                    <a:tc>
                      <a:txBody>
                        <a:bodyPr/>
                        <a:lstStyle/>
                        <a:p>
                          <a:r>
                            <a:rPr kumimoji="1" lang="en-US" altLang="ja-JP" sz="2000" dirty="0"/>
                            <a:t>4</a:t>
                          </a:r>
                          <a:endParaRPr kumimoji="1" lang="ja-JP" altLang="en-US" sz="2000"/>
                        </a:p>
                      </a:txBody>
                      <a:tcPr/>
                    </a:tc>
                    <a:tc>
                      <a:txBody>
                        <a:bodyPr/>
                        <a:lstStyle/>
                        <a:p>
                          <a:r>
                            <a:rPr kumimoji="1" lang="en-US" altLang="ja-JP" sz="2000" dirty="0"/>
                            <a:t>8</a:t>
                          </a:r>
                          <a:endParaRPr kumimoji="1" lang="ja-JP" altLang="en-US" sz="2000"/>
                        </a:p>
                      </a:txBody>
                      <a:tcPr/>
                    </a:tc>
                    <a:tc>
                      <a:txBody>
                        <a:bodyPr/>
                        <a:lstStyle/>
                        <a:p>
                          <a:r>
                            <a:rPr kumimoji="1" lang="en-US" altLang="ja-JP" sz="2000" dirty="0"/>
                            <a:t>2</a:t>
                          </a:r>
                          <a:endParaRPr kumimoji="1" lang="ja-JP" altLang="en-US" sz="2000"/>
                        </a:p>
                      </a:txBody>
                      <a:tcPr/>
                    </a:tc>
                    <a:extLst>
                      <a:ext uri="{0D108BD9-81ED-4DB2-BD59-A6C34878D82A}">
                        <a16:rowId xmlns:a16="http://schemas.microsoft.com/office/drawing/2014/main" val="1941882953"/>
                      </a:ext>
                    </a:extLst>
                  </a:tr>
                  <a:tr h="396240">
                    <a:tc>
                      <a:txBody>
                        <a:bodyPr/>
                        <a:lstStyle/>
                        <a:p>
                          <a:r>
                            <a:rPr kumimoji="1" lang="en-US" altLang="ja-JP" sz="2000" dirty="0"/>
                            <a:t>5</a:t>
                          </a:r>
                          <a:endParaRPr kumimoji="1" lang="ja-JP" altLang="en-US" sz="2000"/>
                        </a:p>
                      </a:txBody>
                      <a:tcPr/>
                    </a:tc>
                    <a:tc>
                      <a:txBody>
                        <a:bodyPr/>
                        <a:lstStyle/>
                        <a:p>
                          <a:r>
                            <a:rPr kumimoji="1" lang="en-US" altLang="ja-JP" sz="2000" dirty="0"/>
                            <a:t>16</a:t>
                          </a:r>
                          <a:endParaRPr kumimoji="1" lang="ja-JP" altLang="en-US" sz="2000"/>
                        </a:p>
                      </a:txBody>
                      <a:tcPr/>
                    </a:tc>
                    <a:tc>
                      <a:txBody>
                        <a:bodyPr/>
                        <a:lstStyle/>
                        <a:p>
                          <a:r>
                            <a:rPr kumimoji="1" lang="en-US" altLang="ja-JP" sz="2000" dirty="0"/>
                            <a:t>1</a:t>
                          </a:r>
                          <a:endParaRPr kumimoji="1" lang="ja-JP" altLang="en-US" sz="2000"/>
                        </a:p>
                      </a:txBody>
                      <a:tcPr/>
                    </a:tc>
                    <a:extLst>
                      <a:ext uri="{0D108BD9-81ED-4DB2-BD59-A6C34878D82A}">
                        <a16:rowId xmlns:a16="http://schemas.microsoft.com/office/drawing/2014/main" val="2591033253"/>
                      </a:ext>
                    </a:extLst>
                  </a:tr>
                </a:tbl>
              </a:graphicData>
            </a:graphic>
          </p:graphicFrame>
        </mc:Fallback>
      </mc:AlternateContent>
      <p:grpSp>
        <p:nvGrpSpPr>
          <p:cNvPr id="15" name="グループ化 14">
            <a:extLst>
              <a:ext uri="{FF2B5EF4-FFF2-40B4-BE49-F238E27FC236}">
                <a16:creationId xmlns:a16="http://schemas.microsoft.com/office/drawing/2014/main" id="{E5284F8A-C7C6-9592-96F7-9CCD5EA94904}"/>
              </a:ext>
            </a:extLst>
          </p:cNvPr>
          <p:cNvGrpSpPr/>
          <p:nvPr/>
        </p:nvGrpSpPr>
        <p:grpSpPr>
          <a:xfrm>
            <a:off x="3837254" y="2604443"/>
            <a:ext cx="642026" cy="2890204"/>
            <a:chOff x="186920" y="1817887"/>
            <a:chExt cx="642026" cy="2890204"/>
          </a:xfrm>
        </p:grpSpPr>
        <p:sp>
          <p:nvSpPr>
            <p:cNvPr id="16" name="下矢印 15">
              <a:extLst>
                <a:ext uri="{FF2B5EF4-FFF2-40B4-BE49-F238E27FC236}">
                  <a16:creationId xmlns:a16="http://schemas.microsoft.com/office/drawing/2014/main" id="{764DC8B1-3CB1-05F5-1965-21F1881E571D}"/>
                </a:ext>
              </a:extLst>
            </p:cNvPr>
            <p:cNvSpPr/>
            <p:nvPr/>
          </p:nvSpPr>
          <p:spPr>
            <a:xfrm>
              <a:off x="186920" y="2604304"/>
              <a:ext cx="642026" cy="2103787"/>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ysClr val="windowText" lastClr="000000"/>
                  </a:solidFill>
                </a:rPr>
                <a:t>エポック数減少</a:t>
              </a:r>
            </a:p>
          </p:txBody>
        </p:sp>
        <p:sp>
          <p:nvSpPr>
            <p:cNvPr id="17" name="テキスト ボックス 16">
              <a:extLst>
                <a:ext uri="{FF2B5EF4-FFF2-40B4-BE49-F238E27FC236}">
                  <a16:creationId xmlns:a16="http://schemas.microsoft.com/office/drawing/2014/main" id="{C7EC660D-41EC-4F5A-52E9-04054C0E9CD1}"/>
                </a:ext>
              </a:extLst>
            </p:cNvPr>
            <p:cNvSpPr txBox="1"/>
            <p:nvPr/>
          </p:nvSpPr>
          <p:spPr>
            <a:xfrm>
              <a:off x="210415" y="1817887"/>
              <a:ext cx="595035" cy="584775"/>
            </a:xfrm>
            <a:prstGeom prst="rect">
              <a:avLst/>
            </a:prstGeom>
            <a:noFill/>
          </p:spPr>
          <p:txBody>
            <a:bodyPr wrap="none" rtlCol="0">
              <a:spAutoFit/>
            </a:bodyPr>
            <a:lstStyle/>
            <a:p>
              <a:r>
                <a:rPr lang="ja-JP" altLang="en-US" sz="3200"/>
                <a:t>②</a:t>
              </a:r>
              <a:endParaRPr kumimoji="1" lang="ja-JP" altLang="en-US" sz="2400"/>
            </a:p>
          </p:txBody>
        </p:sp>
      </p:grpSp>
    </p:spTree>
    <p:extLst>
      <p:ext uri="{BB962C8B-B14F-4D97-AF65-F5344CB8AC3E}">
        <p14:creationId xmlns:p14="http://schemas.microsoft.com/office/powerpoint/2010/main" val="36319087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06C5E3-433B-6E6C-94C8-F1F43658EDBB}"/>
              </a:ext>
            </a:extLst>
          </p:cNvPr>
          <p:cNvSpPr>
            <a:spLocks noGrp="1"/>
          </p:cNvSpPr>
          <p:nvPr>
            <p:ph type="title"/>
          </p:nvPr>
        </p:nvSpPr>
        <p:spPr/>
        <p:txBody>
          <a:bodyPr/>
          <a:lstStyle/>
          <a:p>
            <a:r>
              <a:rPr kumimoji="1" lang="ja-JP" altLang="en-US"/>
              <a:t>実験</a:t>
            </a:r>
            <a:r>
              <a:rPr kumimoji="1" lang="en-US" altLang="ja-JP" dirty="0"/>
              <a:t> 1, 2 </a:t>
            </a:r>
            <a:r>
              <a:rPr lang="ja-JP" altLang="en-US"/>
              <a:t>実験条件</a:t>
            </a:r>
            <a:endParaRPr kumimoji="1" lang="ja-JP" altLang="en-US"/>
          </a:p>
        </p:txBody>
      </p:sp>
      <p:sp>
        <p:nvSpPr>
          <p:cNvPr id="3" name="スライド番号プレースホルダー 2">
            <a:extLst>
              <a:ext uri="{FF2B5EF4-FFF2-40B4-BE49-F238E27FC236}">
                <a16:creationId xmlns:a16="http://schemas.microsoft.com/office/drawing/2014/main" id="{CAF098BE-0757-EDBE-2A0E-BA1E900F1178}"/>
              </a:ext>
            </a:extLst>
          </p:cNvPr>
          <p:cNvSpPr>
            <a:spLocks noGrp="1"/>
          </p:cNvSpPr>
          <p:nvPr>
            <p:ph type="sldNum" sz="quarter" idx="12"/>
          </p:nvPr>
        </p:nvSpPr>
        <p:spPr/>
        <p:txBody>
          <a:bodyPr/>
          <a:lstStyle/>
          <a:p>
            <a:pPr lvl="0"/>
            <a:fld id="{004900ED-2EFD-2142-93A1-1CBA90FDE07B}" type="slidenum">
              <a:rPr lang="en-US" altLang="ja-JP" smtClean="0"/>
              <a:t>24</a:t>
            </a:fld>
            <a:endParaRPr lang="ja-JP" altLang="en-US"/>
          </a:p>
        </p:txBody>
      </p:sp>
      <p:graphicFrame>
        <p:nvGraphicFramePr>
          <p:cNvPr id="4" name="表 4">
            <a:extLst>
              <a:ext uri="{FF2B5EF4-FFF2-40B4-BE49-F238E27FC236}">
                <a16:creationId xmlns:a16="http://schemas.microsoft.com/office/drawing/2014/main" id="{0703208D-B42A-73B8-F47F-256AFC9D9DE2}"/>
              </a:ext>
            </a:extLst>
          </p:cNvPr>
          <p:cNvGraphicFramePr>
            <a:graphicFrameLocks noGrp="1"/>
          </p:cNvGraphicFramePr>
          <p:nvPr>
            <p:extLst>
              <p:ext uri="{D42A27DB-BD31-4B8C-83A1-F6EECF244321}">
                <p14:modId xmlns:p14="http://schemas.microsoft.com/office/powerpoint/2010/main" val="1773594084"/>
              </p:ext>
            </p:extLst>
          </p:nvPr>
        </p:nvGraphicFramePr>
        <p:xfrm>
          <a:off x="1260210" y="1289405"/>
          <a:ext cx="5040842" cy="4079240"/>
        </p:xfrm>
        <a:graphic>
          <a:graphicData uri="http://schemas.openxmlformats.org/drawingml/2006/table">
            <a:tbl>
              <a:tblPr firstRow="1" bandRow="1">
                <a:tableStyleId>{22838BEF-8BB2-4498-84A7-C5851F593DF1}</a:tableStyleId>
              </a:tblPr>
              <a:tblGrid>
                <a:gridCol w="2520421">
                  <a:extLst>
                    <a:ext uri="{9D8B030D-6E8A-4147-A177-3AD203B41FA5}">
                      <a16:colId xmlns:a16="http://schemas.microsoft.com/office/drawing/2014/main" val="1730501182"/>
                    </a:ext>
                  </a:extLst>
                </a:gridCol>
                <a:gridCol w="2520421">
                  <a:extLst>
                    <a:ext uri="{9D8B030D-6E8A-4147-A177-3AD203B41FA5}">
                      <a16:colId xmlns:a16="http://schemas.microsoft.com/office/drawing/2014/main" val="877834993"/>
                    </a:ext>
                  </a:extLst>
                </a:gridCol>
              </a:tblGrid>
              <a:tr h="370840">
                <a:tc>
                  <a:txBody>
                    <a:bodyPr/>
                    <a:lstStyle/>
                    <a:p>
                      <a:r>
                        <a:rPr kumimoji="1" lang="ja-JP" altLang="en-US" sz="1800" b="0"/>
                        <a:t>個体数</a:t>
                      </a:r>
                    </a:p>
                  </a:txBody>
                  <a:tcPr/>
                </a:tc>
                <a:tc>
                  <a:txBody>
                    <a:bodyPr/>
                    <a:lstStyle/>
                    <a:p>
                      <a:pPr algn="ctr"/>
                      <a:r>
                        <a:rPr kumimoji="1" lang="en-US" altLang="ja-JP" sz="1800" b="0" dirty="0"/>
                        <a:t>100</a:t>
                      </a:r>
                      <a:endParaRPr kumimoji="1" lang="ja-JP" altLang="en-US" sz="1800" b="0"/>
                    </a:p>
                  </a:txBody>
                  <a:tcPr/>
                </a:tc>
                <a:extLst>
                  <a:ext uri="{0D108BD9-81ED-4DB2-BD59-A6C34878D82A}">
                    <a16:rowId xmlns:a16="http://schemas.microsoft.com/office/drawing/2014/main" val="4189918456"/>
                  </a:ext>
                </a:extLst>
              </a:tr>
              <a:tr h="370840">
                <a:tc>
                  <a:txBody>
                    <a:bodyPr/>
                    <a:lstStyle/>
                    <a:p>
                      <a:r>
                        <a:rPr kumimoji="1" lang="ja-JP" altLang="en-US" sz="1800"/>
                        <a:t>層数</a:t>
                      </a:r>
                    </a:p>
                  </a:txBody>
                  <a:tcPr/>
                </a:tc>
                <a:tc>
                  <a:txBody>
                    <a:bodyPr/>
                    <a:lstStyle/>
                    <a:p>
                      <a:pPr algn="ctr"/>
                      <a:r>
                        <a:rPr kumimoji="1" lang="en-US" altLang="ja-JP" sz="1800" dirty="0"/>
                        <a:t>10</a:t>
                      </a:r>
                      <a:endParaRPr kumimoji="1" lang="ja-JP" altLang="en-US" sz="1800"/>
                    </a:p>
                  </a:txBody>
                  <a:tcPr/>
                </a:tc>
                <a:extLst>
                  <a:ext uri="{0D108BD9-81ED-4DB2-BD59-A6C34878D82A}">
                    <a16:rowId xmlns:a16="http://schemas.microsoft.com/office/drawing/2014/main" val="448979265"/>
                  </a:ext>
                </a:extLst>
              </a:tr>
              <a:tr h="370840">
                <a:tc>
                  <a:txBody>
                    <a:bodyPr/>
                    <a:lstStyle/>
                    <a:p>
                      <a:r>
                        <a:rPr kumimoji="1" lang="ja-JP" altLang="en-US" sz="1800"/>
                        <a:t>最小全結合層数</a:t>
                      </a:r>
                    </a:p>
                  </a:txBody>
                  <a:tcPr/>
                </a:tc>
                <a:tc>
                  <a:txBody>
                    <a:bodyPr/>
                    <a:lstStyle/>
                    <a:p>
                      <a:pPr algn="ctr"/>
                      <a:r>
                        <a:rPr kumimoji="1" lang="en-US" altLang="ja-JP" sz="1800" dirty="0"/>
                        <a:t>1</a:t>
                      </a:r>
                      <a:endParaRPr kumimoji="1" lang="ja-JP" altLang="en-US" sz="1800"/>
                    </a:p>
                  </a:txBody>
                  <a:tcPr/>
                </a:tc>
                <a:extLst>
                  <a:ext uri="{0D108BD9-81ED-4DB2-BD59-A6C34878D82A}">
                    <a16:rowId xmlns:a16="http://schemas.microsoft.com/office/drawing/2014/main" val="3591650000"/>
                  </a:ext>
                </a:extLst>
              </a:tr>
              <a:tr h="370840">
                <a:tc>
                  <a:txBody>
                    <a:bodyPr/>
                    <a:lstStyle/>
                    <a:p>
                      <a:pPr marL="0" marR="0" lvl="0" indent="0" algn="l" defTabSz="567111" rtl="0" eaLnBrk="1" fontAlgn="auto" latinLnBrk="0" hangingPunct="1">
                        <a:lnSpc>
                          <a:spcPct val="100000"/>
                        </a:lnSpc>
                        <a:spcBef>
                          <a:spcPts val="0"/>
                        </a:spcBef>
                        <a:spcAft>
                          <a:spcPts val="0"/>
                        </a:spcAft>
                        <a:buClrTx/>
                        <a:buSzTx/>
                        <a:buFontTx/>
                        <a:buNone/>
                        <a:tabLst/>
                        <a:defRPr/>
                      </a:pPr>
                      <a:r>
                        <a:rPr kumimoji="1" lang="ja-JP" altLang="en-US" sz="1800"/>
                        <a:t>最大全結合層数</a:t>
                      </a:r>
                    </a:p>
                  </a:txBody>
                  <a:tcPr/>
                </a:tc>
                <a:tc>
                  <a:txBody>
                    <a:bodyPr/>
                    <a:lstStyle/>
                    <a:p>
                      <a:pPr algn="ctr"/>
                      <a:r>
                        <a:rPr kumimoji="1" lang="en-US" altLang="ja-JP" sz="1800" dirty="0"/>
                        <a:t>3</a:t>
                      </a:r>
                      <a:endParaRPr kumimoji="1" lang="ja-JP" altLang="en-US" sz="1800"/>
                    </a:p>
                  </a:txBody>
                  <a:tcPr/>
                </a:tc>
                <a:extLst>
                  <a:ext uri="{0D108BD9-81ED-4DB2-BD59-A6C34878D82A}">
                    <a16:rowId xmlns:a16="http://schemas.microsoft.com/office/drawing/2014/main" val="4210421871"/>
                  </a:ext>
                </a:extLst>
              </a:tr>
              <a:tr h="370840">
                <a:tc>
                  <a:txBody>
                    <a:bodyPr/>
                    <a:lstStyle/>
                    <a:p>
                      <a:r>
                        <a:rPr kumimoji="1" lang="ja-JP" altLang="en-US" sz="1800"/>
                        <a:t>選択</a:t>
                      </a:r>
                      <a:r>
                        <a:rPr kumimoji="1" lang="en-US" altLang="ja-JP" sz="1800" dirty="0"/>
                        <a:t> : </a:t>
                      </a:r>
                      <a:r>
                        <a:rPr kumimoji="1" lang="ja-JP" altLang="en-US" sz="1800"/>
                        <a:t>交叉</a:t>
                      </a:r>
                      <a:r>
                        <a:rPr kumimoji="1" lang="en-US" altLang="ja-JP" sz="1800" dirty="0"/>
                        <a:t> : </a:t>
                      </a:r>
                      <a:r>
                        <a:rPr kumimoji="1" lang="ja-JP" altLang="en-US" sz="1800"/>
                        <a:t>突然変異</a:t>
                      </a:r>
                    </a:p>
                  </a:txBody>
                  <a:tcPr/>
                </a:tc>
                <a:tc>
                  <a:txBody>
                    <a:bodyPr/>
                    <a:lstStyle/>
                    <a:p>
                      <a:pPr algn="ctr"/>
                      <a:r>
                        <a:rPr kumimoji="1" lang="en-US" altLang="ja-JP" sz="1800" dirty="0"/>
                        <a:t>4 : 4 : 2</a:t>
                      </a:r>
                      <a:endParaRPr kumimoji="1" lang="ja-JP" altLang="en-US" sz="1800"/>
                    </a:p>
                  </a:txBody>
                  <a:tcPr/>
                </a:tc>
                <a:extLst>
                  <a:ext uri="{0D108BD9-81ED-4DB2-BD59-A6C34878D82A}">
                    <a16:rowId xmlns:a16="http://schemas.microsoft.com/office/drawing/2014/main" val="1431128325"/>
                  </a:ext>
                </a:extLst>
              </a:tr>
              <a:tr h="370840">
                <a:tc>
                  <a:txBody>
                    <a:bodyPr/>
                    <a:lstStyle/>
                    <a:p>
                      <a:r>
                        <a:rPr kumimoji="1" lang="ja-JP" altLang="en-US" sz="1800"/>
                        <a:t>本学習エポック数</a:t>
                      </a:r>
                    </a:p>
                  </a:txBody>
                  <a:tcPr/>
                </a:tc>
                <a:tc>
                  <a:txBody>
                    <a:bodyPr/>
                    <a:lstStyle/>
                    <a:p>
                      <a:pPr algn="ctr"/>
                      <a:r>
                        <a:rPr kumimoji="1" lang="en-US" altLang="ja-JP" sz="1800" dirty="0"/>
                        <a:t>100</a:t>
                      </a:r>
                      <a:endParaRPr kumimoji="1" lang="ja-JP" altLang="en-US" sz="1800"/>
                    </a:p>
                  </a:txBody>
                  <a:tcPr/>
                </a:tc>
                <a:extLst>
                  <a:ext uri="{0D108BD9-81ED-4DB2-BD59-A6C34878D82A}">
                    <a16:rowId xmlns:a16="http://schemas.microsoft.com/office/drawing/2014/main" val="1562027967"/>
                  </a:ext>
                </a:extLst>
              </a:tr>
              <a:tr h="370840">
                <a:tc>
                  <a:txBody>
                    <a:bodyPr/>
                    <a:lstStyle/>
                    <a:p>
                      <a:r>
                        <a:rPr kumimoji="1" lang="ja-JP" altLang="en-US" sz="1800"/>
                        <a:t>探索バッチサイズ</a:t>
                      </a:r>
                    </a:p>
                  </a:txBody>
                  <a:tcPr/>
                </a:tc>
                <a:tc>
                  <a:txBody>
                    <a:bodyPr/>
                    <a:lstStyle/>
                    <a:p>
                      <a:pPr algn="ctr"/>
                      <a:r>
                        <a:rPr kumimoji="1" lang="en-US" altLang="ja-JP" sz="1800" dirty="0"/>
                        <a:t>24</a:t>
                      </a:r>
                      <a:endParaRPr kumimoji="1" lang="ja-JP" altLang="en-US" sz="1800"/>
                    </a:p>
                  </a:txBody>
                  <a:tcPr/>
                </a:tc>
                <a:extLst>
                  <a:ext uri="{0D108BD9-81ED-4DB2-BD59-A6C34878D82A}">
                    <a16:rowId xmlns:a16="http://schemas.microsoft.com/office/drawing/2014/main" val="4131676905"/>
                  </a:ext>
                </a:extLst>
              </a:tr>
              <a:tr h="370840">
                <a:tc>
                  <a:txBody>
                    <a:bodyPr/>
                    <a:lstStyle/>
                    <a:p>
                      <a:r>
                        <a:rPr kumimoji="1" lang="ja-JP" altLang="en-US" sz="1800"/>
                        <a:t>本学習バッチサイズ</a:t>
                      </a:r>
                    </a:p>
                  </a:txBody>
                  <a:tcPr/>
                </a:tc>
                <a:tc>
                  <a:txBody>
                    <a:bodyPr/>
                    <a:lstStyle/>
                    <a:p>
                      <a:pPr algn="ctr"/>
                      <a:r>
                        <a:rPr kumimoji="1" lang="en-US" altLang="ja-JP" sz="1800" dirty="0"/>
                        <a:t>16</a:t>
                      </a:r>
                      <a:endParaRPr kumimoji="1" lang="ja-JP" altLang="en-US" sz="1800"/>
                    </a:p>
                  </a:txBody>
                  <a:tcPr/>
                </a:tc>
                <a:extLst>
                  <a:ext uri="{0D108BD9-81ED-4DB2-BD59-A6C34878D82A}">
                    <a16:rowId xmlns:a16="http://schemas.microsoft.com/office/drawing/2014/main" val="3414310114"/>
                  </a:ext>
                </a:extLst>
              </a:tr>
              <a:tr h="370840">
                <a:tc>
                  <a:txBody>
                    <a:bodyPr/>
                    <a:lstStyle/>
                    <a:p>
                      <a:r>
                        <a:rPr kumimoji="1" lang="ja-JP" altLang="en-US" sz="1800"/>
                        <a:t>学習率</a:t>
                      </a:r>
                    </a:p>
                  </a:txBody>
                  <a:tcPr/>
                </a:tc>
                <a:tc>
                  <a:txBody>
                    <a:bodyPr/>
                    <a:lstStyle/>
                    <a:p>
                      <a:pPr algn="ctr"/>
                      <a:r>
                        <a:rPr kumimoji="1" lang="en-US" altLang="ja-JP" sz="1800" dirty="0"/>
                        <a:t>1e-4</a:t>
                      </a:r>
                      <a:endParaRPr kumimoji="1" lang="ja-JP" altLang="en-US" sz="1800"/>
                    </a:p>
                  </a:txBody>
                  <a:tcPr/>
                </a:tc>
                <a:extLst>
                  <a:ext uri="{0D108BD9-81ED-4DB2-BD59-A6C34878D82A}">
                    <a16:rowId xmlns:a16="http://schemas.microsoft.com/office/drawing/2014/main" val="3558063332"/>
                  </a:ext>
                </a:extLst>
              </a:tr>
              <a:tr h="370840">
                <a:tc>
                  <a:txBody>
                    <a:bodyPr/>
                    <a:lstStyle/>
                    <a:p>
                      <a:r>
                        <a:rPr kumimoji="1" lang="ja-JP" altLang="en-US" sz="1800"/>
                        <a:t>最適化手法</a:t>
                      </a:r>
                    </a:p>
                  </a:txBody>
                  <a:tcPr/>
                </a:tc>
                <a:tc>
                  <a:txBody>
                    <a:bodyPr/>
                    <a:lstStyle/>
                    <a:p>
                      <a:pPr algn="ctr"/>
                      <a:r>
                        <a:rPr kumimoji="1" lang="en-US" altLang="ja-JP" sz="1800" dirty="0"/>
                        <a:t>Adam</a:t>
                      </a:r>
                      <a:endParaRPr kumimoji="1" lang="ja-JP" altLang="en-US" sz="1800"/>
                    </a:p>
                  </a:txBody>
                  <a:tcPr/>
                </a:tc>
                <a:extLst>
                  <a:ext uri="{0D108BD9-81ED-4DB2-BD59-A6C34878D82A}">
                    <a16:rowId xmlns:a16="http://schemas.microsoft.com/office/drawing/2014/main" val="14929841"/>
                  </a:ext>
                </a:extLst>
              </a:tr>
              <a:tr h="370840">
                <a:tc>
                  <a:txBody>
                    <a:bodyPr/>
                    <a:lstStyle/>
                    <a:p>
                      <a:r>
                        <a:rPr kumimoji="1" lang="ja-JP" altLang="en-US" sz="1800"/>
                        <a:t>温度</a:t>
                      </a:r>
                    </a:p>
                  </a:txBody>
                  <a:tcPr/>
                </a:tc>
                <a:tc>
                  <a:txBody>
                    <a:bodyPr/>
                    <a:lstStyle/>
                    <a:p>
                      <a:pPr algn="ctr"/>
                      <a:r>
                        <a:rPr kumimoji="1" lang="en-US" altLang="ja-JP" sz="1800" dirty="0"/>
                        <a:t>0.04</a:t>
                      </a:r>
                      <a:endParaRPr kumimoji="1" lang="ja-JP" altLang="en-US" sz="1800"/>
                    </a:p>
                  </a:txBody>
                  <a:tcPr/>
                </a:tc>
                <a:extLst>
                  <a:ext uri="{0D108BD9-81ED-4DB2-BD59-A6C34878D82A}">
                    <a16:rowId xmlns:a16="http://schemas.microsoft.com/office/drawing/2014/main" val="225908453"/>
                  </a:ext>
                </a:extLst>
              </a:tr>
            </a:tbl>
          </a:graphicData>
        </a:graphic>
      </p:graphicFrame>
    </p:spTree>
    <p:extLst>
      <p:ext uri="{BB962C8B-B14F-4D97-AF65-F5344CB8AC3E}">
        <p14:creationId xmlns:p14="http://schemas.microsoft.com/office/powerpoint/2010/main" val="42711993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lang="ja-JP" altLang="en-US"/>
              <a:t>初期個体群の作成結果</a:t>
            </a:r>
            <a:endParaRPr kumimoji="1" lang="ja-JP" altLang="en-US"/>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25</a:t>
            </a:fld>
            <a:endParaRPr lang="ja-JP" altLang="en-US"/>
          </a:p>
        </p:txBody>
      </p:sp>
      <p:sp>
        <p:nvSpPr>
          <p:cNvPr id="6" name="テキスト ボックス 5">
            <a:extLst>
              <a:ext uri="{FF2B5EF4-FFF2-40B4-BE49-F238E27FC236}">
                <a16:creationId xmlns:a16="http://schemas.microsoft.com/office/drawing/2014/main" id="{A207E860-D865-0DDC-7593-9654B40A604B}"/>
              </a:ext>
            </a:extLst>
          </p:cNvPr>
          <p:cNvSpPr txBox="1"/>
          <p:nvPr/>
        </p:nvSpPr>
        <p:spPr>
          <a:xfrm>
            <a:off x="360464" y="1439189"/>
            <a:ext cx="5838458" cy="830997"/>
          </a:xfrm>
          <a:prstGeom prst="rect">
            <a:avLst/>
          </a:prstGeom>
          <a:noFill/>
        </p:spPr>
        <p:txBody>
          <a:bodyPr wrap="none" rtlCol="0">
            <a:spAutoFit/>
          </a:bodyPr>
          <a:lstStyle/>
          <a:p>
            <a:pPr marL="342900" indent="-342900">
              <a:buFont typeface="Wingdings" pitchFamily="2" charset="2"/>
              <a:buChar char="p"/>
            </a:pPr>
            <a:r>
              <a:rPr kumimoji="1" lang="ja-JP" altLang="en-US" sz="2400"/>
              <a:t>ランダムな個体</a:t>
            </a:r>
            <a:r>
              <a:rPr kumimoji="1" lang="en-US" altLang="ja-JP" sz="2400" dirty="0"/>
              <a:t> 100 </a:t>
            </a:r>
            <a:r>
              <a:rPr kumimoji="1" lang="ja-JP" altLang="en-US" sz="2400"/>
              <a:t>体を初期個体とし</a:t>
            </a:r>
            <a:br>
              <a:rPr lang="en-US" altLang="ja-JP" sz="2400" dirty="0"/>
            </a:br>
            <a:r>
              <a:rPr lang="en-US" altLang="ja-JP" sz="2400" dirty="0"/>
              <a:t>1 </a:t>
            </a:r>
            <a:r>
              <a:rPr lang="ja-JP" altLang="en-US" sz="2400"/>
              <a:t>エポック</a:t>
            </a:r>
            <a:r>
              <a:rPr lang="en-US" altLang="ja-JP" sz="2400" dirty="0"/>
              <a:t> </a:t>
            </a:r>
            <a:r>
              <a:rPr kumimoji="1" lang="en-US" altLang="ja-JP" sz="2400" dirty="0"/>
              <a:t>20 </a:t>
            </a:r>
            <a:r>
              <a:rPr kumimoji="1" lang="ja-JP" altLang="en-US" sz="2400"/>
              <a:t>世代探索</a:t>
            </a:r>
            <a:endParaRPr kumimoji="1" lang="en-US" altLang="ja-JP" sz="2400" dirty="0"/>
          </a:p>
        </p:txBody>
      </p:sp>
      <p:grpSp>
        <p:nvGrpSpPr>
          <p:cNvPr id="11" name="グループ化 10">
            <a:extLst>
              <a:ext uri="{FF2B5EF4-FFF2-40B4-BE49-F238E27FC236}">
                <a16:creationId xmlns:a16="http://schemas.microsoft.com/office/drawing/2014/main" id="{57A7C177-3B63-E072-4622-F0FAEDBFBA22}"/>
              </a:ext>
            </a:extLst>
          </p:cNvPr>
          <p:cNvGrpSpPr/>
          <p:nvPr/>
        </p:nvGrpSpPr>
        <p:grpSpPr>
          <a:xfrm>
            <a:off x="143838" y="2345375"/>
            <a:ext cx="7273585" cy="2764279"/>
            <a:chOff x="101601" y="2387557"/>
            <a:chExt cx="7273585" cy="2764279"/>
          </a:xfrm>
        </p:grpSpPr>
        <p:pic>
          <p:nvPicPr>
            <p:cNvPr id="8" name="図 7" descr="グラフ, 折れ線グラフ&#10;&#10;自動的に生成された説明">
              <a:extLst>
                <a:ext uri="{FF2B5EF4-FFF2-40B4-BE49-F238E27FC236}">
                  <a16:creationId xmlns:a16="http://schemas.microsoft.com/office/drawing/2014/main" id="{2DF49052-9D49-E3CC-B639-F149DC50B27F}"/>
                </a:ext>
              </a:extLst>
            </p:cNvPr>
            <p:cNvPicPr>
              <a:picLocks noChangeAspect="1"/>
            </p:cNvPicPr>
            <p:nvPr/>
          </p:nvPicPr>
          <p:blipFill rotWithShape="1">
            <a:blip r:embed="rId3"/>
            <a:srcRect l="3648" t="10090" r="9806"/>
            <a:stretch/>
          </p:blipFill>
          <p:spPr>
            <a:xfrm>
              <a:off x="101601" y="2387557"/>
              <a:ext cx="3547811" cy="2764279"/>
            </a:xfrm>
            <a:prstGeom prst="rect">
              <a:avLst/>
            </a:prstGeom>
          </p:spPr>
        </p:pic>
        <p:pic>
          <p:nvPicPr>
            <p:cNvPr id="10" name="図 9" descr="グラフ, 折れ線グラフ&#10;&#10;自動的に生成された説明">
              <a:extLst>
                <a:ext uri="{FF2B5EF4-FFF2-40B4-BE49-F238E27FC236}">
                  <a16:creationId xmlns:a16="http://schemas.microsoft.com/office/drawing/2014/main" id="{B2DEB509-6123-1736-9A58-98527F7FD7A8}"/>
                </a:ext>
              </a:extLst>
            </p:cNvPr>
            <p:cNvPicPr>
              <a:picLocks noChangeAspect="1"/>
            </p:cNvPicPr>
            <p:nvPr/>
          </p:nvPicPr>
          <p:blipFill rotWithShape="1">
            <a:blip r:embed="rId4"/>
            <a:srcRect l="3546" t="10024" r="7323"/>
            <a:stretch/>
          </p:blipFill>
          <p:spPr>
            <a:xfrm>
              <a:off x="3724112" y="2387557"/>
              <a:ext cx="3651074" cy="2764279"/>
            </a:xfrm>
            <a:prstGeom prst="rect">
              <a:avLst/>
            </a:prstGeom>
          </p:spPr>
        </p:pic>
      </p:grpSp>
      <p:sp>
        <p:nvSpPr>
          <p:cNvPr id="4" name="テキスト ボックス 3">
            <a:extLst>
              <a:ext uri="{FF2B5EF4-FFF2-40B4-BE49-F238E27FC236}">
                <a16:creationId xmlns:a16="http://schemas.microsoft.com/office/drawing/2014/main" id="{9A630EE4-4C43-603A-2F41-F7B927486F2D}"/>
              </a:ext>
            </a:extLst>
          </p:cNvPr>
          <p:cNvSpPr txBox="1"/>
          <p:nvPr/>
        </p:nvSpPr>
        <p:spPr>
          <a:xfrm>
            <a:off x="1487375" y="5109654"/>
            <a:ext cx="4586512" cy="461665"/>
          </a:xfrm>
          <a:prstGeom prst="rect">
            <a:avLst/>
          </a:prstGeom>
          <a:noFill/>
        </p:spPr>
        <p:txBody>
          <a:bodyPr wrap="none" rtlCol="0">
            <a:spAutoFit/>
          </a:bodyPr>
          <a:lstStyle/>
          <a:p>
            <a:r>
              <a:rPr kumimoji="1" lang="ja-JP" altLang="en-US" sz="2400"/>
              <a:t>平均適応度</a:t>
            </a:r>
            <a:r>
              <a:rPr kumimoji="1" lang="en-US" altLang="ja-JP" sz="2400" dirty="0"/>
              <a:t>: 63.26 % → 85.64 %</a:t>
            </a:r>
            <a:endParaRPr kumimoji="1" lang="ja-JP" altLang="en-US" sz="2400"/>
          </a:p>
        </p:txBody>
      </p:sp>
    </p:spTree>
    <p:extLst>
      <p:ext uri="{BB962C8B-B14F-4D97-AF65-F5344CB8AC3E}">
        <p14:creationId xmlns:p14="http://schemas.microsoft.com/office/powerpoint/2010/main" val="37293503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a:xfrm>
            <a:off x="519836" y="166047"/>
            <a:ext cx="6521589" cy="1096044"/>
          </a:xfrm>
        </p:spPr>
        <p:txBody>
          <a:bodyPr/>
          <a:lstStyle/>
          <a:p>
            <a:r>
              <a:rPr kumimoji="1" lang="ja-JP" altLang="en-US"/>
              <a:t>実験</a:t>
            </a:r>
            <a:r>
              <a:rPr kumimoji="1" lang="en-US" altLang="ja-JP" dirty="0"/>
              <a:t> 1 </a:t>
            </a:r>
            <a:r>
              <a:rPr lang="en-US" altLang="ja-JP" dirty="0"/>
              <a:t>––– </a:t>
            </a:r>
            <a:r>
              <a:rPr lang="ja-JP" altLang="en-US"/>
              <a:t>最終的な識別精度</a:t>
            </a:r>
            <a:endParaRPr kumimoji="1" lang="ja-JP" altLang="en-US"/>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26</a:t>
            </a:fld>
            <a:endParaRPr lang="ja-JP" altLang="en-US"/>
          </a:p>
        </p:txBody>
      </p:sp>
      <p:graphicFrame>
        <p:nvGraphicFramePr>
          <p:cNvPr id="8" name="表 8">
            <a:extLst>
              <a:ext uri="{FF2B5EF4-FFF2-40B4-BE49-F238E27FC236}">
                <a16:creationId xmlns:a16="http://schemas.microsoft.com/office/drawing/2014/main" id="{8D065B8F-4368-85BF-36FC-40372B61F2A6}"/>
              </a:ext>
            </a:extLst>
          </p:cNvPr>
          <p:cNvGraphicFramePr>
            <a:graphicFrameLocks noGrp="1"/>
          </p:cNvGraphicFramePr>
          <p:nvPr>
            <p:extLst>
              <p:ext uri="{D42A27DB-BD31-4B8C-83A1-F6EECF244321}">
                <p14:modId xmlns:p14="http://schemas.microsoft.com/office/powerpoint/2010/main" val="4205508525"/>
              </p:ext>
            </p:extLst>
          </p:nvPr>
        </p:nvGraphicFramePr>
        <p:xfrm>
          <a:off x="175138" y="2266918"/>
          <a:ext cx="3526202" cy="2499360"/>
        </p:xfrm>
        <a:graphic>
          <a:graphicData uri="http://schemas.openxmlformats.org/drawingml/2006/table">
            <a:tbl>
              <a:tblPr firstRow="1" bandRow="1">
                <a:tableStyleId>{5C22544A-7EE6-4342-B048-85BDC9FD1C3A}</a:tableStyleId>
              </a:tblPr>
              <a:tblGrid>
                <a:gridCol w="1823621">
                  <a:extLst>
                    <a:ext uri="{9D8B030D-6E8A-4147-A177-3AD203B41FA5}">
                      <a16:colId xmlns:a16="http://schemas.microsoft.com/office/drawing/2014/main" val="1654953595"/>
                    </a:ext>
                  </a:extLst>
                </a:gridCol>
                <a:gridCol w="1702581">
                  <a:extLst>
                    <a:ext uri="{9D8B030D-6E8A-4147-A177-3AD203B41FA5}">
                      <a16:colId xmlns:a16="http://schemas.microsoft.com/office/drawing/2014/main" val="4201951181"/>
                    </a:ext>
                  </a:extLst>
                </a:gridCol>
              </a:tblGrid>
              <a:tr h="333408">
                <a:tc>
                  <a:txBody>
                    <a:bodyPr/>
                    <a:lstStyle/>
                    <a:p>
                      <a:endParaRPr kumimoji="1" lang="ja-JP" altLang="en-US" sz="1600"/>
                    </a:p>
                  </a:txBody>
                  <a:tcP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accent1"/>
                    </a:solidFill>
                  </a:tcPr>
                </a:tc>
                <a:tc>
                  <a:txBody>
                    <a:bodyPr/>
                    <a:lstStyle/>
                    <a:p>
                      <a:r>
                        <a:rPr kumimoji="1" lang="ja-JP" altLang="en-US" sz="2000"/>
                        <a:t>識別精度</a:t>
                      </a:r>
                      <a:r>
                        <a:rPr kumimoji="1" lang="en-US" altLang="ja-JP" sz="2000" dirty="0"/>
                        <a:t> [%]</a:t>
                      </a:r>
                      <a:endParaRPr kumimoji="1" lang="ja-JP" altLang="en-US" sz="20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88762656"/>
                  </a:ext>
                </a:extLst>
              </a:tr>
              <a:tr h="521100">
                <a:tc>
                  <a:txBody>
                    <a:bodyPr/>
                    <a:lstStyle/>
                    <a:p>
                      <a:r>
                        <a:rPr kumimoji="1" lang="en-US" altLang="ja-JP" sz="2000" b="1" dirty="0">
                          <a:solidFill>
                            <a:schemeClr val="bg1"/>
                          </a:solidFill>
                        </a:rPr>
                        <a:t>80 </a:t>
                      </a:r>
                      <a:r>
                        <a:rPr kumimoji="1" lang="ja-JP" altLang="en-US" sz="2000" b="1">
                          <a:solidFill>
                            <a:schemeClr val="bg1"/>
                          </a:solidFill>
                        </a:rPr>
                        <a:t>世代</a:t>
                      </a:r>
                      <a:r>
                        <a:rPr kumimoji="1" lang="en-US" altLang="ja-JP" sz="2000" b="1" dirty="0">
                          <a:solidFill>
                            <a:schemeClr val="bg1"/>
                          </a:solidFill>
                        </a:rPr>
                        <a:t> </a:t>
                      </a:r>
                    </a:p>
                    <a:p>
                      <a:r>
                        <a:rPr kumimoji="1" lang="en-US" altLang="ja-JP" sz="2000" b="1" dirty="0">
                          <a:solidFill>
                            <a:schemeClr val="bg1"/>
                          </a:solidFill>
                        </a:rPr>
                        <a:t>1</a:t>
                      </a:r>
                      <a:r>
                        <a:rPr kumimoji="1" lang="ja-JP" altLang="en-US" sz="2000" b="1">
                          <a:solidFill>
                            <a:schemeClr val="bg1"/>
                          </a:solidFill>
                        </a:rPr>
                        <a:t> エポック</a:t>
                      </a:r>
                    </a:p>
                  </a:txBody>
                  <a:tcP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1"/>
                    </a:solidFill>
                  </a:tcPr>
                </a:tc>
                <a:tc>
                  <a:txBody>
                    <a:bodyPr/>
                    <a:lstStyle/>
                    <a:p>
                      <a:r>
                        <a:rPr kumimoji="1" lang="en-US" altLang="ja-JP" sz="2400" dirty="0"/>
                        <a:t>92.04</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572047690"/>
                  </a:ext>
                </a:extLst>
              </a:tr>
              <a:tr h="521100">
                <a:tc>
                  <a:txBody>
                    <a:bodyPr/>
                    <a:lstStyle/>
                    <a:p>
                      <a:r>
                        <a:rPr kumimoji="1" lang="en-US" altLang="ja-JP" sz="2000" b="1" dirty="0">
                          <a:solidFill>
                            <a:schemeClr val="bg1"/>
                          </a:solidFill>
                        </a:rPr>
                        <a:t>40 </a:t>
                      </a:r>
                      <a:r>
                        <a:rPr kumimoji="1" lang="ja-JP" altLang="en-US" sz="2000" b="1">
                          <a:solidFill>
                            <a:schemeClr val="bg1"/>
                          </a:solidFill>
                        </a:rPr>
                        <a:t>世代</a:t>
                      </a:r>
                      <a:r>
                        <a:rPr kumimoji="1" lang="en-US" altLang="ja-JP" sz="2000" b="1" dirty="0">
                          <a:solidFill>
                            <a:schemeClr val="bg1"/>
                          </a:solidFill>
                        </a:rPr>
                        <a:t> </a:t>
                      </a:r>
                    </a:p>
                    <a:p>
                      <a:r>
                        <a:rPr kumimoji="1" lang="en-US" altLang="ja-JP" sz="2000" b="1" dirty="0">
                          <a:solidFill>
                            <a:schemeClr val="bg1"/>
                          </a:solidFill>
                        </a:rPr>
                        <a:t>2</a:t>
                      </a:r>
                      <a:r>
                        <a:rPr kumimoji="1" lang="ja-JP" altLang="en-US" sz="2000" b="1">
                          <a:solidFill>
                            <a:schemeClr val="bg1"/>
                          </a:solidFill>
                        </a:rPr>
                        <a:t> エポック</a:t>
                      </a:r>
                    </a:p>
                  </a:txBody>
                  <a:tcPr>
                    <a:lnR w="28575" cap="flat" cmpd="sng" algn="ctr">
                      <a:solidFill>
                        <a:schemeClr val="bg1"/>
                      </a:solidFill>
                      <a:prstDash val="solid"/>
                      <a:round/>
                      <a:headEnd type="none" w="med" len="med"/>
                      <a:tailEnd type="none" w="med" len="med"/>
                    </a:lnR>
                    <a:solidFill>
                      <a:schemeClr val="accent1"/>
                    </a:solidFill>
                  </a:tcPr>
                </a:tc>
                <a:tc>
                  <a:txBody>
                    <a:bodyPr/>
                    <a:lstStyle/>
                    <a:p>
                      <a:r>
                        <a:rPr kumimoji="1" lang="en-US" altLang="ja-JP" sz="2400" dirty="0"/>
                        <a:t>92.13</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194053407"/>
                  </a:ext>
                </a:extLst>
              </a:tr>
              <a:tr h="521100">
                <a:tc>
                  <a:txBody>
                    <a:bodyPr/>
                    <a:lstStyle/>
                    <a:p>
                      <a:r>
                        <a:rPr kumimoji="1" lang="en-US" altLang="ja-JP" sz="2000" b="1" dirty="0">
                          <a:solidFill>
                            <a:schemeClr val="bg1"/>
                          </a:solidFill>
                        </a:rPr>
                        <a:t>20 </a:t>
                      </a:r>
                      <a:r>
                        <a:rPr kumimoji="1" lang="ja-JP" altLang="en-US" sz="2000" b="1">
                          <a:solidFill>
                            <a:schemeClr val="bg1"/>
                          </a:solidFill>
                        </a:rPr>
                        <a:t>世代</a:t>
                      </a:r>
                      <a:r>
                        <a:rPr kumimoji="1" lang="en-US" altLang="ja-JP" sz="2000" b="1" dirty="0">
                          <a:solidFill>
                            <a:schemeClr val="bg1"/>
                          </a:solidFill>
                        </a:rPr>
                        <a:t> </a:t>
                      </a:r>
                    </a:p>
                    <a:p>
                      <a:r>
                        <a:rPr kumimoji="1" lang="en-US" altLang="ja-JP" sz="2000" b="1" dirty="0">
                          <a:solidFill>
                            <a:schemeClr val="bg1"/>
                          </a:solidFill>
                        </a:rPr>
                        <a:t>4</a:t>
                      </a:r>
                      <a:r>
                        <a:rPr kumimoji="1" lang="ja-JP" altLang="en-US" sz="2000" b="1">
                          <a:solidFill>
                            <a:schemeClr val="bg1"/>
                          </a:solidFill>
                        </a:rPr>
                        <a:t> エポック</a:t>
                      </a:r>
                    </a:p>
                  </a:txBody>
                  <a:tcPr>
                    <a:lnR w="28575" cap="flat" cmpd="sng" algn="ctr">
                      <a:solidFill>
                        <a:schemeClr val="bg1"/>
                      </a:solidFill>
                      <a:prstDash val="solid"/>
                      <a:round/>
                      <a:headEnd type="none" w="med" len="med"/>
                      <a:tailEnd type="none" w="med" len="med"/>
                    </a:lnR>
                    <a:solidFill>
                      <a:schemeClr val="accent1"/>
                    </a:solidFill>
                  </a:tcPr>
                </a:tc>
                <a:tc>
                  <a:txBody>
                    <a:bodyPr/>
                    <a:lstStyle/>
                    <a:p>
                      <a:r>
                        <a:rPr kumimoji="1" lang="en-US" altLang="ja-JP" sz="2400" dirty="0"/>
                        <a:t>92.26</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737460620"/>
                  </a:ext>
                </a:extLst>
              </a:tr>
            </a:tbl>
          </a:graphicData>
        </a:graphic>
      </p:graphicFrame>
      <p:sp>
        <p:nvSpPr>
          <p:cNvPr id="4" name="テキスト ボックス 3">
            <a:extLst>
              <a:ext uri="{FF2B5EF4-FFF2-40B4-BE49-F238E27FC236}">
                <a16:creationId xmlns:a16="http://schemas.microsoft.com/office/drawing/2014/main" id="{799D0DA2-1768-3B9F-A829-166A6428AB05}"/>
              </a:ext>
            </a:extLst>
          </p:cNvPr>
          <p:cNvSpPr txBox="1"/>
          <p:nvPr/>
        </p:nvSpPr>
        <p:spPr>
          <a:xfrm>
            <a:off x="616258" y="1262091"/>
            <a:ext cx="6070893" cy="830997"/>
          </a:xfrm>
          <a:prstGeom prst="rect">
            <a:avLst/>
          </a:prstGeom>
          <a:noFill/>
        </p:spPr>
        <p:txBody>
          <a:bodyPr wrap="none" rtlCol="0">
            <a:spAutoFit/>
          </a:bodyPr>
          <a:lstStyle/>
          <a:p>
            <a:pPr marL="342900" indent="-342900">
              <a:buFont typeface="Wingdings" pitchFamily="2" charset="2"/>
              <a:buChar char="p"/>
            </a:pPr>
            <a:r>
              <a:rPr lang="ja-JP" altLang="en-US" sz="2400"/>
              <a:t>本学習後の最良個体をテストしたときの</a:t>
            </a:r>
            <a:br>
              <a:rPr lang="en-US" altLang="ja-JP" sz="2400" dirty="0"/>
            </a:br>
            <a:r>
              <a:rPr lang="ja-JP" altLang="en-US" sz="2400"/>
              <a:t>最良識別精度</a:t>
            </a:r>
            <a:endParaRPr kumimoji="1" lang="ja-JP" altLang="en-US" sz="2400"/>
          </a:p>
        </p:txBody>
      </p:sp>
      <p:graphicFrame>
        <p:nvGraphicFramePr>
          <p:cNvPr id="6" name="表 5">
            <a:extLst>
              <a:ext uri="{FF2B5EF4-FFF2-40B4-BE49-F238E27FC236}">
                <a16:creationId xmlns:a16="http://schemas.microsoft.com/office/drawing/2014/main" id="{9B104910-52F1-B240-B4F7-CFA22A3D6588}"/>
              </a:ext>
            </a:extLst>
          </p:cNvPr>
          <p:cNvGraphicFramePr>
            <a:graphicFrameLocks noGrp="1"/>
          </p:cNvGraphicFramePr>
          <p:nvPr>
            <p:extLst>
              <p:ext uri="{D42A27DB-BD31-4B8C-83A1-F6EECF244321}">
                <p14:modId xmlns:p14="http://schemas.microsoft.com/office/powerpoint/2010/main" val="2356208554"/>
              </p:ext>
            </p:extLst>
          </p:nvPr>
        </p:nvGraphicFramePr>
        <p:xfrm>
          <a:off x="3744550" y="2272836"/>
          <a:ext cx="3641575" cy="2499360"/>
        </p:xfrm>
        <a:graphic>
          <a:graphicData uri="http://schemas.openxmlformats.org/drawingml/2006/table">
            <a:tbl>
              <a:tblPr firstRow="1" bandRow="1">
                <a:tableStyleId>{5C22544A-7EE6-4342-B048-85BDC9FD1C3A}</a:tableStyleId>
              </a:tblPr>
              <a:tblGrid>
                <a:gridCol w="1905782">
                  <a:extLst>
                    <a:ext uri="{9D8B030D-6E8A-4147-A177-3AD203B41FA5}">
                      <a16:colId xmlns:a16="http://schemas.microsoft.com/office/drawing/2014/main" val="1582949187"/>
                    </a:ext>
                  </a:extLst>
                </a:gridCol>
                <a:gridCol w="1735793">
                  <a:extLst>
                    <a:ext uri="{9D8B030D-6E8A-4147-A177-3AD203B41FA5}">
                      <a16:colId xmlns:a16="http://schemas.microsoft.com/office/drawing/2014/main" val="1060723450"/>
                    </a:ext>
                  </a:extLst>
                </a:gridCol>
              </a:tblGrid>
              <a:tr h="333408">
                <a:tc>
                  <a:txBody>
                    <a:bodyPr/>
                    <a:lstStyle/>
                    <a:p>
                      <a:endParaRPr kumimoji="1" lang="ja-JP" altLang="en-US" sz="1600"/>
                    </a:p>
                  </a:txBody>
                  <a:tcP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accent1"/>
                    </a:solidFill>
                  </a:tcPr>
                </a:tc>
                <a:tc>
                  <a:txBody>
                    <a:bodyPr/>
                    <a:lstStyle/>
                    <a:p>
                      <a:r>
                        <a:rPr kumimoji="1" lang="ja-JP" altLang="en-US" sz="2000"/>
                        <a:t>識別精度</a:t>
                      </a:r>
                      <a:r>
                        <a:rPr kumimoji="1" lang="en-US" altLang="ja-JP" sz="2000" dirty="0"/>
                        <a:t> [%]</a:t>
                      </a:r>
                      <a:endParaRPr kumimoji="1" lang="ja-JP" altLang="en-US" sz="20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964537479"/>
                  </a:ext>
                </a:extLst>
              </a:tr>
              <a:tr h="521100">
                <a:tc>
                  <a:txBody>
                    <a:bodyPr/>
                    <a:lstStyle/>
                    <a:p>
                      <a:r>
                        <a:rPr kumimoji="1" lang="en-US" altLang="ja-JP" sz="2000" b="1" dirty="0">
                          <a:solidFill>
                            <a:schemeClr val="bg1"/>
                          </a:solidFill>
                        </a:rPr>
                        <a:t>16 </a:t>
                      </a:r>
                      <a:r>
                        <a:rPr kumimoji="1" lang="ja-JP" altLang="en-US" sz="2000" b="1">
                          <a:solidFill>
                            <a:schemeClr val="bg1"/>
                          </a:solidFill>
                        </a:rPr>
                        <a:t>世代</a:t>
                      </a:r>
                      <a:r>
                        <a:rPr kumimoji="1" lang="en-US" altLang="ja-JP" sz="2000" b="1" dirty="0">
                          <a:solidFill>
                            <a:schemeClr val="bg1"/>
                          </a:solidFill>
                        </a:rPr>
                        <a:t> </a:t>
                      </a:r>
                    </a:p>
                    <a:p>
                      <a:r>
                        <a:rPr kumimoji="1" lang="en-US" altLang="ja-JP" sz="2000" b="1" dirty="0">
                          <a:solidFill>
                            <a:schemeClr val="bg1"/>
                          </a:solidFill>
                        </a:rPr>
                        <a:t>5</a:t>
                      </a:r>
                      <a:r>
                        <a:rPr kumimoji="1" lang="ja-JP" altLang="en-US" sz="2000" b="1">
                          <a:solidFill>
                            <a:schemeClr val="bg1"/>
                          </a:solidFill>
                        </a:rPr>
                        <a:t> エポック</a:t>
                      </a:r>
                    </a:p>
                  </a:txBody>
                  <a:tcP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1"/>
                    </a:solidFill>
                  </a:tcPr>
                </a:tc>
                <a:tc>
                  <a:txBody>
                    <a:bodyPr/>
                    <a:lstStyle/>
                    <a:p>
                      <a:r>
                        <a:rPr kumimoji="1" lang="en-US" altLang="ja-JP" sz="2400" dirty="0">
                          <a:solidFill>
                            <a:srgbClr val="FF0000"/>
                          </a:solidFill>
                        </a:rPr>
                        <a:t>93.09</a:t>
                      </a:r>
                      <a:endParaRPr kumimoji="1" lang="ja-JP" altLang="en-US" sz="2400">
                        <a:solidFill>
                          <a:srgbClr val="FF0000"/>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133947020"/>
                  </a:ext>
                </a:extLst>
              </a:tr>
              <a:tr h="521100">
                <a:tc>
                  <a:txBody>
                    <a:bodyPr/>
                    <a:lstStyle/>
                    <a:p>
                      <a:r>
                        <a:rPr kumimoji="1" lang="en-US" altLang="ja-JP" sz="2000" b="1" dirty="0">
                          <a:solidFill>
                            <a:schemeClr val="bg1"/>
                          </a:solidFill>
                        </a:rPr>
                        <a:t>10 </a:t>
                      </a:r>
                      <a:r>
                        <a:rPr kumimoji="1" lang="ja-JP" altLang="en-US" sz="2000" b="1">
                          <a:solidFill>
                            <a:schemeClr val="bg1"/>
                          </a:solidFill>
                        </a:rPr>
                        <a:t>世代</a:t>
                      </a:r>
                      <a:r>
                        <a:rPr kumimoji="1" lang="en-US" altLang="ja-JP" sz="2000" b="1" dirty="0">
                          <a:solidFill>
                            <a:schemeClr val="bg1"/>
                          </a:solidFill>
                        </a:rPr>
                        <a:t> </a:t>
                      </a:r>
                    </a:p>
                    <a:p>
                      <a:r>
                        <a:rPr kumimoji="1" lang="en-US" altLang="ja-JP" sz="2000" b="1" dirty="0">
                          <a:solidFill>
                            <a:schemeClr val="bg1"/>
                          </a:solidFill>
                        </a:rPr>
                        <a:t>8</a:t>
                      </a:r>
                      <a:r>
                        <a:rPr kumimoji="1" lang="ja-JP" altLang="en-US" sz="2000" b="1">
                          <a:solidFill>
                            <a:schemeClr val="bg1"/>
                          </a:solidFill>
                        </a:rPr>
                        <a:t> エポック</a:t>
                      </a:r>
                    </a:p>
                  </a:txBody>
                  <a:tcPr>
                    <a:lnR w="28575" cap="flat" cmpd="sng" algn="ctr">
                      <a:solidFill>
                        <a:schemeClr val="bg1"/>
                      </a:solidFill>
                      <a:prstDash val="solid"/>
                      <a:round/>
                      <a:headEnd type="none" w="med" len="med"/>
                      <a:tailEnd type="none" w="med" len="med"/>
                    </a:lnR>
                    <a:solidFill>
                      <a:schemeClr val="accent1"/>
                    </a:solidFill>
                  </a:tcPr>
                </a:tc>
                <a:tc>
                  <a:txBody>
                    <a:bodyPr/>
                    <a:lstStyle/>
                    <a:p>
                      <a:r>
                        <a:rPr kumimoji="1" lang="en-US" altLang="ja-JP" sz="2400" dirty="0"/>
                        <a:t>90.00</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015587142"/>
                  </a:ext>
                </a:extLst>
              </a:tr>
              <a:tr h="521100">
                <a:tc>
                  <a:txBody>
                    <a:bodyPr/>
                    <a:lstStyle/>
                    <a:p>
                      <a:r>
                        <a:rPr kumimoji="1" lang="en-US" altLang="ja-JP" sz="2000" b="1" dirty="0">
                          <a:solidFill>
                            <a:schemeClr val="bg1"/>
                          </a:solidFill>
                        </a:rPr>
                        <a:t>8 </a:t>
                      </a:r>
                      <a:r>
                        <a:rPr kumimoji="1" lang="ja-JP" altLang="en-US" sz="2000" b="1">
                          <a:solidFill>
                            <a:schemeClr val="bg1"/>
                          </a:solidFill>
                        </a:rPr>
                        <a:t>世代</a:t>
                      </a:r>
                      <a:r>
                        <a:rPr kumimoji="1" lang="en-US" altLang="ja-JP" sz="2000" b="1" dirty="0">
                          <a:solidFill>
                            <a:schemeClr val="bg1"/>
                          </a:solidFill>
                        </a:rPr>
                        <a:t> </a:t>
                      </a:r>
                    </a:p>
                    <a:p>
                      <a:r>
                        <a:rPr kumimoji="1" lang="en-US" altLang="ja-JP" sz="2000" b="1" dirty="0">
                          <a:solidFill>
                            <a:schemeClr val="bg1"/>
                          </a:solidFill>
                        </a:rPr>
                        <a:t>16</a:t>
                      </a:r>
                      <a:r>
                        <a:rPr kumimoji="1" lang="ja-JP" altLang="en-US" sz="2000" b="1">
                          <a:solidFill>
                            <a:schemeClr val="bg1"/>
                          </a:solidFill>
                        </a:rPr>
                        <a:t> エポック</a:t>
                      </a:r>
                    </a:p>
                  </a:txBody>
                  <a:tcPr>
                    <a:lnR w="28575" cap="flat" cmpd="sng" algn="ctr">
                      <a:solidFill>
                        <a:schemeClr val="bg1"/>
                      </a:solidFill>
                      <a:prstDash val="solid"/>
                      <a:round/>
                      <a:headEnd type="none" w="med" len="med"/>
                      <a:tailEnd type="none" w="med" len="med"/>
                    </a:lnR>
                    <a:solidFill>
                      <a:schemeClr val="accent1"/>
                    </a:solidFill>
                  </a:tcPr>
                </a:tc>
                <a:tc>
                  <a:txBody>
                    <a:bodyPr/>
                    <a:lstStyle/>
                    <a:p>
                      <a:r>
                        <a:rPr kumimoji="1" lang="en-US" altLang="ja-JP" sz="2400" dirty="0"/>
                        <a:t>92.29</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3436984498"/>
                  </a:ext>
                </a:extLst>
              </a:tr>
            </a:tbl>
          </a:graphicData>
        </a:graphic>
      </p:graphicFrame>
      <p:sp>
        <p:nvSpPr>
          <p:cNvPr id="7" name="テキスト ボックス 6">
            <a:extLst>
              <a:ext uri="{FF2B5EF4-FFF2-40B4-BE49-F238E27FC236}">
                <a16:creationId xmlns:a16="http://schemas.microsoft.com/office/drawing/2014/main" id="{D214D0EF-976B-B577-92AD-4D4F964624EF}"/>
              </a:ext>
            </a:extLst>
          </p:cNvPr>
          <p:cNvSpPr txBox="1"/>
          <p:nvPr/>
        </p:nvSpPr>
        <p:spPr>
          <a:xfrm>
            <a:off x="616258" y="4906980"/>
            <a:ext cx="5618846" cy="461665"/>
          </a:xfrm>
          <a:prstGeom prst="rect">
            <a:avLst/>
          </a:prstGeom>
          <a:noFill/>
        </p:spPr>
        <p:txBody>
          <a:bodyPr wrap="none" rtlCol="0">
            <a:spAutoFit/>
          </a:bodyPr>
          <a:lstStyle/>
          <a:p>
            <a:pPr marL="342900" indent="-342900">
              <a:buFont typeface="Wingdings" pitchFamily="2" charset="2"/>
              <a:buChar char="p"/>
            </a:pPr>
            <a:r>
              <a:rPr kumimoji="1" lang="en-US" altLang="ja-JP" sz="2400" dirty="0"/>
              <a:t>16 </a:t>
            </a:r>
            <a:r>
              <a:rPr kumimoji="1" lang="ja-JP" altLang="en-US" sz="2400"/>
              <a:t>世代</a:t>
            </a:r>
            <a:r>
              <a:rPr kumimoji="1" lang="en-US" altLang="ja-JP" sz="2400" dirty="0"/>
              <a:t> 5 </a:t>
            </a:r>
            <a:r>
              <a:rPr kumimoji="1" lang="ja-JP" altLang="en-US" sz="2400"/>
              <a:t>エポックでピークを迎える</a:t>
            </a:r>
          </a:p>
        </p:txBody>
      </p:sp>
    </p:spTree>
    <p:extLst>
      <p:ext uri="{BB962C8B-B14F-4D97-AF65-F5344CB8AC3E}">
        <p14:creationId xmlns:p14="http://schemas.microsoft.com/office/powerpoint/2010/main" val="32556615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70D7FA-5C4F-4672-E9FB-A2563D2C0A22}"/>
              </a:ext>
            </a:extLst>
          </p:cNvPr>
          <p:cNvSpPr>
            <a:spLocks noGrp="1"/>
          </p:cNvSpPr>
          <p:nvPr>
            <p:ph type="title"/>
          </p:nvPr>
        </p:nvSpPr>
        <p:spPr/>
        <p:txBody>
          <a:bodyPr/>
          <a:lstStyle/>
          <a:p>
            <a:r>
              <a:rPr kumimoji="1" lang="ja-JP" altLang="en-US"/>
              <a:t>実験</a:t>
            </a:r>
            <a:r>
              <a:rPr kumimoji="1" lang="en-US" altLang="ja-JP" dirty="0"/>
              <a:t> 1 </a:t>
            </a:r>
            <a:r>
              <a:rPr lang="en-US" altLang="ja-JP" dirty="0"/>
              <a:t>––– </a:t>
            </a:r>
            <a:r>
              <a:rPr lang="ja-JP" altLang="en-US"/>
              <a:t>考察</a:t>
            </a:r>
            <a:endParaRPr kumimoji="1" lang="ja-JP" altLang="en-US"/>
          </a:p>
        </p:txBody>
      </p:sp>
      <p:sp>
        <p:nvSpPr>
          <p:cNvPr id="3" name="スライド番号プレースホルダー 2">
            <a:extLst>
              <a:ext uri="{FF2B5EF4-FFF2-40B4-BE49-F238E27FC236}">
                <a16:creationId xmlns:a16="http://schemas.microsoft.com/office/drawing/2014/main" id="{F0D7E328-3916-47AF-F556-04ECCA4DFC7E}"/>
              </a:ext>
            </a:extLst>
          </p:cNvPr>
          <p:cNvSpPr>
            <a:spLocks noGrp="1"/>
          </p:cNvSpPr>
          <p:nvPr>
            <p:ph type="sldNum" sz="quarter" idx="12"/>
          </p:nvPr>
        </p:nvSpPr>
        <p:spPr/>
        <p:txBody>
          <a:bodyPr/>
          <a:lstStyle/>
          <a:p>
            <a:pPr lvl="0"/>
            <a:fld id="{004900ED-2EFD-2142-93A1-1CBA90FDE07B}" type="slidenum">
              <a:rPr lang="en-US" altLang="ja-JP" smtClean="0"/>
              <a:t>27</a:t>
            </a:fld>
            <a:endParaRPr lang="ja-JP" altLang="en-US"/>
          </a:p>
        </p:txBody>
      </p:sp>
      <p:sp>
        <p:nvSpPr>
          <p:cNvPr id="4" name="テキスト ボックス 3">
            <a:extLst>
              <a:ext uri="{FF2B5EF4-FFF2-40B4-BE49-F238E27FC236}">
                <a16:creationId xmlns:a16="http://schemas.microsoft.com/office/drawing/2014/main" id="{D57013F2-8FA7-F289-BC85-9245ED87C08C}"/>
              </a:ext>
            </a:extLst>
          </p:cNvPr>
          <p:cNvSpPr txBox="1"/>
          <p:nvPr/>
        </p:nvSpPr>
        <p:spPr>
          <a:xfrm>
            <a:off x="1533860" y="1861109"/>
            <a:ext cx="4493538" cy="461665"/>
          </a:xfrm>
          <a:prstGeom prst="rect">
            <a:avLst/>
          </a:prstGeom>
          <a:noFill/>
        </p:spPr>
        <p:txBody>
          <a:bodyPr wrap="none" rtlCol="0">
            <a:spAutoFit/>
          </a:bodyPr>
          <a:lstStyle/>
          <a:p>
            <a:r>
              <a:rPr kumimoji="1" lang="ja-JP" altLang="en-US" sz="2400"/>
              <a:t>エポック数を適切に設定し学習</a:t>
            </a:r>
          </a:p>
        </p:txBody>
      </p:sp>
      <p:sp>
        <p:nvSpPr>
          <p:cNvPr id="5" name="下矢印 4">
            <a:extLst>
              <a:ext uri="{FF2B5EF4-FFF2-40B4-BE49-F238E27FC236}">
                <a16:creationId xmlns:a16="http://schemas.microsoft.com/office/drawing/2014/main" id="{9FEC74E2-3A26-B4AA-00BB-5A0A81CC0BC7}"/>
              </a:ext>
            </a:extLst>
          </p:cNvPr>
          <p:cNvSpPr/>
          <p:nvPr/>
        </p:nvSpPr>
        <p:spPr>
          <a:xfrm>
            <a:off x="3347243" y="2665729"/>
            <a:ext cx="866775" cy="847725"/>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FA7DF80C-DA81-F742-D793-26C904620C41}"/>
              </a:ext>
            </a:extLst>
          </p:cNvPr>
          <p:cNvSpPr txBox="1"/>
          <p:nvPr/>
        </p:nvSpPr>
        <p:spPr>
          <a:xfrm>
            <a:off x="1072195" y="3858448"/>
            <a:ext cx="5416868" cy="461665"/>
          </a:xfrm>
          <a:prstGeom prst="rect">
            <a:avLst/>
          </a:prstGeom>
          <a:noFill/>
        </p:spPr>
        <p:txBody>
          <a:bodyPr wrap="none" rtlCol="0">
            <a:spAutoFit/>
          </a:bodyPr>
          <a:lstStyle/>
          <a:p>
            <a:r>
              <a:rPr kumimoji="1" lang="ja-JP" altLang="en-US" sz="2400"/>
              <a:t>個体本来の性能をより適切に評価可能</a:t>
            </a:r>
          </a:p>
        </p:txBody>
      </p:sp>
    </p:spTree>
    <p:extLst>
      <p:ext uri="{BB962C8B-B14F-4D97-AF65-F5344CB8AC3E}">
        <p14:creationId xmlns:p14="http://schemas.microsoft.com/office/powerpoint/2010/main" val="42643819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a:xfrm>
            <a:off x="519836" y="166047"/>
            <a:ext cx="6521589" cy="1096044"/>
          </a:xfrm>
        </p:spPr>
        <p:txBody>
          <a:bodyPr/>
          <a:lstStyle/>
          <a:p>
            <a:r>
              <a:rPr kumimoji="1" lang="ja-JP" altLang="en-US"/>
              <a:t>実験</a:t>
            </a:r>
            <a:r>
              <a:rPr kumimoji="1" lang="en-US" altLang="ja-JP" dirty="0"/>
              <a:t> </a:t>
            </a:r>
            <a:r>
              <a:rPr lang="en-US" altLang="ja-JP" dirty="0"/>
              <a:t>2 ––– </a:t>
            </a:r>
            <a:r>
              <a:rPr lang="ja-JP" altLang="en-US"/>
              <a:t>最終的な識別精度</a:t>
            </a:r>
            <a:endParaRPr kumimoji="1" lang="ja-JP" altLang="en-US"/>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28</a:t>
            </a:fld>
            <a:endParaRPr lang="ja-JP" altLang="en-US"/>
          </a:p>
        </p:txBody>
      </p:sp>
      <p:graphicFrame>
        <p:nvGraphicFramePr>
          <p:cNvPr id="8" name="表 8">
            <a:extLst>
              <a:ext uri="{FF2B5EF4-FFF2-40B4-BE49-F238E27FC236}">
                <a16:creationId xmlns:a16="http://schemas.microsoft.com/office/drawing/2014/main" id="{8D065B8F-4368-85BF-36FC-40372B61F2A6}"/>
              </a:ext>
            </a:extLst>
          </p:cNvPr>
          <p:cNvGraphicFramePr>
            <a:graphicFrameLocks noGrp="1"/>
          </p:cNvGraphicFramePr>
          <p:nvPr>
            <p:extLst>
              <p:ext uri="{D42A27DB-BD31-4B8C-83A1-F6EECF244321}">
                <p14:modId xmlns:p14="http://schemas.microsoft.com/office/powerpoint/2010/main" val="136388668"/>
              </p:ext>
            </p:extLst>
          </p:nvPr>
        </p:nvGraphicFramePr>
        <p:xfrm>
          <a:off x="762880" y="2453012"/>
          <a:ext cx="6035500" cy="1798320"/>
        </p:xfrm>
        <a:graphic>
          <a:graphicData uri="http://schemas.openxmlformats.org/drawingml/2006/table">
            <a:tbl>
              <a:tblPr firstRow="1" bandRow="1">
                <a:tableStyleId>{5C22544A-7EE6-4342-B048-85BDC9FD1C3A}</a:tableStyleId>
              </a:tblPr>
              <a:tblGrid>
                <a:gridCol w="1508875">
                  <a:extLst>
                    <a:ext uri="{9D8B030D-6E8A-4147-A177-3AD203B41FA5}">
                      <a16:colId xmlns:a16="http://schemas.microsoft.com/office/drawing/2014/main" val="1654953595"/>
                    </a:ext>
                  </a:extLst>
                </a:gridCol>
                <a:gridCol w="1508875">
                  <a:extLst>
                    <a:ext uri="{9D8B030D-6E8A-4147-A177-3AD203B41FA5}">
                      <a16:colId xmlns:a16="http://schemas.microsoft.com/office/drawing/2014/main" val="4201951181"/>
                    </a:ext>
                  </a:extLst>
                </a:gridCol>
                <a:gridCol w="1508875">
                  <a:extLst>
                    <a:ext uri="{9D8B030D-6E8A-4147-A177-3AD203B41FA5}">
                      <a16:colId xmlns:a16="http://schemas.microsoft.com/office/drawing/2014/main" val="2620093049"/>
                    </a:ext>
                  </a:extLst>
                </a:gridCol>
                <a:gridCol w="1508875">
                  <a:extLst>
                    <a:ext uri="{9D8B030D-6E8A-4147-A177-3AD203B41FA5}">
                      <a16:colId xmlns:a16="http://schemas.microsoft.com/office/drawing/2014/main" val="1937366628"/>
                    </a:ext>
                  </a:extLst>
                </a:gridCol>
              </a:tblGrid>
              <a:tr h="333408">
                <a:tc>
                  <a:txBody>
                    <a:bodyPr/>
                    <a:lstStyle/>
                    <a:p>
                      <a:endParaRPr kumimoji="1" lang="ja-JP" altLang="en-US" sz="2000"/>
                    </a:p>
                  </a:txBody>
                  <a:tcP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accent1"/>
                    </a:solidFill>
                  </a:tcPr>
                </a:tc>
                <a:tc>
                  <a:txBody>
                    <a:bodyPr/>
                    <a:lstStyle/>
                    <a:p>
                      <a:r>
                        <a:rPr kumimoji="1" lang="en-US" altLang="ja-JP" sz="2000" dirty="0"/>
                        <a:t>1 </a:t>
                      </a:r>
                      <a:r>
                        <a:rPr kumimoji="1" lang="ja-JP" altLang="en-US" sz="2000"/>
                        <a:t>回目</a:t>
                      </a:r>
                      <a:r>
                        <a:rPr kumimoji="1" lang="en-US" altLang="ja-JP" sz="2000" dirty="0"/>
                        <a:t> [%]</a:t>
                      </a:r>
                      <a:endParaRPr kumimoji="1" lang="ja-JP" altLang="en-US" sz="20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tc>
                  <a:txBody>
                    <a:bodyPr/>
                    <a:lstStyle/>
                    <a:p>
                      <a:pPr marL="0" marR="0" lvl="0" indent="0" algn="l" defTabSz="567111" rtl="0" eaLnBrk="1" fontAlgn="auto" latinLnBrk="0" hangingPunct="1">
                        <a:lnSpc>
                          <a:spcPct val="100000"/>
                        </a:lnSpc>
                        <a:spcBef>
                          <a:spcPts val="0"/>
                        </a:spcBef>
                        <a:spcAft>
                          <a:spcPts val="0"/>
                        </a:spcAft>
                        <a:buClrTx/>
                        <a:buSzTx/>
                        <a:buFontTx/>
                        <a:buNone/>
                        <a:tabLst/>
                        <a:defRPr/>
                      </a:pPr>
                      <a:r>
                        <a:rPr kumimoji="1" lang="en-US" altLang="ja-JP" sz="2000" dirty="0"/>
                        <a:t>2 </a:t>
                      </a:r>
                      <a:r>
                        <a:rPr kumimoji="1" lang="ja-JP" altLang="en-US" sz="2000"/>
                        <a:t>回目</a:t>
                      </a:r>
                      <a:r>
                        <a:rPr kumimoji="1" lang="en-US" altLang="ja-JP" sz="2000" dirty="0"/>
                        <a:t> [%]</a:t>
                      </a:r>
                      <a:endParaRPr kumimoji="1" lang="ja-JP" altLang="en-US" sz="20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tc>
                  <a:txBody>
                    <a:bodyPr/>
                    <a:lstStyle/>
                    <a:p>
                      <a:r>
                        <a:rPr kumimoji="1" lang="ja-JP" altLang="en-US" sz="2000"/>
                        <a:t>平均</a:t>
                      </a:r>
                      <a:r>
                        <a:rPr kumimoji="1" lang="en-US" altLang="ja-JP" sz="2000" dirty="0"/>
                        <a:t> [%]</a:t>
                      </a:r>
                    </a:p>
                  </a:txBody>
                  <a:tcPr>
                    <a:lnL w="28575" cap="flat" cmpd="sng" algn="ctr">
                      <a:solidFill>
                        <a:schemeClr val="bg1"/>
                      </a:solidFill>
                      <a:prstDash val="solid"/>
                      <a:round/>
                      <a:headEnd type="none" w="med" len="med"/>
                      <a:tailEnd type="none" w="med" len="med"/>
                    </a:lnL>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88762656"/>
                  </a:ext>
                </a:extLst>
              </a:tr>
              <a:tr h="521100">
                <a:tc>
                  <a:txBody>
                    <a:bodyPr/>
                    <a:lstStyle/>
                    <a:p>
                      <a:r>
                        <a:rPr kumimoji="1" lang="ja-JP" altLang="en-US" sz="2000" b="1">
                          <a:solidFill>
                            <a:schemeClr val="bg1"/>
                          </a:solidFill>
                        </a:rPr>
                        <a:t>エポック数</a:t>
                      </a:r>
                      <a:endParaRPr kumimoji="1" lang="en-US" altLang="ja-JP" sz="2000" b="1" dirty="0">
                        <a:solidFill>
                          <a:schemeClr val="bg1"/>
                        </a:solidFill>
                      </a:endParaRPr>
                    </a:p>
                    <a:p>
                      <a:r>
                        <a:rPr kumimoji="1" lang="ja-JP" altLang="en-US" sz="2000" b="1">
                          <a:solidFill>
                            <a:schemeClr val="bg1"/>
                          </a:solidFill>
                        </a:rPr>
                        <a:t>増加</a:t>
                      </a:r>
                    </a:p>
                  </a:txBody>
                  <a:tcP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1"/>
                    </a:solidFill>
                  </a:tcPr>
                </a:tc>
                <a:tc>
                  <a:txBody>
                    <a:bodyPr/>
                    <a:lstStyle/>
                    <a:p>
                      <a:r>
                        <a:rPr kumimoji="1" lang="en-US" altLang="ja-JP" sz="2400" dirty="0"/>
                        <a:t>91.91</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tc>
                  <a:txBody>
                    <a:bodyPr/>
                    <a:lstStyle/>
                    <a:p>
                      <a:r>
                        <a:rPr kumimoji="1" lang="en-US" altLang="ja-JP" sz="2400" dirty="0"/>
                        <a:t>92.39</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tc>
                  <a:txBody>
                    <a:bodyPr/>
                    <a:lstStyle/>
                    <a:p>
                      <a:r>
                        <a:rPr kumimoji="1" lang="en-US" altLang="ja-JP" sz="2400" dirty="0">
                          <a:solidFill>
                            <a:srgbClr val="FF0000"/>
                          </a:solidFill>
                        </a:rPr>
                        <a:t>92.15</a:t>
                      </a:r>
                      <a:endParaRPr kumimoji="1" lang="ja-JP" altLang="en-US" sz="2400">
                        <a:solidFill>
                          <a:srgbClr val="FF0000"/>
                        </a:solidFill>
                      </a:endParaRPr>
                    </a:p>
                  </a:txBody>
                  <a:tcP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572047690"/>
                  </a:ext>
                </a:extLst>
              </a:tr>
              <a:tr h="521100">
                <a:tc>
                  <a:txBody>
                    <a:bodyPr/>
                    <a:lstStyle/>
                    <a:p>
                      <a:r>
                        <a:rPr kumimoji="1" lang="ja-JP" altLang="en-US" sz="2000" b="1">
                          <a:solidFill>
                            <a:schemeClr val="bg1"/>
                          </a:solidFill>
                        </a:rPr>
                        <a:t>エポック数</a:t>
                      </a:r>
                      <a:endParaRPr kumimoji="1" lang="en-US" altLang="ja-JP" sz="2000" b="1" dirty="0">
                        <a:solidFill>
                          <a:schemeClr val="bg1"/>
                        </a:solidFill>
                      </a:endParaRPr>
                    </a:p>
                    <a:p>
                      <a:r>
                        <a:rPr kumimoji="1" lang="ja-JP" altLang="en-US" sz="2000" b="1">
                          <a:solidFill>
                            <a:schemeClr val="bg1"/>
                          </a:solidFill>
                        </a:rPr>
                        <a:t>減少</a:t>
                      </a:r>
                    </a:p>
                  </a:txBody>
                  <a:tcPr>
                    <a:lnR w="28575" cap="flat" cmpd="sng" algn="ctr">
                      <a:solidFill>
                        <a:schemeClr val="bg1"/>
                      </a:solidFill>
                      <a:prstDash val="solid"/>
                      <a:round/>
                      <a:headEnd type="none" w="med" len="med"/>
                      <a:tailEnd type="none" w="med" len="med"/>
                    </a:lnR>
                    <a:solidFill>
                      <a:schemeClr val="accent1"/>
                    </a:solidFill>
                  </a:tcPr>
                </a:tc>
                <a:tc>
                  <a:txBody>
                    <a:bodyPr/>
                    <a:lstStyle/>
                    <a:p>
                      <a:r>
                        <a:rPr kumimoji="1" lang="en-US" altLang="ja-JP" sz="2400" dirty="0"/>
                        <a:t>91.34</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r>
                        <a:rPr kumimoji="1" lang="en-US" altLang="ja-JP" sz="2400" dirty="0"/>
                        <a:t>91.96</a:t>
                      </a:r>
                      <a:endParaRPr kumimoji="1" lang="ja-JP" altLang="en-US" sz="24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tcPr>
                </a:tc>
                <a:tc>
                  <a:txBody>
                    <a:bodyPr/>
                    <a:lstStyle/>
                    <a:p>
                      <a:r>
                        <a:rPr kumimoji="1" lang="en-US" altLang="ja-JP" sz="2400" dirty="0"/>
                        <a:t>91.65</a:t>
                      </a:r>
                      <a:endParaRPr kumimoji="1" lang="ja-JP" altLang="en-US" sz="2400"/>
                    </a:p>
                  </a:txBody>
                  <a:tcPr>
                    <a:lnL w="28575"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194053407"/>
                  </a:ext>
                </a:extLst>
              </a:tr>
            </a:tbl>
          </a:graphicData>
        </a:graphic>
      </p:graphicFrame>
      <p:sp>
        <p:nvSpPr>
          <p:cNvPr id="4" name="テキスト ボックス 3">
            <a:extLst>
              <a:ext uri="{FF2B5EF4-FFF2-40B4-BE49-F238E27FC236}">
                <a16:creationId xmlns:a16="http://schemas.microsoft.com/office/drawing/2014/main" id="{799D0DA2-1768-3B9F-A829-166A6428AB05}"/>
              </a:ext>
            </a:extLst>
          </p:cNvPr>
          <p:cNvSpPr txBox="1"/>
          <p:nvPr/>
        </p:nvSpPr>
        <p:spPr>
          <a:xfrm>
            <a:off x="433390" y="1622015"/>
            <a:ext cx="6070893" cy="830997"/>
          </a:xfrm>
          <a:prstGeom prst="rect">
            <a:avLst/>
          </a:prstGeom>
          <a:noFill/>
        </p:spPr>
        <p:txBody>
          <a:bodyPr wrap="none" rtlCol="0">
            <a:spAutoFit/>
          </a:bodyPr>
          <a:lstStyle/>
          <a:p>
            <a:pPr marL="342900" indent="-342900">
              <a:buFont typeface="Wingdings" pitchFamily="2" charset="2"/>
              <a:buChar char="p"/>
            </a:pPr>
            <a:r>
              <a:rPr lang="ja-JP" altLang="en-US" sz="2400"/>
              <a:t>本学習後の最良個体をテストしたときの</a:t>
            </a:r>
            <a:br>
              <a:rPr lang="en-US" altLang="ja-JP" sz="2400" dirty="0"/>
            </a:br>
            <a:r>
              <a:rPr lang="ja-JP" altLang="en-US" sz="2400"/>
              <a:t>最良識別精度</a:t>
            </a:r>
            <a:endParaRPr kumimoji="1" lang="ja-JP" altLang="en-US" sz="2400"/>
          </a:p>
        </p:txBody>
      </p:sp>
      <p:sp>
        <p:nvSpPr>
          <p:cNvPr id="5" name="テキスト ボックス 4">
            <a:extLst>
              <a:ext uri="{FF2B5EF4-FFF2-40B4-BE49-F238E27FC236}">
                <a16:creationId xmlns:a16="http://schemas.microsoft.com/office/drawing/2014/main" id="{51479CA8-D993-C5C0-B205-200D592C22F5}"/>
              </a:ext>
            </a:extLst>
          </p:cNvPr>
          <p:cNvSpPr txBox="1"/>
          <p:nvPr/>
        </p:nvSpPr>
        <p:spPr>
          <a:xfrm>
            <a:off x="433390" y="4355096"/>
            <a:ext cx="6994222" cy="830997"/>
          </a:xfrm>
          <a:prstGeom prst="rect">
            <a:avLst/>
          </a:prstGeom>
          <a:noFill/>
        </p:spPr>
        <p:txBody>
          <a:bodyPr wrap="none" rtlCol="0">
            <a:spAutoFit/>
          </a:bodyPr>
          <a:lstStyle/>
          <a:p>
            <a:pPr marL="342900" indent="-342900">
              <a:buFont typeface="Wingdings" pitchFamily="2" charset="2"/>
              <a:buChar char="p"/>
            </a:pPr>
            <a:r>
              <a:rPr kumimoji="1" lang="ja-JP" altLang="en-US" sz="2400"/>
              <a:t>探索が進むにつれてエポック数を増やした方が</a:t>
            </a:r>
            <a:br>
              <a:rPr kumimoji="1" lang="en-US" altLang="ja-JP" sz="2400" dirty="0"/>
            </a:br>
            <a:r>
              <a:rPr kumimoji="1" lang="ja-JP" altLang="en-US" sz="2400"/>
              <a:t>良い性能の個体を獲得可能</a:t>
            </a:r>
          </a:p>
        </p:txBody>
      </p:sp>
    </p:spTree>
    <p:extLst>
      <p:ext uri="{BB962C8B-B14F-4D97-AF65-F5344CB8AC3E}">
        <p14:creationId xmlns:p14="http://schemas.microsoft.com/office/powerpoint/2010/main" val="36703161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170869-4AC3-42F7-BE42-FCEB43E32FD4}"/>
              </a:ext>
            </a:extLst>
          </p:cNvPr>
          <p:cNvSpPr>
            <a:spLocks noGrp="1"/>
          </p:cNvSpPr>
          <p:nvPr>
            <p:ph type="title"/>
          </p:nvPr>
        </p:nvSpPr>
        <p:spPr/>
        <p:txBody>
          <a:bodyPr/>
          <a:lstStyle/>
          <a:p>
            <a:r>
              <a:rPr kumimoji="1" lang="ja-JP" altLang="en-US"/>
              <a:t>実験</a:t>
            </a:r>
            <a:r>
              <a:rPr kumimoji="1" lang="en-US" altLang="ja-JP" dirty="0"/>
              <a:t> </a:t>
            </a:r>
            <a:r>
              <a:rPr lang="en-US" altLang="ja-JP" dirty="0"/>
              <a:t>2 ––– </a:t>
            </a:r>
            <a:r>
              <a:rPr lang="ja-JP" altLang="en-US"/>
              <a:t>考察</a:t>
            </a:r>
            <a:endParaRPr kumimoji="1" lang="ja-JP" altLang="en-US"/>
          </a:p>
        </p:txBody>
      </p:sp>
      <p:sp>
        <p:nvSpPr>
          <p:cNvPr id="3" name="スライド番号プレースホルダー 2">
            <a:extLst>
              <a:ext uri="{FF2B5EF4-FFF2-40B4-BE49-F238E27FC236}">
                <a16:creationId xmlns:a16="http://schemas.microsoft.com/office/drawing/2014/main" id="{16E967F3-FCF0-9BA0-34F9-61C2BAA3BEAA}"/>
              </a:ext>
            </a:extLst>
          </p:cNvPr>
          <p:cNvSpPr>
            <a:spLocks noGrp="1"/>
          </p:cNvSpPr>
          <p:nvPr>
            <p:ph type="sldNum" sz="quarter" idx="12"/>
          </p:nvPr>
        </p:nvSpPr>
        <p:spPr/>
        <p:txBody>
          <a:bodyPr/>
          <a:lstStyle/>
          <a:p>
            <a:pPr lvl="0"/>
            <a:fld id="{004900ED-2EFD-2142-93A1-1CBA90FDE07B}" type="slidenum">
              <a:rPr lang="en-US" altLang="ja-JP" smtClean="0"/>
              <a:t>29</a:t>
            </a:fld>
            <a:endParaRPr lang="ja-JP" altLang="en-US"/>
          </a:p>
        </p:txBody>
      </p:sp>
      <p:sp>
        <p:nvSpPr>
          <p:cNvPr id="4" name="テキスト ボックス 3">
            <a:extLst>
              <a:ext uri="{FF2B5EF4-FFF2-40B4-BE49-F238E27FC236}">
                <a16:creationId xmlns:a16="http://schemas.microsoft.com/office/drawing/2014/main" id="{DC4335C4-953B-7DF0-C407-2F3D652CD768}"/>
              </a:ext>
            </a:extLst>
          </p:cNvPr>
          <p:cNvSpPr txBox="1"/>
          <p:nvPr/>
        </p:nvSpPr>
        <p:spPr>
          <a:xfrm>
            <a:off x="1841636" y="1446488"/>
            <a:ext cx="3877985" cy="461665"/>
          </a:xfrm>
          <a:prstGeom prst="rect">
            <a:avLst/>
          </a:prstGeom>
          <a:noFill/>
        </p:spPr>
        <p:txBody>
          <a:bodyPr wrap="none" rtlCol="0">
            <a:spAutoFit/>
          </a:bodyPr>
          <a:lstStyle/>
          <a:p>
            <a:r>
              <a:rPr kumimoji="1" lang="ja-JP" altLang="en-US" sz="2400"/>
              <a:t>探索終盤にエポック数増加</a:t>
            </a:r>
          </a:p>
        </p:txBody>
      </p:sp>
      <p:sp>
        <p:nvSpPr>
          <p:cNvPr id="5" name="下矢印 4">
            <a:extLst>
              <a:ext uri="{FF2B5EF4-FFF2-40B4-BE49-F238E27FC236}">
                <a16:creationId xmlns:a16="http://schemas.microsoft.com/office/drawing/2014/main" id="{A3396E36-2DDF-3C21-CEC6-BE9D8C965AA0}"/>
              </a:ext>
            </a:extLst>
          </p:cNvPr>
          <p:cNvSpPr/>
          <p:nvPr/>
        </p:nvSpPr>
        <p:spPr>
          <a:xfrm>
            <a:off x="3347240" y="2140563"/>
            <a:ext cx="866775" cy="847725"/>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BA367B31-1144-2074-9E11-BAECFB4A71E6}"/>
              </a:ext>
            </a:extLst>
          </p:cNvPr>
          <p:cNvSpPr txBox="1"/>
          <p:nvPr/>
        </p:nvSpPr>
        <p:spPr>
          <a:xfrm>
            <a:off x="1995523" y="3220698"/>
            <a:ext cx="3570208" cy="461665"/>
          </a:xfrm>
          <a:prstGeom prst="rect">
            <a:avLst/>
          </a:prstGeom>
          <a:noFill/>
        </p:spPr>
        <p:txBody>
          <a:bodyPr wrap="none" rtlCol="0">
            <a:spAutoFit/>
          </a:bodyPr>
          <a:lstStyle/>
          <a:p>
            <a:r>
              <a:rPr kumimoji="1" lang="ja-JP" altLang="en-US" sz="2400"/>
              <a:t>本学習で良い性能を発揮</a:t>
            </a:r>
          </a:p>
        </p:txBody>
      </p:sp>
      <p:sp>
        <p:nvSpPr>
          <p:cNvPr id="7" name="テキスト ボックス 6">
            <a:extLst>
              <a:ext uri="{FF2B5EF4-FFF2-40B4-BE49-F238E27FC236}">
                <a16:creationId xmlns:a16="http://schemas.microsoft.com/office/drawing/2014/main" id="{758C9846-4A10-7AC8-4B59-06688856D948}"/>
              </a:ext>
            </a:extLst>
          </p:cNvPr>
          <p:cNvSpPr txBox="1"/>
          <p:nvPr/>
        </p:nvSpPr>
        <p:spPr>
          <a:xfrm>
            <a:off x="519837" y="4004903"/>
            <a:ext cx="6774611" cy="1200329"/>
          </a:xfrm>
          <a:prstGeom prst="rect">
            <a:avLst/>
          </a:prstGeom>
          <a:noFill/>
        </p:spPr>
        <p:txBody>
          <a:bodyPr wrap="none" rtlCol="0">
            <a:spAutoFit/>
          </a:bodyPr>
          <a:lstStyle/>
          <a:p>
            <a:pPr marL="342900" indent="-342900">
              <a:buFont typeface="Wingdings" pitchFamily="2" charset="2"/>
              <a:buChar char="p"/>
            </a:pPr>
            <a:r>
              <a:rPr lang="ja-JP" altLang="en-US" sz="2400"/>
              <a:t>本学習は</a:t>
            </a:r>
            <a:r>
              <a:rPr lang="en-US" altLang="ja-JP" sz="2400" dirty="0"/>
              <a:t> 100 </a:t>
            </a:r>
            <a:r>
              <a:rPr lang="ja-JP" altLang="en-US" sz="2400"/>
              <a:t>エポック</a:t>
            </a:r>
            <a:br>
              <a:rPr lang="en-US" altLang="ja-JP" sz="2400" dirty="0"/>
            </a:br>
            <a:r>
              <a:rPr lang="en-US" altLang="ja-JP" sz="2400" dirty="0"/>
              <a:t>→ </a:t>
            </a:r>
            <a:r>
              <a:rPr lang="ja-JP" altLang="en-US" sz="2400"/>
              <a:t>本学習直前に多いエポック数で評価すると</a:t>
            </a:r>
            <a:br>
              <a:rPr lang="en-US" altLang="ja-JP" sz="2400" dirty="0"/>
            </a:br>
            <a:r>
              <a:rPr lang="ja-JP" altLang="en-US" sz="2400"/>
              <a:t>　</a:t>
            </a:r>
            <a:r>
              <a:rPr lang="en-US" altLang="ja-JP" sz="2400" dirty="0"/>
              <a:t> </a:t>
            </a:r>
            <a:r>
              <a:rPr lang="ja-JP" altLang="en-US" sz="2400"/>
              <a:t>本学習でも良い性能を発揮</a:t>
            </a:r>
            <a:endParaRPr kumimoji="1" lang="ja-JP" altLang="en-US" sz="2400"/>
          </a:p>
        </p:txBody>
      </p:sp>
    </p:spTree>
    <p:extLst>
      <p:ext uri="{BB962C8B-B14F-4D97-AF65-F5344CB8AC3E}">
        <p14:creationId xmlns:p14="http://schemas.microsoft.com/office/powerpoint/2010/main" val="497698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6841C3-0E6C-BFA1-5D04-4112F1117102}"/>
              </a:ext>
            </a:extLst>
          </p:cNvPr>
          <p:cNvSpPr>
            <a:spLocks noGrp="1"/>
          </p:cNvSpPr>
          <p:nvPr>
            <p:ph type="title"/>
          </p:nvPr>
        </p:nvSpPr>
        <p:spPr/>
        <p:txBody>
          <a:bodyPr/>
          <a:lstStyle/>
          <a:p>
            <a:r>
              <a:rPr kumimoji="1" lang="ja-JP" altLang="en-US"/>
              <a:t>目次</a:t>
            </a:r>
          </a:p>
        </p:txBody>
      </p:sp>
      <p:sp>
        <p:nvSpPr>
          <p:cNvPr id="4" name="スライド番号プレースホルダー 3">
            <a:extLst>
              <a:ext uri="{FF2B5EF4-FFF2-40B4-BE49-F238E27FC236}">
                <a16:creationId xmlns:a16="http://schemas.microsoft.com/office/drawing/2014/main" id="{20D20625-8135-BA1D-11A0-E3466265CE7C}"/>
              </a:ext>
            </a:extLst>
          </p:cNvPr>
          <p:cNvSpPr>
            <a:spLocks noGrp="1"/>
          </p:cNvSpPr>
          <p:nvPr>
            <p:ph type="sldNum" sz="quarter" idx="12"/>
          </p:nvPr>
        </p:nvSpPr>
        <p:spPr/>
        <p:txBody>
          <a:bodyPr/>
          <a:lstStyle/>
          <a:p>
            <a:pPr lvl="0"/>
            <a:fld id="{004900ED-2EFD-2142-93A1-1CBA90FDE07B}" type="slidenum">
              <a:rPr lang="en-US" altLang="ja-JP" smtClean="0"/>
              <a:t>3</a:t>
            </a:fld>
            <a:endParaRPr lang="ja-JP" altLang="en-US"/>
          </a:p>
        </p:txBody>
      </p:sp>
      <p:sp>
        <p:nvSpPr>
          <p:cNvPr id="3" name="テキスト ボックス 2">
            <a:extLst>
              <a:ext uri="{FF2B5EF4-FFF2-40B4-BE49-F238E27FC236}">
                <a16:creationId xmlns:a16="http://schemas.microsoft.com/office/drawing/2014/main" id="{CFCE3529-0348-FAC9-4C81-ACEA9BA72623}"/>
              </a:ext>
            </a:extLst>
          </p:cNvPr>
          <p:cNvSpPr txBox="1"/>
          <p:nvPr/>
        </p:nvSpPr>
        <p:spPr>
          <a:xfrm>
            <a:off x="519837" y="1411535"/>
            <a:ext cx="3877985" cy="3425168"/>
          </a:xfrm>
          <a:prstGeom prst="rect">
            <a:avLst/>
          </a:prstGeom>
          <a:noFill/>
        </p:spPr>
        <p:txBody>
          <a:bodyPr wrap="none" rtlCol="0">
            <a:spAutoFit/>
          </a:bodyPr>
          <a:lstStyle/>
          <a:p>
            <a:pPr marL="457200" indent="-457200">
              <a:lnSpc>
                <a:spcPct val="200000"/>
              </a:lnSpc>
              <a:buFont typeface="Wingdings" pitchFamily="2" charset="2"/>
              <a:buChar char="Ø"/>
            </a:pPr>
            <a:r>
              <a:rPr lang="ja-JP" altLang="en-US" sz="2800"/>
              <a:t>はじめに</a:t>
            </a:r>
            <a:endParaRPr lang="en-US" altLang="ja-JP" sz="2800" dirty="0"/>
          </a:p>
          <a:p>
            <a:pPr marL="457200" indent="-457200">
              <a:lnSpc>
                <a:spcPct val="200000"/>
              </a:lnSpc>
              <a:buFont typeface="Wingdings" pitchFamily="2" charset="2"/>
              <a:buChar char="Ø"/>
            </a:pPr>
            <a:r>
              <a:rPr lang="ja-JP" altLang="en-US" sz="2800">
                <a:solidFill>
                  <a:schemeClr val="bg2">
                    <a:lumMod val="90000"/>
                  </a:schemeClr>
                </a:solidFill>
              </a:rPr>
              <a:t>要素技術</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solidFill>
                  <a:schemeClr val="bg2">
                    <a:lumMod val="90000"/>
                  </a:schemeClr>
                </a:solidFill>
              </a:rPr>
              <a:t>実験</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solidFill>
                  <a:schemeClr val="bg2">
                    <a:lumMod val="90000"/>
                  </a:schemeClr>
                </a:solidFill>
              </a:rPr>
              <a:t>まとめと今後の課題</a:t>
            </a:r>
          </a:p>
        </p:txBody>
      </p:sp>
    </p:spTree>
    <p:extLst>
      <p:ext uri="{BB962C8B-B14F-4D97-AF65-F5344CB8AC3E}">
        <p14:creationId xmlns:p14="http://schemas.microsoft.com/office/powerpoint/2010/main" val="33254176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6841C3-0E6C-BFA1-5D04-4112F1117102}"/>
              </a:ext>
            </a:extLst>
          </p:cNvPr>
          <p:cNvSpPr>
            <a:spLocks noGrp="1"/>
          </p:cNvSpPr>
          <p:nvPr>
            <p:ph type="title"/>
          </p:nvPr>
        </p:nvSpPr>
        <p:spPr/>
        <p:txBody>
          <a:bodyPr/>
          <a:lstStyle/>
          <a:p>
            <a:r>
              <a:rPr kumimoji="1" lang="ja-JP" altLang="en-US"/>
              <a:t>目次</a:t>
            </a:r>
          </a:p>
        </p:txBody>
      </p:sp>
      <p:sp>
        <p:nvSpPr>
          <p:cNvPr id="4" name="スライド番号プレースホルダー 3">
            <a:extLst>
              <a:ext uri="{FF2B5EF4-FFF2-40B4-BE49-F238E27FC236}">
                <a16:creationId xmlns:a16="http://schemas.microsoft.com/office/drawing/2014/main" id="{20D20625-8135-BA1D-11A0-E3466265CE7C}"/>
              </a:ext>
            </a:extLst>
          </p:cNvPr>
          <p:cNvSpPr>
            <a:spLocks noGrp="1"/>
          </p:cNvSpPr>
          <p:nvPr>
            <p:ph type="sldNum" sz="quarter" idx="12"/>
          </p:nvPr>
        </p:nvSpPr>
        <p:spPr/>
        <p:txBody>
          <a:bodyPr/>
          <a:lstStyle/>
          <a:p>
            <a:pPr lvl="0"/>
            <a:fld id="{004900ED-2EFD-2142-93A1-1CBA90FDE07B}" type="slidenum">
              <a:rPr lang="en-US" altLang="ja-JP" smtClean="0"/>
              <a:t>30</a:t>
            </a:fld>
            <a:endParaRPr lang="ja-JP" altLang="en-US"/>
          </a:p>
        </p:txBody>
      </p:sp>
      <p:sp>
        <p:nvSpPr>
          <p:cNvPr id="3" name="テキスト ボックス 2">
            <a:extLst>
              <a:ext uri="{FF2B5EF4-FFF2-40B4-BE49-F238E27FC236}">
                <a16:creationId xmlns:a16="http://schemas.microsoft.com/office/drawing/2014/main" id="{CFCE3529-0348-FAC9-4C81-ACEA9BA72623}"/>
              </a:ext>
            </a:extLst>
          </p:cNvPr>
          <p:cNvSpPr txBox="1"/>
          <p:nvPr/>
        </p:nvSpPr>
        <p:spPr>
          <a:xfrm>
            <a:off x="519837" y="1411535"/>
            <a:ext cx="3877985" cy="3425168"/>
          </a:xfrm>
          <a:prstGeom prst="rect">
            <a:avLst/>
          </a:prstGeom>
          <a:noFill/>
        </p:spPr>
        <p:txBody>
          <a:bodyPr wrap="none" rtlCol="0">
            <a:spAutoFit/>
          </a:bodyPr>
          <a:lstStyle/>
          <a:p>
            <a:pPr marL="457200" indent="-457200">
              <a:lnSpc>
                <a:spcPct val="200000"/>
              </a:lnSpc>
              <a:buFont typeface="Wingdings" pitchFamily="2" charset="2"/>
              <a:buChar char="Ø"/>
            </a:pPr>
            <a:r>
              <a:rPr lang="ja-JP" altLang="en-US" sz="2800">
                <a:solidFill>
                  <a:schemeClr val="bg2">
                    <a:lumMod val="90000"/>
                  </a:schemeClr>
                </a:solidFill>
              </a:rPr>
              <a:t>はじめに</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solidFill>
                  <a:schemeClr val="bg2">
                    <a:lumMod val="90000"/>
                  </a:schemeClr>
                </a:solidFill>
              </a:rPr>
              <a:t>要素技術</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solidFill>
                  <a:schemeClr val="bg2">
                    <a:lumMod val="90000"/>
                  </a:schemeClr>
                </a:solidFill>
              </a:rPr>
              <a:t>実験</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t>まとめと今後の課題</a:t>
            </a:r>
          </a:p>
        </p:txBody>
      </p:sp>
    </p:spTree>
    <p:extLst>
      <p:ext uri="{BB962C8B-B14F-4D97-AF65-F5344CB8AC3E}">
        <p14:creationId xmlns:p14="http://schemas.microsoft.com/office/powerpoint/2010/main" val="34466756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E1818A-6257-83DC-5978-0987833647E4}"/>
              </a:ext>
            </a:extLst>
          </p:cNvPr>
          <p:cNvSpPr>
            <a:spLocks noGrp="1"/>
          </p:cNvSpPr>
          <p:nvPr>
            <p:ph type="title"/>
          </p:nvPr>
        </p:nvSpPr>
        <p:spPr/>
        <p:txBody>
          <a:bodyPr/>
          <a:lstStyle/>
          <a:p>
            <a:r>
              <a:rPr kumimoji="1" lang="ja-JP" altLang="en-US"/>
              <a:t>まとめ</a:t>
            </a:r>
          </a:p>
        </p:txBody>
      </p:sp>
      <p:sp>
        <p:nvSpPr>
          <p:cNvPr id="3" name="スライド番号プレースホルダー 2">
            <a:extLst>
              <a:ext uri="{FF2B5EF4-FFF2-40B4-BE49-F238E27FC236}">
                <a16:creationId xmlns:a16="http://schemas.microsoft.com/office/drawing/2014/main" id="{440990CF-96E4-95D0-8AE4-E8E0DDC45909}"/>
              </a:ext>
            </a:extLst>
          </p:cNvPr>
          <p:cNvSpPr>
            <a:spLocks noGrp="1"/>
          </p:cNvSpPr>
          <p:nvPr>
            <p:ph type="sldNum" sz="quarter" idx="12"/>
          </p:nvPr>
        </p:nvSpPr>
        <p:spPr/>
        <p:txBody>
          <a:bodyPr/>
          <a:lstStyle/>
          <a:p>
            <a:pPr lvl="0"/>
            <a:fld id="{004900ED-2EFD-2142-93A1-1CBA90FDE07B}" type="slidenum">
              <a:rPr lang="en-US" altLang="ja-JP" smtClean="0"/>
              <a:t>31</a:t>
            </a:fld>
            <a:endParaRPr lang="ja-JP" altLang="en-US"/>
          </a:p>
        </p:txBody>
      </p:sp>
      <p:sp>
        <p:nvSpPr>
          <p:cNvPr id="4" name="テキスト ボックス 3">
            <a:extLst>
              <a:ext uri="{FF2B5EF4-FFF2-40B4-BE49-F238E27FC236}">
                <a16:creationId xmlns:a16="http://schemas.microsoft.com/office/drawing/2014/main" id="{CB4DFCA2-9786-ED38-8FB0-8B2BBDFB673F}"/>
              </a:ext>
            </a:extLst>
          </p:cNvPr>
          <p:cNvSpPr txBox="1"/>
          <p:nvPr/>
        </p:nvSpPr>
        <p:spPr>
          <a:xfrm>
            <a:off x="508868" y="1502121"/>
            <a:ext cx="6532558" cy="3046988"/>
          </a:xfrm>
          <a:prstGeom prst="rect">
            <a:avLst/>
          </a:prstGeom>
          <a:noFill/>
        </p:spPr>
        <p:txBody>
          <a:bodyPr wrap="none" rtlCol="0">
            <a:spAutoFit/>
          </a:bodyPr>
          <a:lstStyle/>
          <a:p>
            <a:pPr marL="342900" indent="-342900">
              <a:buFont typeface="Wingdings" pitchFamily="2" charset="2"/>
              <a:buChar char="p"/>
            </a:pPr>
            <a:r>
              <a:rPr kumimoji="1" lang="ja-JP" altLang="en-US" sz="2400"/>
              <a:t>本実験で確認できたこと</a:t>
            </a:r>
            <a:endParaRPr kumimoji="1" lang="en-US" altLang="ja-JP" sz="2400" dirty="0"/>
          </a:p>
          <a:p>
            <a:pPr marL="285750" indent="-285750">
              <a:buFont typeface="Wingdings" pitchFamily="2" charset="2"/>
              <a:buChar char="p"/>
            </a:pPr>
            <a:endParaRPr kumimoji="1" lang="en-US" altLang="ja-JP" sz="2400" dirty="0"/>
          </a:p>
          <a:p>
            <a:pPr marL="800100" lvl="1" indent="-342900">
              <a:buFont typeface="Wingdings" pitchFamily="2" charset="2"/>
              <a:buChar char="p"/>
            </a:pPr>
            <a:r>
              <a:rPr lang="en-US" altLang="ja-JP" sz="2400" dirty="0"/>
              <a:t>1 </a:t>
            </a:r>
            <a:r>
              <a:rPr lang="ja-JP" altLang="en-US" sz="2400"/>
              <a:t>エポックよりも，適応度評価に</a:t>
            </a:r>
            <a:br>
              <a:rPr lang="en-US" altLang="ja-JP" sz="2400" dirty="0"/>
            </a:br>
            <a:r>
              <a:rPr lang="ja-JP" altLang="en-US" sz="2400"/>
              <a:t>最適なエポック数がある</a:t>
            </a:r>
            <a:endParaRPr lang="en-US" altLang="ja-JP" sz="2400" dirty="0"/>
          </a:p>
          <a:p>
            <a:pPr lvl="1"/>
            <a:endParaRPr lang="en-US" altLang="ja-JP" sz="2400" dirty="0"/>
          </a:p>
          <a:p>
            <a:pPr marL="800100" lvl="1" indent="-342900">
              <a:buFont typeface="Wingdings" pitchFamily="2" charset="2"/>
              <a:buChar char="p"/>
            </a:pPr>
            <a:r>
              <a:rPr lang="ja-JP" altLang="en-US" sz="2400" b="0" i="0">
                <a:effectLst/>
                <a:latin typeface="Courier New" panose="02070309020205020404" pitchFamily="49" charset="0"/>
              </a:rPr>
              <a:t>探索終盤に適応度評価エポック数</a:t>
            </a:r>
            <a:br>
              <a:rPr lang="en-US" altLang="ja-JP" sz="2400" b="0" i="0" dirty="0">
                <a:effectLst/>
                <a:latin typeface="Courier New" panose="02070309020205020404" pitchFamily="49" charset="0"/>
              </a:rPr>
            </a:br>
            <a:r>
              <a:rPr lang="ja-JP" altLang="en-US" sz="2400" b="0" i="0">
                <a:effectLst/>
                <a:latin typeface="Courier New" panose="02070309020205020404" pitchFamily="49" charset="0"/>
              </a:rPr>
              <a:t>を増やす方が，より良い個体が得られる</a:t>
            </a:r>
            <a:endParaRPr lang="en-US" altLang="ja-JP" sz="2400" dirty="0"/>
          </a:p>
          <a:p>
            <a:pPr marL="742950" lvl="1" indent="-285750">
              <a:buFont typeface="Wingdings" pitchFamily="2" charset="2"/>
              <a:buChar char="p"/>
            </a:pPr>
            <a:endParaRPr lang="en-US" altLang="ja-JP" sz="2400" dirty="0"/>
          </a:p>
        </p:txBody>
      </p:sp>
    </p:spTree>
    <p:extLst>
      <p:ext uri="{BB962C8B-B14F-4D97-AF65-F5344CB8AC3E}">
        <p14:creationId xmlns:p14="http://schemas.microsoft.com/office/powerpoint/2010/main" val="6064633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3A681B-9F7A-FD3A-C0DB-D668DC6CB442}"/>
              </a:ext>
            </a:extLst>
          </p:cNvPr>
          <p:cNvSpPr>
            <a:spLocks noGrp="1"/>
          </p:cNvSpPr>
          <p:nvPr>
            <p:ph type="title"/>
          </p:nvPr>
        </p:nvSpPr>
        <p:spPr/>
        <p:txBody>
          <a:bodyPr/>
          <a:lstStyle/>
          <a:p>
            <a:r>
              <a:rPr kumimoji="1" lang="ja-JP" altLang="en-US"/>
              <a:t>今後の課題</a:t>
            </a:r>
          </a:p>
        </p:txBody>
      </p:sp>
      <p:sp>
        <p:nvSpPr>
          <p:cNvPr id="3" name="スライド番号プレースホルダー 2">
            <a:extLst>
              <a:ext uri="{FF2B5EF4-FFF2-40B4-BE49-F238E27FC236}">
                <a16:creationId xmlns:a16="http://schemas.microsoft.com/office/drawing/2014/main" id="{B50A2E12-D87F-ACB4-3589-F66EE66E8E55}"/>
              </a:ext>
            </a:extLst>
          </p:cNvPr>
          <p:cNvSpPr>
            <a:spLocks noGrp="1"/>
          </p:cNvSpPr>
          <p:nvPr>
            <p:ph type="sldNum" sz="quarter" idx="12"/>
          </p:nvPr>
        </p:nvSpPr>
        <p:spPr/>
        <p:txBody>
          <a:bodyPr/>
          <a:lstStyle/>
          <a:p>
            <a:pPr lvl="0"/>
            <a:fld id="{004900ED-2EFD-2142-93A1-1CBA90FDE07B}" type="slidenum">
              <a:rPr lang="en-US" altLang="ja-JP" smtClean="0"/>
              <a:t>32</a:t>
            </a:fld>
            <a:endParaRPr lang="ja-JP" altLang="en-US"/>
          </a:p>
        </p:txBody>
      </p:sp>
      <p:sp>
        <p:nvSpPr>
          <p:cNvPr id="4" name="テキスト ボックス 3">
            <a:extLst>
              <a:ext uri="{FF2B5EF4-FFF2-40B4-BE49-F238E27FC236}">
                <a16:creationId xmlns:a16="http://schemas.microsoft.com/office/drawing/2014/main" id="{881C93FD-A020-C881-1531-CA4C08B40DAF}"/>
              </a:ext>
            </a:extLst>
          </p:cNvPr>
          <p:cNvSpPr txBox="1"/>
          <p:nvPr/>
        </p:nvSpPr>
        <p:spPr>
          <a:xfrm>
            <a:off x="519837" y="1865779"/>
            <a:ext cx="6774611" cy="1938992"/>
          </a:xfrm>
          <a:prstGeom prst="rect">
            <a:avLst/>
          </a:prstGeom>
          <a:noFill/>
        </p:spPr>
        <p:txBody>
          <a:bodyPr wrap="none" rtlCol="0">
            <a:spAutoFit/>
          </a:bodyPr>
          <a:lstStyle/>
          <a:p>
            <a:pPr marL="342900" indent="-342900">
              <a:buFont typeface="Wingdings" pitchFamily="2" charset="2"/>
              <a:buChar char="p"/>
            </a:pPr>
            <a:r>
              <a:rPr kumimoji="1" lang="ja-JP" altLang="en-US" sz="2400"/>
              <a:t>試行回数を増やす</a:t>
            </a:r>
            <a:br>
              <a:rPr kumimoji="1" lang="en-US" altLang="ja-JP" sz="2400" dirty="0"/>
            </a:br>
            <a:r>
              <a:rPr kumimoji="1" lang="en-US" altLang="ja-JP" sz="2400" dirty="0"/>
              <a:t>→ </a:t>
            </a:r>
            <a:r>
              <a:rPr kumimoji="1" lang="ja-JP" altLang="en-US" sz="2400"/>
              <a:t>適応度評価手法ごとの信頼区間を調査する</a:t>
            </a:r>
            <a:endParaRPr kumimoji="1" lang="en-US" altLang="ja-JP" sz="2400" dirty="0"/>
          </a:p>
          <a:p>
            <a:endParaRPr lang="en-US" altLang="ja-JP" sz="2400" dirty="0"/>
          </a:p>
          <a:p>
            <a:pPr marL="342900" indent="-342900">
              <a:buFont typeface="Wingdings" pitchFamily="2" charset="2"/>
              <a:buChar char="p"/>
            </a:pPr>
            <a:r>
              <a:rPr kumimoji="1" lang="ja-JP" altLang="en-US" sz="2400"/>
              <a:t>様々な条件下で実験するときの適応度評価</a:t>
            </a:r>
            <a:br>
              <a:rPr kumimoji="1" lang="en-US" altLang="ja-JP" sz="2400" dirty="0"/>
            </a:br>
            <a:r>
              <a:rPr kumimoji="1" lang="ja-JP" altLang="en-US" sz="2400"/>
              <a:t>エポック数最適化手法を</a:t>
            </a:r>
            <a:r>
              <a:rPr lang="ja-JP" altLang="en-US" sz="2400"/>
              <a:t>提案</a:t>
            </a:r>
            <a:r>
              <a:rPr kumimoji="1" lang="ja-JP" altLang="en-US" sz="2400"/>
              <a:t>する</a:t>
            </a:r>
          </a:p>
        </p:txBody>
      </p:sp>
    </p:spTree>
    <p:extLst>
      <p:ext uri="{BB962C8B-B14F-4D97-AF65-F5344CB8AC3E}">
        <p14:creationId xmlns:p14="http://schemas.microsoft.com/office/powerpoint/2010/main" val="26103264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3DEDCC95-054E-03CB-9EE2-75E4E4AEEE9B}"/>
              </a:ext>
            </a:extLst>
          </p:cNvPr>
          <p:cNvSpPr>
            <a:spLocks noGrp="1"/>
          </p:cNvSpPr>
          <p:nvPr>
            <p:ph type="sldNum" sz="quarter" idx="12"/>
          </p:nvPr>
        </p:nvSpPr>
        <p:spPr/>
        <p:txBody>
          <a:bodyPr/>
          <a:lstStyle/>
          <a:p>
            <a:pPr lvl="0"/>
            <a:fld id="{004900ED-2EFD-2142-93A1-1CBA90FDE07B}" type="slidenum">
              <a:rPr lang="en-US" altLang="ja-JP" smtClean="0"/>
              <a:t>33</a:t>
            </a:fld>
            <a:endParaRPr lang="ja-JP" altLang="en-US"/>
          </a:p>
        </p:txBody>
      </p:sp>
      <p:sp>
        <p:nvSpPr>
          <p:cNvPr id="5" name="テキスト ボックス 4">
            <a:extLst>
              <a:ext uri="{FF2B5EF4-FFF2-40B4-BE49-F238E27FC236}">
                <a16:creationId xmlns:a16="http://schemas.microsoft.com/office/drawing/2014/main" id="{0CDD7299-ADD9-7DB9-55A6-87610AF5A9EC}"/>
              </a:ext>
            </a:extLst>
          </p:cNvPr>
          <p:cNvSpPr txBox="1"/>
          <p:nvPr/>
        </p:nvSpPr>
        <p:spPr>
          <a:xfrm>
            <a:off x="815717" y="2542887"/>
            <a:ext cx="5929828" cy="584775"/>
          </a:xfrm>
          <a:prstGeom prst="rect">
            <a:avLst/>
          </a:prstGeom>
          <a:noFill/>
        </p:spPr>
        <p:txBody>
          <a:bodyPr wrap="none" rtlCol="0">
            <a:spAutoFit/>
          </a:bodyPr>
          <a:lstStyle/>
          <a:p>
            <a:r>
              <a:rPr lang="ja-JP" altLang="en-US" sz="3200"/>
              <a:t>ご清聴</a:t>
            </a:r>
            <a:r>
              <a:rPr kumimoji="1" lang="ja-JP" altLang="en-US" sz="3200"/>
              <a:t>ありがとうございました</a:t>
            </a:r>
          </a:p>
        </p:txBody>
      </p:sp>
    </p:spTree>
    <p:extLst>
      <p:ext uri="{BB962C8B-B14F-4D97-AF65-F5344CB8AC3E}">
        <p14:creationId xmlns:p14="http://schemas.microsoft.com/office/powerpoint/2010/main" val="20336893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0BB530-5AC9-C1CB-F08E-50496361C5DB}"/>
              </a:ext>
            </a:extLst>
          </p:cNvPr>
          <p:cNvSpPr>
            <a:spLocks noGrp="1"/>
          </p:cNvSpPr>
          <p:nvPr>
            <p:ph type="title"/>
          </p:nvPr>
        </p:nvSpPr>
        <p:spPr/>
        <p:txBody>
          <a:bodyPr/>
          <a:lstStyle/>
          <a:p>
            <a:r>
              <a:rPr lang="en-US" altLang="ja-JP" dirty="0" err="1"/>
              <a:t>t</a:t>
            </a:r>
            <a:r>
              <a:rPr kumimoji="1" lang="en-US" altLang="ja-JP" dirty="0" err="1"/>
              <a:t>dga</a:t>
            </a:r>
            <a:r>
              <a:rPr lang="en-US" altLang="ja-JP" dirty="0" err="1"/>
              <a:t>CNN</a:t>
            </a:r>
            <a:r>
              <a:rPr lang="en-US" altLang="ja-JP" dirty="0"/>
              <a:t> </a:t>
            </a:r>
            <a:r>
              <a:rPr lang="ja-JP" altLang="en-US"/>
              <a:t>の流れ</a:t>
            </a:r>
            <a:endParaRPr kumimoji="1" lang="ja-JP" altLang="en-US"/>
          </a:p>
        </p:txBody>
      </p:sp>
      <p:sp>
        <p:nvSpPr>
          <p:cNvPr id="3" name="スライド番号プレースホルダー 2">
            <a:extLst>
              <a:ext uri="{FF2B5EF4-FFF2-40B4-BE49-F238E27FC236}">
                <a16:creationId xmlns:a16="http://schemas.microsoft.com/office/drawing/2014/main" id="{D4B14B84-3C24-2D1B-3DC6-AC568B15C965}"/>
              </a:ext>
            </a:extLst>
          </p:cNvPr>
          <p:cNvSpPr>
            <a:spLocks noGrp="1"/>
          </p:cNvSpPr>
          <p:nvPr>
            <p:ph type="sldNum" sz="quarter" idx="12"/>
          </p:nvPr>
        </p:nvSpPr>
        <p:spPr/>
        <p:txBody>
          <a:bodyPr/>
          <a:lstStyle/>
          <a:p>
            <a:pPr lvl="0"/>
            <a:fld id="{004900ED-2EFD-2142-93A1-1CBA90FDE07B}" type="slidenum">
              <a:rPr lang="en-US" altLang="ja-JP" smtClean="0"/>
              <a:t>34</a:t>
            </a:fld>
            <a:endParaRPr lang="ja-JP" altLang="en-US"/>
          </a:p>
        </p:txBody>
      </p:sp>
      <p:sp>
        <p:nvSpPr>
          <p:cNvPr id="4" name="テキスト ボックス 3">
            <a:extLst>
              <a:ext uri="{FF2B5EF4-FFF2-40B4-BE49-F238E27FC236}">
                <a16:creationId xmlns:a16="http://schemas.microsoft.com/office/drawing/2014/main" id="{F597D62F-5B0E-F5A1-F4AB-B4D8182F2BB8}"/>
              </a:ext>
            </a:extLst>
          </p:cNvPr>
          <p:cNvSpPr txBox="1"/>
          <p:nvPr/>
        </p:nvSpPr>
        <p:spPr>
          <a:xfrm>
            <a:off x="437408" y="1904850"/>
            <a:ext cx="6857968" cy="2308324"/>
          </a:xfrm>
          <a:prstGeom prst="rect">
            <a:avLst/>
          </a:prstGeom>
          <a:noFill/>
        </p:spPr>
        <p:txBody>
          <a:bodyPr wrap="none" rtlCol="0">
            <a:spAutoFit/>
          </a:bodyPr>
          <a:lstStyle/>
          <a:p>
            <a:pPr marL="342900" indent="-342900">
              <a:buFont typeface="+mj-lt"/>
              <a:buAutoNum type="arabicPeriod"/>
            </a:pPr>
            <a:r>
              <a:rPr kumimoji="1" lang="ja-JP" altLang="en-US" sz="2400"/>
              <a:t>初期母集団を生成</a:t>
            </a:r>
            <a:endParaRPr kumimoji="1" lang="en-US" altLang="ja-JP" sz="2400" dirty="0"/>
          </a:p>
          <a:p>
            <a:pPr marL="342900" indent="-342900">
              <a:buFont typeface="+mj-lt"/>
              <a:buAutoNum type="arabicPeriod"/>
            </a:pPr>
            <a:r>
              <a:rPr lang="ja-JP" altLang="en-US" sz="2400"/>
              <a:t>母集団の個体の適応度を評価</a:t>
            </a:r>
            <a:endParaRPr lang="en-US" altLang="ja-JP" sz="2400" dirty="0"/>
          </a:p>
          <a:p>
            <a:pPr marL="342900" indent="-342900">
              <a:buFont typeface="+mj-lt"/>
              <a:buAutoNum type="arabicPeriod"/>
            </a:pPr>
            <a:r>
              <a:rPr kumimoji="1" lang="ja-JP" altLang="en-US" sz="2400"/>
              <a:t>選択，交叉，突然変異による次世代の母集団</a:t>
            </a:r>
            <a:br>
              <a:rPr kumimoji="1" lang="en-US" altLang="ja-JP" sz="2400" dirty="0"/>
            </a:br>
            <a:r>
              <a:rPr kumimoji="1" lang="ja-JP" altLang="en-US" sz="2400"/>
              <a:t>の生成</a:t>
            </a:r>
            <a:endParaRPr kumimoji="1" lang="en-US" altLang="ja-JP" sz="2400" dirty="0"/>
          </a:p>
          <a:p>
            <a:pPr marL="342900" indent="-342900">
              <a:buFont typeface="+mj-lt"/>
              <a:buAutoNum type="arabicPeriod"/>
            </a:pPr>
            <a:r>
              <a:rPr lang="en-US" altLang="ja-JP" sz="2400" dirty="0"/>
              <a:t>2 ~ 3 </a:t>
            </a:r>
            <a:r>
              <a:rPr lang="ja-JP" altLang="en-US" sz="2400"/>
              <a:t>を世代回数だけ反復</a:t>
            </a:r>
            <a:endParaRPr lang="en-US" altLang="ja-JP" sz="2400" dirty="0"/>
          </a:p>
          <a:p>
            <a:pPr marL="342900" indent="-342900">
              <a:buFont typeface="+mj-lt"/>
              <a:buAutoNum type="arabicPeriod"/>
            </a:pPr>
            <a:r>
              <a:rPr kumimoji="1" lang="ja-JP" altLang="en-US" sz="2400"/>
              <a:t>最終世代で最も適応度が高い個体を本学習</a:t>
            </a:r>
            <a:endParaRPr kumimoji="1" lang="en-US" altLang="ja-JP" sz="2400" dirty="0"/>
          </a:p>
        </p:txBody>
      </p:sp>
    </p:spTree>
    <p:extLst>
      <p:ext uri="{BB962C8B-B14F-4D97-AF65-F5344CB8AC3E}">
        <p14:creationId xmlns:p14="http://schemas.microsoft.com/office/powerpoint/2010/main" val="34266275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a:xfrm>
            <a:off x="519836" y="166047"/>
            <a:ext cx="6521589" cy="1096044"/>
          </a:xfrm>
        </p:spPr>
        <p:txBody>
          <a:bodyPr/>
          <a:lstStyle/>
          <a:p>
            <a:r>
              <a:rPr kumimoji="1" lang="ja-JP" altLang="en-US"/>
              <a:t>実験</a:t>
            </a:r>
            <a:r>
              <a:rPr kumimoji="1" lang="en-US" altLang="ja-JP" dirty="0"/>
              <a:t> </a:t>
            </a:r>
            <a:r>
              <a:rPr lang="en-US" altLang="ja-JP" dirty="0"/>
              <a:t>2 ––– </a:t>
            </a:r>
            <a:r>
              <a:rPr lang="ja-JP" altLang="en-US"/>
              <a:t>適応度の推移</a:t>
            </a:r>
            <a:endParaRPr kumimoji="1" lang="ja-JP" altLang="en-US"/>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35</a:t>
            </a:fld>
            <a:endParaRPr lang="ja-JP" altLang="en-US"/>
          </a:p>
        </p:txBody>
      </p:sp>
      <p:grpSp>
        <p:nvGrpSpPr>
          <p:cNvPr id="13" name="グループ化 12">
            <a:extLst>
              <a:ext uri="{FF2B5EF4-FFF2-40B4-BE49-F238E27FC236}">
                <a16:creationId xmlns:a16="http://schemas.microsoft.com/office/drawing/2014/main" id="{84114E7E-ED35-82C3-DC5B-3408B17E5F4D}"/>
              </a:ext>
            </a:extLst>
          </p:cNvPr>
          <p:cNvGrpSpPr/>
          <p:nvPr/>
        </p:nvGrpSpPr>
        <p:grpSpPr>
          <a:xfrm>
            <a:off x="120649" y="1727198"/>
            <a:ext cx="7380849" cy="3363730"/>
            <a:chOff x="120649" y="1727198"/>
            <a:chExt cx="7380849" cy="3363730"/>
          </a:xfrm>
        </p:grpSpPr>
        <p:pic>
          <p:nvPicPr>
            <p:cNvPr id="7" name="図 6" descr="グラフ, 折れ線グラフ&#10;&#10;自動的に生成された説明">
              <a:extLst>
                <a:ext uri="{FF2B5EF4-FFF2-40B4-BE49-F238E27FC236}">
                  <a16:creationId xmlns:a16="http://schemas.microsoft.com/office/drawing/2014/main" id="{6B9C6E3A-C2DD-3B77-364C-B77093576CAC}"/>
                </a:ext>
              </a:extLst>
            </p:cNvPr>
            <p:cNvPicPr>
              <a:picLocks noChangeAspect="1"/>
            </p:cNvPicPr>
            <p:nvPr/>
          </p:nvPicPr>
          <p:blipFill rotWithShape="1">
            <a:blip r:embed="rId2"/>
            <a:srcRect l="6351" t="11058" r="8995" b="2041"/>
            <a:stretch/>
          </p:blipFill>
          <p:spPr>
            <a:xfrm>
              <a:off x="3866493" y="1727198"/>
              <a:ext cx="3635005" cy="2798619"/>
            </a:xfrm>
            <a:prstGeom prst="rect">
              <a:avLst/>
            </a:prstGeom>
          </p:spPr>
        </p:pic>
        <p:pic>
          <p:nvPicPr>
            <p:cNvPr id="10" name="図 9" descr="グラフ, 折れ線グラフ&#10;&#10;自動的に生成された説明">
              <a:extLst>
                <a:ext uri="{FF2B5EF4-FFF2-40B4-BE49-F238E27FC236}">
                  <a16:creationId xmlns:a16="http://schemas.microsoft.com/office/drawing/2014/main" id="{9B2BDBF4-BEF1-B08E-25B7-A30453A4EB7A}"/>
                </a:ext>
              </a:extLst>
            </p:cNvPr>
            <p:cNvPicPr>
              <a:picLocks noChangeAspect="1"/>
            </p:cNvPicPr>
            <p:nvPr/>
          </p:nvPicPr>
          <p:blipFill rotWithShape="1">
            <a:blip r:embed="rId3"/>
            <a:srcRect l="3785" t="11557" r="9252" b="1812"/>
            <a:stretch/>
          </p:blipFill>
          <p:spPr>
            <a:xfrm>
              <a:off x="120649" y="1727199"/>
              <a:ext cx="3745844" cy="2798619"/>
            </a:xfrm>
            <a:prstGeom prst="rect">
              <a:avLst/>
            </a:prstGeom>
          </p:spPr>
        </p:pic>
        <p:sp>
          <p:nvSpPr>
            <p:cNvPr id="11" name="テキスト ボックス 10">
              <a:extLst>
                <a:ext uri="{FF2B5EF4-FFF2-40B4-BE49-F238E27FC236}">
                  <a16:creationId xmlns:a16="http://schemas.microsoft.com/office/drawing/2014/main" id="{39F5E587-3EF9-3818-BF6E-CAD92A72DBE9}"/>
                </a:ext>
              </a:extLst>
            </p:cNvPr>
            <p:cNvSpPr txBox="1"/>
            <p:nvPr/>
          </p:nvSpPr>
          <p:spPr>
            <a:xfrm>
              <a:off x="518198" y="4690818"/>
              <a:ext cx="3262432" cy="400110"/>
            </a:xfrm>
            <a:prstGeom prst="rect">
              <a:avLst/>
            </a:prstGeom>
            <a:noFill/>
          </p:spPr>
          <p:txBody>
            <a:bodyPr wrap="none" rtlCol="0">
              <a:spAutoFit/>
            </a:bodyPr>
            <a:lstStyle/>
            <a:p>
              <a:r>
                <a:rPr kumimoji="1" lang="ja-JP" altLang="en-US" sz="2000"/>
                <a:t>エポック数を増加させた時</a:t>
              </a:r>
            </a:p>
          </p:txBody>
        </p:sp>
        <p:sp>
          <p:nvSpPr>
            <p:cNvPr id="12" name="テキスト ボックス 11">
              <a:extLst>
                <a:ext uri="{FF2B5EF4-FFF2-40B4-BE49-F238E27FC236}">
                  <a16:creationId xmlns:a16="http://schemas.microsoft.com/office/drawing/2014/main" id="{B6750C3E-2C2F-B465-7CC3-E1D2A21E4317}"/>
                </a:ext>
              </a:extLst>
            </p:cNvPr>
            <p:cNvSpPr txBox="1"/>
            <p:nvPr/>
          </p:nvSpPr>
          <p:spPr>
            <a:xfrm>
              <a:off x="4168998" y="4690818"/>
              <a:ext cx="3262432" cy="400110"/>
            </a:xfrm>
            <a:prstGeom prst="rect">
              <a:avLst/>
            </a:prstGeom>
            <a:noFill/>
          </p:spPr>
          <p:txBody>
            <a:bodyPr wrap="none" rtlCol="0">
              <a:spAutoFit/>
            </a:bodyPr>
            <a:lstStyle/>
            <a:p>
              <a:r>
                <a:rPr kumimoji="1" lang="ja-JP" altLang="en-US" sz="2000"/>
                <a:t>エポック数を減少させた時</a:t>
              </a:r>
            </a:p>
          </p:txBody>
        </p:sp>
      </p:grpSp>
    </p:spTree>
    <p:extLst>
      <p:ext uri="{BB962C8B-B14F-4D97-AF65-F5344CB8AC3E}">
        <p14:creationId xmlns:p14="http://schemas.microsoft.com/office/powerpoint/2010/main" val="611415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1B4E71-095F-F17F-6D83-0805695A2254}"/>
              </a:ext>
            </a:extLst>
          </p:cNvPr>
          <p:cNvSpPr>
            <a:spLocks noGrp="1"/>
          </p:cNvSpPr>
          <p:nvPr>
            <p:ph type="title"/>
          </p:nvPr>
        </p:nvSpPr>
        <p:spPr/>
        <p:txBody>
          <a:bodyPr/>
          <a:lstStyle/>
          <a:p>
            <a:r>
              <a:rPr kumimoji="1" lang="ja-JP" altLang="en-US"/>
              <a:t>はじめに</a:t>
            </a:r>
          </a:p>
        </p:txBody>
      </p:sp>
      <p:sp>
        <p:nvSpPr>
          <p:cNvPr id="3" name="スライド番号プレースホルダー 2">
            <a:extLst>
              <a:ext uri="{FF2B5EF4-FFF2-40B4-BE49-F238E27FC236}">
                <a16:creationId xmlns:a16="http://schemas.microsoft.com/office/drawing/2014/main" id="{F5E302DC-5737-F25A-5C7A-5AAE4F212E41}"/>
              </a:ext>
            </a:extLst>
          </p:cNvPr>
          <p:cNvSpPr>
            <a:spLocks noGrp="1"/>
          </p:cNvSpPr>
          <p:nvPr>
            <p:ph type="sldNum" sz="quarter" idx="12"/>
          </p:nvPr>
        </p:nvSpPr>
        <p:spPr/>
        <p:txBody>
          <a:bodyPr/>
          <a:lstStyle/>
          <a:p>
            <a:pPr lvl="0"/>
            <a:fld id="{004900ED-2EFD-2142-93A1-1CBA90FDE07B}" type="slidenum">
              <a:rPr lang="en-US" altLang="ja-JP" smtClean="0"/>
              <a:t>4</a:t>
            </a:fld>
            <a:endParaRPr lang="ja-JP" altLang="en-US"/>
          </a:p>
        </p:txBody>
      </p:sp>
      <p:sp>
        <p:nvSpPr>
          <p:cNvPr id="4" name="テキスト ボックス 3">
            <a:extLst>
              <a:ext uri="{FF2B5EF4-FFF2-40B4-BE49-F238E27FC236}">
                <a16:creationId xmlns:a16="http://schemas.microsoft.com/office/drawing/2014/main" id="{EDCD9C4E-048F-3F85-CAD2-749A02AA4CBA}"/>
              </a:ext>
            </a:extLst>
          </p:cNvPr>
          <p:cNvSpPr txBox="1"/>
          <p:nvPr/>
        </p:nvSpPr>
        <p:spPr>
          <a:xfrm>
            <a:off x="135454" y="1789378"/>
            <a:ext cx="7290353" cy="3231654"/>
          </a:xfrm>
          <a:prstGeom prst="rect">
            <a:avLst/>
          </a:prstGeom>
          <a:noFill/>
        </p:spPr>
        <p:txBody>
          <a:bodyPr wrap="square" rtlCol="0">
            <a:spAutoFit/>
          </a:bodyPr>
          <a:lstStyle/>
          <a:p>
            <a:pPr marL="342900" indent="-342900">
              <a:lnSpc>
                <a:spcPct val="150000"/>
              </a:lnSpc>
              <a:buFont typeface="Wingdings" pitchFamily="2" charset="2"/>
              <a:buChar char="p"/>
            </a:pPr>
            <a:r>
              <a:rPr kumimoji="1" lang="ja-JP" altLang="en-US" sz="2400"/>
              <a:t>近年，機械学習を用いた画像識別に注目</a:t>
            </a:r>
            <a:endParaRPr lang="en-US" altLang="ja-JP" sz="1400" dirty="0"/>
          </a:p>
          <a:p>
            <a:pPr marL="342900" indent="-342900">
              <a:lnSpc>
                <a:spcPct val="150000"/>
              </a:lnSpc>
              <a:buFont typeface="Wingdings" pitchFamily="2" charset="2"/>
              <a:buChar char="p"/>
            </a:pPr>
            <a:r>
              <a:rPr kumimoji="1" lang="ja-JP" altLang="en-US" sz="2400"/>
              <a:t>畳み込みニューラルネットワークによる画像識別</a:t>
            </a:r>
            <a:br>
              <a:rPr lang="en-US" altLang="ja-JP" sz="2400" dirty="0"/>
            </a:br>
            <a:r>
              <a:rPr lang="en-US" altLang="ja-JP" sz="2400" dirty="0"/>
              <a:t>(Convolutional Neural Network: CNN)</a:t>
            </a:r>
            <a:endParaRPr kumimoji="1" lang="en-US" altLang="ja-JP" sz="1400" dirty="0"/>
          </a:p>
          <a:p>
            <a:pPr marL="342900" indent="-342900">
              <a:lnSpc>
                <a:spcPct val="150000"/>
              </a:lnSpc>
              <a:buFont typeface="Wingdings" pitchFamily="2" charset="2"/>
              <a:buChar char="p"/>
            </a:pPr>
            <a:r>
              <a:rPr lang="ja-JP" altLang="en-US" sz="2400"/>
              <a:t>問題の高度化により，</a:t>
            </a:r>
            <a:r>
              <a:rPr kumimoji="1" lang="en-US" altLang="ja-JP" sz="2400" dirty="0"/>
              <a:t>CNN </a:t>
            </a:r>
            <a:r>
              <a:rPr kumimoji="1" lang="ja-JP" altLang="en-US" sz="2400"/>
              <a:t>の構造が複雑化</a:t>
            </a:r>
            <a:br>
              <a:rPr kumimoji="1" lang="en-US" altLang="ja-JP" sz="2400" dirty="0"/>
            </a:br>
            <a:r>
              <a:rPr kumimoji="1" lang="en-US" altLang="ja-JP" sz="2400" dirty="0"/>
              <a:t>→ </a:t>
            </a:r>
            <a:r>
              <a:rPr kumimoji="1" lang="ja-JP" altLang="en-US" sz="2400"/>
              <a:t>人手で最適化するためには膨大な労力が必要</a:t>
            </a:r>
          </a:p>
          <a:p>
            <a:pPr marL="285750" indent="-285750">
              <a:buFont typeface="Wingdings" pitchFamily="2" charset="2"/>
              <a:buChar char="p"/>
            </a:pPr>
            <a:endParaRPr kumimoji="1" lang="ja-JP" altLang="en-US" sz="2400"/>
          </a:p>
        </p:txBody>
      </p:sp>
    </p:spTree>
    <p:extLst>
      <p:ext uri="{BB962C8B-B14F-4D97-AF65-F5344CB8AC3E}">
        <p14:creationId xmlns:p14="http://schemas.microsoft.com/office/powerpoint/2010/main" val="1330161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kumimoji="1" lang="ja-JP" altLang="en-US"/>
              <a:t>はじめに</a:t>
            </a:r>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5</a:t>
            </a:fld>
            <a:endParaRPr lang="ja-JP" altLang="en-US"/>
          </a:p>
        </p:txBody>
      </p:sp>
      <p:sp>
        <p:nvSpPr>
          <p:cNvPr id="5" name="テキスト ボックス 4">
            <a:extLst>
              <a:ext uri="{FF2B5EF4-FFF2-40B4-BE49-F238E27FC236}">
                <a16:creationId xmlns:a16="http://schemas.microsoft.com/office/drawing/2014/main" id="{B5E926CE-E6A3-15F0-0F1B-D31D8E1A2C0F}"/>
              </a:ext>
            </a:extLst>
          </p:cNvPr>
          <p:cNvSpPr txBox="1"/>
          <p:nvPr/>
        </p:nvSpPr>
        <p:spPr>
          <a:xfrm>
            <a:off x="230587" y="1356765"/>
            <a:ext cx="6984604" cy="1702517"/>
          </a:xfrm>
          <a:prstGeom prst="rect">
            <a:avLst/>
          </a:prstGeom>
          <a:noFill/>
        </p:spPr>
        <p:txBody>
          <a:bodyPr wrap="none" rtlCol="0">
            <a:spAutoFit/>
          </a:bodyPr>
          <a:lstStyle/>
          <a:p>
            <a:pPr marL="342900" indent="-342900">
              <a:lnSpc>
                <a:spcPct val="150000"/>
              </a:lnSpc>
              <a:buFont typeface="Wingdings" pitchFamily="2" charset="2"/>
              <a:buChar char="p"/>
            </a:pPr>
            <a:r>
              <a:rPr kumimoji="1" lang="en-US" altLang="ja-JP" sz="2400" dirty="0" err="1"/>
              <a:t>gaCNN</a:t>
            </a:r>
            <a:endParaRPr lang="en-US" altLang="ja-JP" sz="2400" dirty="0"/>
          </a:p>
          <a:p>
            <a:pPr marL="800100" lvl="1" indent="-342900">
              <a:lnSpc>
                <a:spcPct val="150000"/>
              </a:lnSpc>
              <a:buFont typeface="Wingdings" pitchFamily="2" charset="2"/>
              <a:buChar char="Ø"/>
            </a:pPr>
            <a:r>
              <a:rPr kumimoji="1" lang="en-US" altLang="ja-JP" sz="2400" dirty="0"/>
              <a:t>CNN </a:t>
            </a:r>
            <a:r>
              <a:rPr kumimoji="1" lang="ja-JP" altLang="en-US" sz="2400"/>
              <a:t>の構造の最適化に遺伝的アルゴリズム</a:t>
            </a:r>
            <a:br>
              <a:rPr kumimoji="1" lang="en-US" altLang="ja-JP" sz="2400" dirty="0"/>
            </a:br>
            <a:r>
              <a:rPr kumimoji="1" lang="en-US" altLang="ja-JP" sz="2400" dirty="0"/>
              <a:t>(Genetic Algorithm: GA) </a:t>
            </a:r>
            <a:r>
              <a:rPr kumimoji="1" lang="ja-JP" altLang="en-US" sz="2400"/>
              <a:t>を利用</a:t>
            </a:r>
            <a:endParaRPr lang="en-US" altLang="ja-JP" sz="2400" dirty="0"/>
          </a:p>
        </p:txBody>
      </p:sp>
      <p:sp>
        <p:nvSpPr>
          <p:cNvPr id="6" name="テキスト ボックス 5">
            <a:extLst>
              <a:ext uri="{FF2B5EF4-FFF2-40B4-BE49-F238E27FC236}">
                <a16:creationId xmlns:a16="http://schemas.microsoft.com/office/drawing/2014/main" id="{B7F097BE-2267-CD76-52E2-E71D8C82EE4B}"/>
              </a:ext>
            </a:extLst>
          </p:cNvPr>
          <p:cNvSpPr txBox="1"/>
          <p:nvPr/>
        </p:nvSpPr>
        <p:spPr>
          <a:xfrm>
            <a:off x="230587" y="3112130"/>
            <a:ext cx="7508787" cy="2256515"/>
          </a:xfrm>
          <a:prstGeom prst="rect">
            <a:avLst/>
          </a:prstGeom>
          <a:noFill/>
        </p:spPr>
        <p:txBody>
          <a:bodyPr wrap="none" rtlCol="0">
            <a:spAutoFit/>
          </a:bodyPr>
          <a:lstStyle/>
          <a:p>
            <a:pPr marL="342900" indent="-342900">
              <a:lnSpc>
                <a:spcPct val="150000"/>
              </a:lnSpc>
              <a:buFont typeface="Wingdings" pitchFamily="2" charset="2"/>
              <a:buChar char="p"/>
            </a:pPr>
            <a:r>
              <a:rPr kumimoji="1" lang="en-US" altLang="ja-JP" sz="2400" dirty="0" err="1"/>
              <a:t>tdgaCNN</a:t>
            </a:r>
            <a:endParaRPr lang="en-US" altLang="ja-JP" sz="2400" dirty="0"/>
          </a:p>
          <a:p>
            <a:pPr marL="800100" lvl="1" indent="-342900">
              <a:lnSpc>
                <a:spcPct val="150000"/>
              </a:lnSpc>
              <a:buFont typeface="Wingdings" pitchFamily="2" charset="2"/>
              <a:buChar char="Ø"/>
            </a:pPr>
            <a:r>
              <a:rPr lang="en-US" altLang="ja-JP" sz="2400" dirty="0" err="1"/>
              <a:t>gaCNN</a:t>
            </a:r>
            <a:r>
              <a:rPr lang="en-US" altLang="ja-JP" sz="2400" dirty="0"/>
              <a:t> </a:t>
            </a:r>
            <a:r>
              <a:rPr lang="ja-JP" altLang="en-US" sz="2400"/>
              <a:t>の拡張手法</a:t>
            </a:r>
            <a:endParaRPr lang="en-US" altLang="ja-JP" sz="2400" dirty="0"/>
          </a:p>
          <a:p>
            <a:pPr marL="800100" lvl="1" indent="-342900">
              <a:lnSpc>
                <a:spcPct val="150000"/>
              </a:lnSpc>
              <a:buFont typeface="Wingdings" pitchFamily="2" charset="2"/>
              <a:buChar char="Ø"/>
            </a:pPr>
            <a:r>
              <a:rPr kumimoji="1" lang="ja-JP" altLang="en-US" sz="2400"/>
              <a:t>熱力学的遺伝アルゴリズム</a:t>
            </a:r>
            <a:r>
              <a:rPr kumimoji="1" lang="en-US" altLang="ja-JP" sz="2400" dirty="0"/>
              <a:t> (Thermodynamical </a:t>
            </a:r>
            <a:br>
              <a:rPr kumimoji="1" lang="en-US" altLang="ja-JP" sz="2400" dirty="0"/>
            </a:br>
            <a:r>
              <a:rPr kumimoji="1" lang="en-US" altLang="ja-JP" sz="2400" dirty="0"/>
              <a:t>Genetic Algorithm: TDGA) </a:t>
            </a:r>
            <a:r>
              <a:rPr kumimoji="1" lang="ja-JP" altLang="en-US" sz="2400"/>
              <a:t>を利用</a:t>
            </a:r>
          </a:p>
        </p:txBody>
      </p:sp>
    </p:spTree>
    <p:extLst>
      <p:ext uri="{BB962C8B-B14F-4D97-AF65-F5344CB8AC3E}">
        <p14:creationId xmlns:p14="http://schemas.microsoft.com/office/powerpoint/2010/main" val="918345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9CF40-CD8C-21A6-0A3D-8CF370B562A6}"/>
              </a:ext>
            </a:extLst>
          </p:cNvPr>
          <p:cNvSpPr>
            <a:spLocks noGrp="1"/>
          </p:cNvSpPr>
          <p:nvPr>
            <p:ph type="title"/>
          </p:nvPr>
        </p:nvSpPr>
        <p:spPr/>
        <p:txBody>
          <a:bodyPr/>
          <a:lstStyle/>
          <a:p>
            <a:r>
              <a:rPr kumimoji="1" lang="ja-JP" altLang="en-US"/>
              <a:t>はじめに</a:t>
            </a:r>
          </a:p>
        </p:txBody>
      </p:sp>
      <p:sp>
        <p:nvSpPr>
          <p:cNvPr id="3" name="スライド番号プレースホルダー 2">
            <a:extLst>
              <a:ext uri="{FF2B5EF4-FFF2-40B4-BE49-F238E27FC236}">
                <a16:creationId xmlns:a16="http://schemas.microsoft.com/office/drawing/2014/main" id="{37968868-915E-15E5-AB4E-1366F32A281D}"/>
              </a:ext>
            </a:extLst>
          </p:cNvPr>
          <p:cNvSpPr>
            <a:spLocks noGrp="1"/>
          </p:cNvSpPr>
          <p:nvPr>
            <p:ph type="sldNum" sz="quarter" idx="12"/>
          </p:nvPr>
        </p:nvSpPr>
        <p:spPr/>
        <p:txBody>
          <a:bodyPr/>
          <a:lstStyle/>
          <a:p>
            <a:pPr lvl="0"/>
            <a:fld id="{004900ED-2EFD-2142-93A1-1CBA90FDE07B}" type="slidenum">
              <a:rPr lang="en-US" altLang="ja-JP" smtClean="0"/>
              <a:t>6</a:t>
            </a:fld>
            <a:endParaRPr lang="ja-JP" altLang="en-US"/>
          </a:p>
        </p:txBody>
      </p:sp>
      <p:grpSp>
        <p:nvGrpSpPr>
          <p:cNvPr id="9" name="グループ化 8">
            <a:extLst>
              <a:ext uri="{FF2B5EF4-FFF2-40B4-BE49-F238E27FC236}">
                <a16:creationId xmlns:a16="http://schemas.microsoft.com/office/drawing/2014/main" id="{0761B48F-FD65-EDE8-7BBE-9EB7BE0E6142}"/>
              </a:ext>
            </a:extLst>
          </p:cNvPr>
          <p:cNvGrpSpPr/>
          <p:nvPr/>
        </p:nvGrpSpPr>
        <p:grpSpPr>
          <a:xfrm>
            <a:off x="215805" y="1508209"/>
            <a:ext cx="7042701" cy="3158101"/>
            <a:chOff x="215805" y="1508209"/>
            <a:chExt cx="7042701" cy="3158101"/>
          </a:xfrm>
        </p:grpSpPr>
        <p:sp>
          <p:nvSpPr>
            <p:cNvPr id="4" name="テキスト ボックス 3">
              <a:extLst>
                <a:ext uri="{FF2B5EF4-FFF2-40B4-BE49-F238E27FC236}">
                  <a16:creationId xmlns:a16="http://schemas.microsoft.com/office/drawing/2014/main" id="{C90B63DA-86FE-BCFD-909B-51617E6B3CDE}"/>
                </a:ext>
              </a:extLst>
            </p:cNvPr>
            <p:cNvSpPr txBox="1"/>
            <p:nvPr/>
          </p:nvSpPr>
          <p:spPr>
            <a:xfrm>
              <a:off x="215805" y="1508209"/>
              <a:ext cx="5891356" cy="1148520"/>
            </a:xfrm>
            <a:prstGeom prst="rect">
              <a:avLst/>
            </a:prstGeom>
            <a:noFill/>
          </p:spPr>
          <p:txBody>
            <a:bodyPr wrap="none" rtlCol="0">
              <a:spAutoFit/>
            </a:bodyPr>
            <a:lstStyle/>
            <a:p>
              <a:pPr marL="800100" lvl="1" indent="-342900">
                <a:lnSpc>
                  <a:spcPct val="150000"/>
                </a:lnSpc>
                <a:buFont typeface="Wingdings" pitchFamily="2" charset="2"/>
                <a:buChar char="p"/>
              </a:pPr>
              <a:r>
                <a:rPr lang="en-US" altLang="ja-JP" sz="2400" dirty="0" err="1"/>
                <a:t>tdgaCNN</a:t>
              </a:r>
              <a:r>
                <a:rPr kumimoji="1" lang="en-US" altLang="ja-JP" sz="2400" dirty="0"/>
                <a:t> </a:t>
              </a:r>
              <a:r>
                <a:rPr lang="ja-JP" altLang="en-US" sz="2400"/>
                <a:t>の探索フェーズ</a:t>
              </a:r>
              <a:endParaRPr lang="en-US" altLang="ja-JP" sz="2400" dirty="0"/>
            </a:p>
            <a:p>
              <a:pPr marL="1257300" lvl="2" indent="-342900">
                <a:lnSpc>
                  <a:spcPct val="150000"/>
                </a:lnSpc>
                <a:buFont typeface="Wingdings" pitchFamily="2" charset="2"/>
                <a:buChar char="Ø"/>
              </a:pPr>
              <a:r>
                <a:rPr kumimoji="1" lang="ja-JP" altLang="en-US" sz="2400"/>
                <a:t>従来</a:t>
              </a:r>
              <a:r>
                <a:rPr kumimoji="1" lang="en-US" altLang="ja-JP" sz="2400" dirty="0"/>
                <a:t>: </a:t>
              </a:r>
              <a:r>
                <a:rPr kumimoji="1" lang="ja-JP" altLang="en-US" sz="2400"/>
                <a:t>適応度評価エポック数は</a:t>
              </a:r>
              <a:r>
                <a:rPr kumimoji="1" lang="en-US" altLang="ja-JP" sz="2400" dirty="0"/>
                <a:t> 1</a:t>
              </a:r>
            </a:p>
          </p:txBody>
        </p:sp>
        <p:grpSp>
          <p:nvGrpSpPr>
            <p:cNvPr id="8" name="グループ化 7">
              <a:extLst>
                <a:ext uri="{FF2B5EF4-FFF2-40B4-BE49-F238E27FC236}">
                  <a16:creationId xmlns:a16="http://schemas.microsoft.com/office/drawing/2014/main" id="{E10EB885-B0A6-EB9E-320D-E864B720C16C}"/>
                </a:ext>
              </a:extLst>
            </p:cNvPr>
            <p:cNvGrpSpPr/>
            <p:nvPr/>
          </p:nvGrpSpPr>
          <p:grpSpPr>
            <a:xfrm>
              <a:off x="302756" y="3050501"/>
              <a:ext cx="6955750" cy="1615809"/>
              <a:chOff x="302756" y="3050501"/>
              <a:chExt cx="6955750" cy="1615809"/>
            </a:xfrm>
          </p:grpSpPr>
          <p:sp>
            <p:nvSpPr>
              <p:cNvPr id="6" name="下矢印 5">
                <a:extLst>
                  <a:ext uri="{FF2B5EF4-FFF2-40B4-BE49-F238E27FC236}">
                    <a16:creationId xmlns:a16="http://schemas.microsoft.com/office/drawing/2014/main" id="{641D2C59-30AC-2F7B-EB61-C4D45AA61F8A}"/>
                  </a:ext>
                </a:extLst>
              </p:cNvPr>
              <p:cNvSpPr/>
              <p:nvPr/>
            </p:nvSpPr>
            <p:spPr>
              <a:xfrm>
                <a:off x="3199698" y="3050501"/>
                <a:ext cx="1161866" cy="760372"/>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66E60276-A68F-1DA5-0667-D1BAF2B75ABA}"/>
                  </a:ext>
                </a:extLst>
              </p:cNvPr>
              <p:cNvSpPr txBox="1"/>
              <p:nvPr/>
            </p:nvSpPr>
            <p:spPr>
              <a:xfrm>
                <a:off x="302756" y="4204645"/>
                <a:ext cx="6955750" cy="461665"/>
              </a:xfrm>
              <a:prstGeom prst="rect">
                <a:avLst/>
              </a:prstGeom>
              <a:noFill/>
            </p:spPr>
            <p:txBody>
              <a:bodyPr wrap="none" rtlCol="0">
                <a:spAutoFit/>
              </a:bodyPr>
              <a:lstStyle/>
              <a:p>
                <a:r>
                  <a:rPr kumimoji="1" lang="ja-JP" altLang="en-US" sz="2400"/>
                  <a:t>より良い個体が得られる適応度の</a:t>
                </a:r>
                <a:r>
                  <a:rPr lang="ja-JP" altLang="en-US" sz="2400"/>
                  <a:t>評価</a:t>
                </a:r>
                <a:r>
                  <a:rPr kumimoji="1" lang="ja-JP" altLang="en-US" sz="2400"/>
                  <a:t>方法を検討</a:t>
                </a:r>
              </a:p>
            </p:txBody>
          </p:sp>
        </p:grpSp>
      </p:grpSp>
    </p:spTree>
    <p:extLst>
      <p:ext uri="{BB962C8B-B14F-4D97-AF65-F5344CB8AC3E}">
        <p14:creationId xmlns:p14="http://schemas.microsoft.com/office/powerpoint/2010/main" val="1464039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6841C3-0E6C-BFA1-5D04-4112F1117102}"/>
              </a:ext>
            </a:extLst>
          </p:cNvPr>
          <p:cNvSpPr>
            <a:spLocks noGrp="1"/>
          </p:cNvSpPr>
          <p:nvPr>
            <p:ph type="title"/>
          </p:nvPr>
        </p:nvSpPr>
        <p:spPr/>
        <p:txBody>
          <a:bodyPr/>
          <a:lstStyle/>
          <a:p>
            <a:r>
              <a:rPr kumimoji="1" lang="ja-JP" altLang="en-US"/>
              <a:t>目次</a:t>
            </a:r>
          </a:p>
        </p:txBody>
      </p:sp>
      <p:sp>
        <p:nvSpPr>
          <p:cNvPr id="4" name="スライド番号プレースホルダー 3">
            <a:extLst>
              <a:ext uri="{FF2B5EF4-FFF2-40B4-BE49-F238E27FC236}">
                <a16:creationId xmlns:a16="http://schemas.microsoft.com/office/drawing/2014/main" id="{20D20625-8135-BA1D-11A0-E3466265CE7C}"/>
              </a:ext>
            </a:extLst>
          </p:cNvPr>
          <p:cNvSpPr>
            <a:spLocks noGrp="1"/>
          </p:cNvSpPr>
          <p:nvPr>
            <p:ph type="sldNum" sz="quarter" idx="12"/>
          </p:nvPr>
        </p:nvSpPr>
        <p:spPr/>
        <p:txBody>
          <a:bodyPr/>
          <a:lstStyle/>
          <a:p>
            <a:pPr lvl="0"/>
            <a:fld id="{004900ED-2EFD-2142-93A1-1CBA90FDE07B}" type="slidenum">
              <a:rPr lang="en-US" altLang="ja-JP" smtClean="0"/>
              <a:t>7</a:t>
            </a:fld>
            <a:endParaRPr lang="ja-JP" altLang="en-US"/>
          </a:p>
        </p:txBody>
      </p:sp>
      <p:sp>
        <p:nvSpPr>
          <p:cNvPr id="3" name="テキスト ボックス 2">
            <a:extLst>
              <a:ext uri="{FF2B5EF4-FFF2-40B4-BE49-F238E27FC236}">
                <a16:creationId xmlns:a16="http://schemas.microsoft.com/office/drawing/2014/main" id="{CFCE3529-0348-FAC9-4C81-ACEA9BA72623}"/>
              </a:ext>
            </a:extLst>
          </p:cNvPr>
          <p:cNvSpPr txBox="1"/>
          <p:nvPr/>
        </p:nvSpPr>
        <p:spPr>
          <a:xfrm>
            <a:off x="519837" y="1411535"/>
            <a:ext cx="3877985" cy="3425168"/>
          </a:xfrm>
          <a:prstGeom prst="rect">
            <a:avLst/>
          </a:prstGeom>
          <a:noFill/>
        </p:spPr>
        <p:txBody>
          <a:bodyPr wrap="none" rtlCol="0">
            <a:spAutoFit/>
          </a:bodyPr>
          <a:lstStyle/>
          <a:p>
            <a:pPr marL="457200" indent="-457200">
              <a:lnSpc>
                <a:spcPct val="200000"/>
              </a:lnSpc>
              <a:buFont typeface="Wingdings" pitchFamily="2" charset="2"/>
              <a:buChar char="Ø"/>
            </a:pPr>
            <a:r>
              <a:rPr lang="ja-JP" altLang="en-US" sz="2800">
                <a:solidFill>
                  <a:schemeClr val="bg2">
                    <a:lumMod val="90000"/>
                  </a:schemeClr>
                </a:solidFill>
              </a:rPr>
              <a:t>はじめに</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t>要素技術</a:t>
            </a:r>
            <a:endParaRPr lang="en-US" altLang="ja-JP" sz="2800" dirty="0"/>
          </a:p>
          <a:p>
            <a:pPr marL="457200" indent="-457200">
              <a:lnSpc>
                <a:spcPct val="200000"/>
              </a:lnSpc>
              <a:buFont typeface="Wingdings" pitchFamily="2" charset="2"/>
              <a:buChar char="Ø"/>
            </a:pPr>
            <a:r>
              <a:rPr lang="ja-JP" altLang="en-US" sz="2800">
                <a:solidFill>
                  <a:schemeClr val="bg2">
                    <a:lumMod val="90000"/>
                  </a:schemeClr>
                </a:solidFill>
              </a:rPr>
              <a:t>実験</a:t>
            </a:r>
            <a:endParaRPr lang="en-US" altLang="ja-JP" sz="2800" dirty="0">
              <a:solidFill>
                <a:schemeClr val="bg2">
                  <a:lumMod val="90000"/>
                </a:schemeClr>
              </a:solidFill>
            </a:endParaRPr>
          </a:p>
          <a:p>
            <a:pPr marL="457200" indent="-457200">
              <a:lnSpc>
                <a:spcPct val="200000"/>
              </a:lnSpc>
              <a:buFont typeface="Wingdings" pitchFamily="2" charset="2"/>
              <a:buChar char="Ø"/>
            </a:pPr>
            <a:r>
              <a:rPr lang="ja-JP" altLang="en-US" sz="2800">
                <a:solidFill>
                  <a:schemeClr val="bg2">
                    <a:lumMod val="90000"/>
                  </a:schemeClr>
                </a:solidFill>
              </a:rPr>
              <a:t>まとめと今後の課題</a:t>
            </a:r>
          </a:p>
        </p:txBody>
      </p:sp>
    </p:spTree>
    <p:extLst>
      <p:ext uri="{BB962C8B-B14F-4D97-AF65-F5344CB8AC3E}">
        <p14:creationId xmlns:p14="http://schemas.microsoft.com/office/powerpoint/2010/main" val="1017053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1A4D2F-E3BC-D469-EA93-548744271DA7}"/>
              </a:ext>
            </a:extLst>
          </p:cNvPr>
          <p:cNvSpPr>
            <a:spLocks noGrp="1"/>
          </p:cNvSpPr>
          <p:nvPr>
            <p:ph type="title"/>
          </p:nvPr>
        </p:nvSpPr>
        <p:spPr/>
        <p:txBody>
          <a:bodyPr/>
          <a:lstStyle/>
          <a:p>
            <a:r>
              <a:rPr lang="ja-JP" altLang="en-US"/>
              <a:t>畳み込みニューラルネットワーク</a:t>
            </a:r>
            <a:endParaRPr kumimoji="1" lang="ja-JP" altLang="en-US"/>
          </a:p>
        </p:txBody>
      </p:sp>
      <p:sp>
        <p:nvSpPr>
          <p:cNvPr id="5" name="スライド番号プレースホルダー 4">
            <a:extLst>
              <a:ext uri="{FF2B5EF4-FFF2-40B4-BE49-F238E27FC236}">
                <a16:creationId xmlns:a16="http://schemas.microsoft.com/office/drawing/2014/main" id="{2D0400D8-CA31-3279-A200-2FD48F814A27}"/>
              </a:ext>
            </a:extLst>
          </p:cNvPr>
          <p:cNvSpPr>
            <a:spLocks noGrp="1"/>
          </p:cNvSpPr>
          <p:nvPr>
            <p:ph type="sldNum" sz="quarter" idx="12"/>
          </p:nvPr>
        </p:nvSpPr>
        <p:spPr/>
        <p:txBody>
          <a:bodyPr/>
          <a:lstStyle/>
          <a:p>
            <a:pPr lvl="0"/>
            <a:fld id="{004900ED-2EFD-2142-93A1-1CBA90FDE07B}" type="slidenum">
              <a:rPr lang="en-US" altLang="ja-JP" smtClean="0"/>
              <a:t>8</a:t>
            </a:fld>
            <a:endParaRPr lang="ja-JP" altLang="en-US"/>
          </a:p>
        </p:txBody>
      </p:sp>
      <p:sp>
        <p:nvSpPr>
          <p:cNvPr id="4" name="テキスト ボックス 3">
            <a:extLst>
              <a:ext uri="{FF2B5EF4-FFF2-40B4-BE49-F238E27FC236}">
                <a16:creationId xmlns:a16="http://schemas.microsoft.com/office/drawing/2014/main" id="{CF9FE49C-3668-8B92-5FB0-12521E7B6B7B}"/>
              </a:ext>
            </a:extLst>
          </p:cNvPr>
          <p:cNvSpPr txBox="1"/>
          <p:nvPr/>
        </p:nvSpPr>
        <p:spPr>
          <a:xfrm>
            <a:off x="400969" y="1554186"/>
            <a:ext cx="5873724" cy="1631216"/>
          </a:xfrm>
          <a:prstGeom prst="rect">
            <a:avLst/>
          </a:prstGeom>
          <a:noFill/>
        </p:spPr>
        <p:txBody>
          <a:bodyPr wrap="none" rtlCol="0">
            <a:spAutoFit/>
          </a:bodyPr>
          <a:lstStyle/>
          <a:p>
            <a:pPr marL="342900" indent="-342900">
              <a:buFont typeface="Wingdings" pitchFamily="2" charset="2"/>
              <a:buChar char="p"/>
            </a:pPr>
            <a:r>
              <a:rPr kumimoji="1" lang="ja-JP" altLang="en-US" sz="2400"/>
              <a:t>畳み込みニューラルネットワーク</a:t>
            </a:r>
            <a:br>
              <a:rPr kumimoji="1" lang="en-US" altLang="ja-JP" sz="2400" dirty="0"/>
            </a:br>
            <a:r>
              <a:rPr lang="en-US" altLang="ja-JP" sz="2400" dirty="0">
                <a:cs typeface="Times New Roman" panose="02020603050405020304" pitchFamily="18" charset="0"/>
              </a:rPr>
              <a:t>(Convolutional Neural Network: CNN)</a:t>
            </a:r>
          </a:p>
          <a:p>
            <a:pPr marL="800100" lvl="1" indent="-342900">
              <a:buFont typeface="Wingdings" pitchFamily="2" charset="2"/>
              <a:buChar char="p"/>
            </a:pPr>
            <a:r>
              <a:rPr lang="ja-JP" altLang="en-US" sz="2400">
                <a:latin typeface="Times New Roman" panose="02020603050405020304" pitchFamily="18" charset="0"/>
                <a:cs typeface="Times New Roman" panose="02020603050405020304" pitchFamily="18" charset="0"/>
              </a:rPr>
              <a:t>画像認識分野で特に顕著な成功</a:t>
            </a:r>
            <a:endParaRPr lang="en-US" altLang="ja-JP"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kumimoji="1" lang="ja-JP" altLang="en-US" sz="2800"/>
          </a:p>
        </p:txBody>
      </p:sp>
      <p:grpSp>
        <p:nvGrpSpPr>
          <p:cNvPr id="8" name="グループ化 7">
            <a:extLst>
              <a:ext uri="{FF2B5EF4-FFF2-40B4-BE49-F238E27FC236}">
                <a16:creationId xmlns:a16="http://schemas.microsoft.com/office/drawing/2014/main" id="{DBB3FE59-5E31-4085-64BD-9823C469ADAB}"/>
              </a:ext>
            </a:extLst>
          </p:cNvPr>
          <p:cNvGrpSpPr/>
          <p:nvPr/>
        </p:nvGrpSpPr>
        <p:grpSpPr>
          <a:xfrm>
            <a:off x="192881" y="2835275"/>
            <a:ext cx="7175500" cy="2764202"/>
            <a:chOff x="192881" y="2835275"/>
            <a:chExt cx="7175500" cy="2764202"/>
          </a:xfrm>
        </p:grpSpPr>
        <p:sp>
          <p:nvSpPr>
            <p:cNvPr id="3" name="テキスト ボックス 2">
              <a:extLst>
                <a:ext uri="{FF2B5EF4-FFF2-40B4-BE49-F238E27FC236}">
                  <a16:creationId xmlns:a16="http://schemas.microsoft.com/office/drawing/2014/main" id="{85C213AE-320D-6482-D65E-A887E6DF2576}"/>
                </a:ext>
              </a:extLst>
            </p:cNvPr>
            <p:cNvSpPr txBox="1"/>
            <p:nvPr/>
          </p:nvSpPr>
          <p:spPr>
            <a:xfrm>
              <a:off x="400969" y="5137812"/>
              <a:ext cx="6759324" cy="461665"/>
            </a:xfrm>
            <a:prstGeom prst="rect">
              <a:avLst/>
            </a:prstGeom>
            <a:solidFill>
              <a:schemeClr val="bg1"/>
            </a:solidFill>
            <a:ln>
              <a:solidFill>
                <a:schemeClr val="tx1"/>
              </a:solidFill>
            </a:ln>
          </p:spPr>
          <p:txBody>
            <a:bodyPr wrap="square" rtlCol="0">
              <a:spAutoFit/>
            </a:bodyPr>
            <a:lstStyle/>
            <a:p>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野村 泰稔</a:t>
              </a:r>
              <a:r>
                <a:rPr lang="en-US" altLang="ja-JP" sz="1200" b="0" i="0" dirty="0">
                  <a:solidFill>
                    <a:srgbClr val="000000"/>
                  </a:solidFill>
                  <a:effectLst/>
                  <a:latin typeface="Hiragino Kaku Gothic ProN" panose="020B0300000000000000" pitchFamily="34" charset="-128"/>
                  <a:ea typeface="Hiragino Kaku Gothic ProN" panose="020B0300000000000000" pitchFamily="34" charset="-128"/>
                </a:rPr>
                <a:t>, </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村尾 彩希</a:t>
              </a:r>
              <a:r>
                <a:rPr lang="en-US" altLang="ja-JP" sz="1200" b="0" i="0" dirty="0">
                  <a:solidFill>
                    <a:srgbClr val="000000"/>
                  </a:solidFill>
                  <a:effectLst/>
                  <a:latin typeface="Hiragino Kaku Gothic ProN" panose="020B0300000000000000" pitchFamily="34" charset="-128"/>
                  <a:ea typeface="Hiragino Kaku Gothic ProN" panose="020B0300000000000000" pitchFamily="34" charset="-128"/>
                </a:rPr>
                <a:t>, </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阪口 幸広</a:t>
              </a:r>
              <a:r>
                <a:rPr lang="en-US" altLang="ja-JP" sz="1200" b="0" i="0" dirty="0">
                  <a:solidFill>
                    <a:srgbClr val="000000"/>
                  </a:solidFill>
                  <a:effectLst/>
                  <a:latin typeface="Hiragino Kaku Gothic ProN" panose="020B0300000000000000" pitchFamily="34" charset="-128"/>
                  <a:ea typeface="Hiragino Kaku Gothic ProN" panose="020B0300000000000000" pitchFamily="34" charset="-128"/>
                </a:rPr>
                <a:t>, </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古田 均</a:t>
              </a:r>
              <a:r>
                <a:rPr lang="en-US" altLang="ja-JP" sz="1200" dirty="0">
                  <a:solidFill>
                    <a:srgbClr val="000000"/>
                  </a:solidFill>
                  <a:latin typeface="Hiragino Kaku Gothic ProN" panose="020B0300000000000000" pitchFamily="34" charset="-128"/>
                  <a:ea typeface="Hiragino Kaku Gothic ProN" panose="020B0300000000000000" pitchFamily="34" charset="-128"/>
                </a:rPr>
                <a:t>.</a:t>
              </a:r>
              <a:r>
                <a:rPr lang="en-US" altLang="ja-JP" sz="1200" b="0" i="0" dirty="0">
                  <a:solidFill>
                    <a:srgbClr val="000000"/>
                  </a:solidFill>
                  <a:effectLst/>
                  <a:latin typeface="Hiragino Kaku Gothic ProN" panose="020B0300000000000000" pitchFamily="34" charset="-128"/>
                  <a:ea typeface="Hiragino Kaku Gothic ProN" panose="020B0300000000000000" pitchFamily="34" charset="-128"/>
                </a:rPr>
                <a:t> </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深層畳み込みニューラルネットワークに基づくコンクリート表面のひび割れ検出システム</a:t>
              </a:r>
              <a:r>
                <a:rPr lang="en-US" altLang="ja-JP" sz="1200" dirty="0">
                  <a:solidFill>
                    <a:srgbClr val="000000"/>
                  </a:solidFill>
                  <a:latin typeface="Hiragino Kaku Gothic ProN" panose="020B0300000000000000" pitchFamily="34" charset="-128"/>
                  <a:ea typeface="Hiragino Kaku Gothic ProN" panose="020B0300000000000000" pitchFamily="34" charset="-128"/>
                </a:rPr>
                <a:t>.</a:t>
              </a:r>
              <a:r>
                <a:rPr lang="en-US" altLang="ja-JP" sz="1200" b="0" i="0" dirty="0">
                  <a:solidFill>
                    <a:srgbClr val="000000"/>
                  </a:solidFill>
                  <a:effectLst/>
                  <a:latin typeface="Hiragino Kaku Gothic ProN" panose="020B0300000000000000" pitchFamily="34" charset="-128"/>
                  <a:ea typeface="Hiragino Kaku Gothic ProN" panose="020B0300000000000000" pitchFamily="34" charset="-128"/>
                </a:rPr>
                <a:t> </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土木学会論文集</a:t>
              </a:r>
              <a:r>
                <a:rPr lang="de" altLang="ja-JP" sz="1200" b="0" i="0" dirty="0">
                  <a:solidFill>
                    <a:srgbClr val="000000"/>
                  </a:solidFill>
                  <a:effectLst/>
                  <a:latin typeface="Hiragino Kaku Gothic ProN" panose="020B0300000000000000" pitchFamily="34" charset="-128"/>
                  <a:ea typeface="Hiragino Kaku Gothic ProN" panose="020B0300000000000000" pitchFamily="34" charset="-128"/>
                </a:rPr>
                <a:t>F6</a:t>
              </a:r>
              <a:r>
                <a:rPr lang="ja-JP" altLang="de" sz="1200" b="0" i="0">
                  <a:solidFill>
                    <a:srgbClr val="000000"/>
                  </a:solidFill>
                  <a:effectLst/>
                  <a:latin typeface="Hiragino Kaku Gothic ProN" panose="020B0300000000000000" pitchFamily="34" charset="-128"/>
                  <a:ea typeface="Hiragino Kaku Gothic ProN" panose="020B0300000000000000" pitchFamily="34" charset="-128"/>
                </a:rPr>
                <a:t>（</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安全問題）</a:t>
              </a:r>
              <a:r>
                <a:rPr lang="en-US" altLang="ja-JP" sz="1200" b="0" i="0" dirty="0">
                  <a:solidFill>
                    <a:srgbClr val="000000"/>
                  </a:solidFill>
                  <a:effectLst/>
                  <a:latin typeface="Hiragino Kaku Gothic ProN" panose="020B0300000000000000" pitchFamily="34" charset="-128"/>
                  <a:ea typeface="Hiragino Kaku Gothic ProN" panose="020B0300000000000000" pitchFamily="34" charset="-128"/>
                </a:rPr>
                <a:t>, 2017, 73 </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巻</a:t>
              </a:r>
              <a:r>
                <a:rPr lang="en-US" altLang="ja-JP" sz="1200" b="0" i="0" dirty="0">
                  <a:solidFill>
                    <a:srgbClr val="000000"/>
                  </a:solidFill>
                  <a:effectLst/>
                  <a:latin typeface="Hiragino Kaku Gothic ProN" panose="020B0300000000000000" pitchFamily="34" charset="-128"/>
                  <a:ea typeface="Hiragino Kaku Gothic ProN" panose="020B0300000000000000" pitchFamily="34" charset="-128"/>
                </a:rPr>
                <a:t>, 2 </a:t>
              </a:r>
              <a:r>
                <a:rPr lang="ja-JP" altLang="en-US" sz="1200" b="0" i="0">
                  <a:solidFill>
                    <a:srgbClr val="000000"/>
                  </a:solidFill>
                  <a:effectLst/>
                  <a:latin typeface="Hiragino Kaku Gothic ProN" panose="020B0300000000000000" pitchFamily="34" charset="-128"/>
                  <a:ea typeface="Hiragino Kaku Gothic ProN" panose="020B0300000000000000" pitchFamily="34" charset="-128"/>
                </a:rPr>
                <a:t>号</a:t>
              </a:r>
              <a:endParaRPr kumimoji="1" lang="ja-JP" altLang="en-US" sz="1200"/>
            </a:p>
          </p:txBody>
        </p:sp>
        <p:pic>
          <p:nvPicPr>
            <p:cNvPr id="7" name="図 6" descr="ダイアグラム&#10;&#10;自動的に生成された説明">
              <a:extLst>
                <a:ext uri="{FF2B5EF4-FFF2-40B4-BE49-F238E27FC236}">
                  <a16:creationId xmlns:a16="http://schemas.microsoft.com/office/drawing/2014/main" id="{EAA978B4-EC10-6C20-683C-FD579A12962C}"/>
                </a:ext>
              </a:extLst>
            </p:cNvPr>
            <p:cNvPicPr>
              <a:picLocks noChangeAspect="1"/>
            </p:cNvPicPr>
            <p:nvPr/>
          </p:nvPicPr>
          <p:blipFill>
            <a:blip r:embed="rId3"/>
            <a:stretch>
              <a:fillRect/>
            </a:stretch>
          </p:blipFill>
          <p:spPr>
            <a:xfrm>
              <a:off x="192881" y="2835275"/>
              <a:ext cx="7175500" cy="2146300"/>
            </a:xfrm>
            <a:prstGeom prst="rect">
              <a:avLst/>
            </a:prstGeom>
          </p:spPr>
        </p:pic>
      </p:grpSp>
    </p:spTree>
    <p:extLst>
      <p:ext uri="{BB962C8B-B14F-4D97-AF65-F5344CB8AC3E}">
        <p14:creationId xmlns:p14="http://schemas.microsoft.com/office/powerpoint/2010/main" val="3002517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3ACCB2-F0D8-9910-A185-049176CEC202}"/>
              </a:ext>
            </a:extLst>
          </p:cNvPr>
          <p:cNvSpPr>
            <a:spLocks noGrp="1"/>
          </p:cNvSpPr>
          <p:nvPr>
            <p:ph type="title"/>
          </p:nvPr>
        </p:nvSpPr>
        <p:spPr/>
        <p:txBody>
          <a:bodyPr/>
          <a:lstStyle/>
          <a:p>
            <a:r>
              <a:rPr kumimoji="1" lang="ja-JP" altLang="en-US"/>
              <a:t>畳み込みニューラルネットワーク</a:t>
            </a:r>
          </a:p>
        </p:txBody>
      </p:sp>
      <p:sp>
        <p:nvSpPr>
          <p:cNvPr id="3" name="スライド番号プレースホルダー 2">
            <a:extLst>
              <a:ext uri="{FF2B5EF4-FFF2-40B4-BE49-F238E27FC236}">
                <a16:creationId xmlns:a16="http://schemas.microsoft.com/office/drawing/2014/main" id="{E6023874-1B30-516C-F80E-1BB53829FD2D}"/>
              </a:ext>
            </a:extLst>
          </p:cNvPr>
          <p:cNvSpPr>
            <a:spLocks noGrp="1"/>
          </p:cNvSpPr>
          <p:nvPr>
            <p:ph type="sldNum" sz="quarter" idx="12"/>
          </p:nvPr>
        </p:nvSpPr>
        <p:spPr/>
        <p:txBody>
          <a:bodyPr/>
          <a:lstStyle/>
          <a:p>
            <a:pPr lvl="0"/>
            <a:fld id="{004900ED-2EFD-2142-93A1-1CBA90FDE07B}" type="slidenum">
              <a:rPr lang="en-US" altLang="ja-JP" smtClean="0"/>
              <a:t>9</a:t>
            </a:fld>
            <a:endParaRPr lang="ja-JP" altLang="en-US"/>
          </a:p>
        </p:txBody>
      </p:sp>
      <p:grpSp>
        <p:nvGrpSpPr>
          <p:cNvPr id="6" name="グループ化 5">
            <a:extLst>
              <a:ext uri="{FF2B5EF4-FFF2-40B4-BE49-F238E27FC236}">
                <a16:creationId xmlns:a16="http://schemas.microsoft.com/office/drawing/2014/main" id="{A707F0D3-3C48-58B3-0913-37D48857CABE}"/>
              </a:ext>
            </a:extLst>
          </p:cNvPr>
          <p:cNvGrpSpPr/>
          <p:nvPr/>
        </p:nvGrpSpPr>
        <p:grpSpPr>
          <a:xfrm>
            <a:off x="400969" y="1554186"/>
            <a:ext cx="5873724" cy="3108543"/>
            <a:chOff x="400969" y="1554186"/>
            <a:chExt cx="5873724" cy="3108543"/>
          </a:xfrm>
        </p:grpSpPr>
        <p:sp>
          <p:nvSpPr>
            <p:cNvPr id="4" name="テキスト ボックス 3">
              <a:extLst>
                <a:ext uri="{FF2B5EF4-FFF2-40B4-BE49-F238E27FC236}">
                  <a16:creationId xmlns:a16="http://schemas.microsoft.com/office/drawing/2014/main" id="{7F593EA1-4CA3-7E6D-FBDC-DC4A246DF213}"/>
                </a:ext>
              </a:extLst>
            </p:cNvPr>
            <p:cNvSpPr txBox="1"/>
            <p:nvPr/>
          </p:nvSpPr>
          <p:spPr>
            <a:xfrm>
              <a:off x="400969" y="1554186"/>
              <a:ext cx="5873724" cy="3108543"/>
            </a:xfrm>
            <a:prstGeom prst="rect">
              <a:avLst/>
            </a:prstGeom>
            <a:noFill/>
          </p:spPr>
          <p:txBody>
            <a:bodyPr wrap="none" rtlCol="0">
              <a:spAutoFit/>
            </a:bodyPr>
            <a:lstStyle/>
            <a:p>
              <a:pPr marL="342900" indent="-342900">
                <a:buFont typeface="Wingdings" pitchFamily="2" charset="2"/>
                <a:buChar char="p"/>
              </a:pPr>
              <a:r>
                <a:rPr kumimoji="1" lang="ja-JP" altLang="en-US" sz="2400"/>
                <a:t>畳み込みニューラルネットワーク</a:t>
              </a:r>
              <a:br>
                <a:rPr kumimoji="1" lang="en-US" altLang="ja-JP" sz="2400" dirty="0"/>
              </a:br>
              <a:r>
                <a:rPr lang="en-US" altLang="ja-JP" sz="2400" dirty="0">
                  <a:cs typeface="Times New Roman" panose="02020603050405020304" pitchFamily="18" charset="0"/>
                </a:rPr>
                <a:t>(Convolutional Neural Network: CNN)</a:t>
              </a:r>
            </a:p>
            <a:p>
              <a:pPr marL="800100" lvl="1" indent="-342900">
                <a:buFont typeface="Wingdings" pitchFamily="2" charset="2"/>
                <a:buChar char="Ø"/>
              </a:pPr>
              <a:r>
                <a:rPr lang="en-US" altLang="ja-JP" sz="2400" dirty="0">
                  <a:cs typeface="Times New Roman" panose="02020603050405020304" pitchFamily="18" charset="0"/>
                </a:rPr>
                <a:t>3 </a:t>
              </a:r>
              <a:r>
                <a:rPr lang="ja-JP" altLang="en-US" sz="2400">
                  <a:cs typeface="Times New Roman" panose="02020603050405020304" pitchFamily="18" charset="0"/>
                </a:rPr>
                <a:t>種類の層</a:t>
              </a:r>
              <a:endParaRPr lang="en-US" altLang="ja-JP" sz="2400" dirty="0">
                <a:cs typeface="Times New Roman" panose="02020603050405020304" pitchFamily="18" charset="0"/>
              </a:endParaRPr>
            </a:p>
            <a:p>
              <a:pPr marL="1257300" lvl="2" indent="-342900">
                <a:buFont typeface="Wingdings" pitchFamily="2" charset="2"/>
                <a:buChar char="ü"/>
              </a:pPr>
              <a:r>
                <a:rPr lang="ja-JP" altLang="en-US" sz="2400">
                  <a:cs typeface="Times New Roman" panose="02020603050405020304" pitchFamily="18" charset="0"/>
                </a:rPr>
                <a:t>畳み込み層</a:t>
              </a:r>
              <a:endParaRPr lang="en-US" altLang="ja-JP" sz="2400" dirty="0">
                <a:cs typeface="Times New Roman" panose="02020603050405020304" pitchFamily="18" charset="0"/>
              </a:endParaRPr>
            </a:p>
            <a:p>
              <a:pPr marL="1257300" lvl="2" indent="-342900">
                <a:buFont typeface="Wingdings" pitchFamily="2" charset="2"/>
                <a:buChar char="ü"/>
              </a:pPr>
              <a:r>
                <a:rPr lang="ja-JP" altLang="en-US" sz="2400">
                  <a:cs typeface="Times New Roman" panose="02020603050405020304" pitchFamily="18" charset="0"/>
                </a:rPr>
                <a:t>プーリング層</a:t>
              </a:r>
              <a:endParaRPr lang="en-US" altLang="ja-JP" sz="2400" dirty="0">
                <a:cs typeface="Times New Roman" panose="02020603050405020304" pitchFamily="18" charset="0"/>
              </a:endParaRPr>
            </a:p>
            <a:p>
              <a:pPr marL="1257300" lvl="2" indent="-342900">
                <a:buFont typeface="Wingdings" pitchFamily="2" charset="2"/>
                <a:buChar char="ü"/>
              </a:pPr>
              <a:r>
                <a:rPr lang="ja-JP" altLang="en-US" sz="2400">
                  <a:cs typeface="Times New Roman" panose="02020603050405020304" pitchFamily="18" charset="0"/>
                </a:rPr>
                <a:t>全結合層</a:t>
              </a:r>
              <a:endParaRPr lang="en-US" altLang="ja-JP" sz="2400" dirty="0">
                <a:cs typeface="Times New Roman" panose="02020603050405020304" pitchFamily="18" charset="0"/>
              </a:endParaRPr>
            </a:p>
            <a:p>
              <a:pPr lvl="2"/>
              <a:endParaRPr lang="en-US" altLang="ja-JP" sz="2400" dirty="0">
                <a:cs typeface="Times New Roman" panose="02020603050405020304" pitchFamily="18" charset="0"/>
              </a:endParaRPr>
            </a:p>
            <a:p>
              <a:endParaRPr kumimoji="1" lang="ja-JP" altLang="en-US" sz="2800"/>
            </a:p>
          </p:txBody>
        </p:sp>
        <p:sp>
          <p:nvSpPr>
            <p:cNvPr id="5" name="テキスト ボックス 4">
              <a:extLst>
                <a:ext uri="{FF2B5EF4-FFF2-40B4-BE49-F238E27FC236}">
                  <a16:creationId xmlns:a16="http://schemas.microsoft.com/office/drawing/2014/main" id="{FEB004EA-2679-E5E4-BC5D-23EE9D0D30BD}"/>
                </a:ext>
              </a:extLst>
            </p:cNvPr>
            <p:cNvSpPr txBox="1"/>
            <p:nvPr/>
          </p:nvSpPr>
          <p:spPr>
            <a:xfrm>
              <a:off x="872028" y="3831732"/>
              <a:ext cx="2627642" cy="830997"/>
            </a:xfrm>
            <a:prstGeom prst="rect">
              <a:avLst/>
            </a:prstGeom>
            <a:noFill/>
          </p:spPr>
          <p:txBody>
            <a:bodyPr wrap="none" rtlCol="0">
              <a:spAutoFit/>
            </a:bodyPr>
            <a:lstStyle/>
            <a:p>
              <a:pPr marL="285750" indent="-285750">
                <a:buFont typeface="Wingdings" pitchFamily="2" charset="2"/>
                <a:buChar char="Ø"/>
              </a:pPr>
              <a:r>
                <a:rPr kumimoji="1" lang="ja-JP" altLang="en-US" sz="2400"/>
                <a:t>活性化関数</a:t>
              </a:r>
              <a:endParaRPr kumimoji="1" lang="en-US" altLang="ja-JP" sz="2400" dirty="0"/>
            </a:p>
            <a:p>
              <a:pPr marL="285750" indent="-285750">
                <a:buFont typeface="Wingdings" pitchFamily="2" charset="2"/>
                <a:buChar char="Ø"/>
              </a:pPr>
              <a:r>
                <a:rPr lang="ja-JP" altLang="en-US" sz="2400"/>
                <a:t>各種パラメータ</a:t>
              </a:r>
              <a:endParaRPr kumimoji="1" lang="ja-JP" altLang="en-US" sz="2400"/>
            </a:p>
          </p:txBody>
        </p:sp>
      </p:grpSp>
    </p:spTree>
    <p:extLst>
      <p:ext uri="{BB962C8B-B14F-4D97-AF65-F5344CB8AC3E}">
        <p14:creationId xmlns:p14="http://schemas.microsoft.com/office/powerpoint/2010/main" val="176706568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61883</TotalTime>
  <Words>2837</Words>
  <Application>Microsoft Macintosh PowerPoint</Application>
  <PresentationFormat>ユーザー設定</PresentationFormat>
  <Paragraphs>376</Paragraphs>
  <Slides>35</Slides>
  <Notes>33</Notes>
  <HiddenSlides>0</HiddenSlides>
  <MMClips>0</MMClips>
  <ScaleCrop>false</ScaleCrop>
  <HeadingPairs>
    <vt:vector size="6" baseType="variant">
      <vt:variant>
        <vt:lpstr>使用されているフォント</vt:lpstr>
      </vt:variant>
      <vt:variant>
        <vt:i4>14</vt:i4>
      </vt:variant>
      <vt:variant>
        <vt:lpstr>テーマ</vt:lpstr>
      </vt:variant>
      <vt:variant>
        <vt:i4>1</vt:i4>
      </vt:variant>
      <vt:variant>
        <vt:lpstr>スライド タイトル</vt:lpstr>
      </vt:variant>
      <vt:variant>
        <vt:i4>35</vt:i4>
      </vt:variant>
    </vt:vector>
  </HeadingPairs>
  <TitlesOfParts>
    <vt:vector size="50" baseType="lpstr">
      <vt:lpstr>Hiragino Kaku Gothic Pro W3</vt:lpstr>
      <vt:lpstr>Hiragino Kaku Gothic ProN</vt:lpstr>
      <vt:lpstr>Hiragino Sans</vt:lpstr>
      <vt:lpstr>Liberation Sans</vt:lpstr>
      <vt:lpstr>Noto Serif CJK JP</vt:lpstr>
      <vt:lpstr>NotoSansJP</vt:lpstr>
      <vt:lpstr>游ゴシック</vt:lpstr>
      <vt:lpstr>游ゴシック Light</vt:lpstr>
      <vt:lpstr>Arial</vt:lpstr>
      <vt:lpstr>Cambria Math</vt:lpstr>
      <vt:lpstr>Courier New</vt:lpstr>
      <vt:lpstr>Helvetica Neue</vt:lpstr>
      <vt:lpstr>Times New Roman</vt:lpstr>
      <vt:lpstr>Wingdings</vt:lpstr>
      <vt:lpstr>Office テーマ</vt:lpstr>
      <vt:lpstr>PowerPoint プレゼンテーション</vt:lpstr>
      <vt:lpstr>目次</vt:lpstr>
      <vt:lpstr>目次</vt:lpstr>
      <vt:lpstr>はじめに</vt:lpstr>
      <vt:lpstr>はじめに</vt:lpstr>
      <vt:lpstr>はじめに</vt:lpstr>
      <vt:lpstr>目次</vt:lpstr>
      <vt:lpstr>畳み込みニューラルネットワーク</vt:lpstr>
      <vt:lpstr>畳み込みニューラルネットワーク</vt:lpstr>
      <vt:lpstr>遺伝的アルゴリズム</vt:lpstr>
      <vt:lpstr>gaCNN</vt:lpstr>
      <vt:lpstr>熱力学的遺伝アルゴリズム</vt:lpstr>
      <vt:lpstr>可変長遺伝子型熱力学的選択ルール</vt:lpstr>
      <vt:lpstr>可変長遺伝子型熱力学的選択ルール</vt:lpstr>
      <vt:lpstr>可変長遺伝子型熱力学的選択ルール</vt:lpstr>
      <vt:lpstr>tdgaCNN </vt:lpstr>
      <vt:lpstr>目次</vt:lpstr>
      <vt:lpstr>本実験の概要</vt:lpstr>
      <vt:lpstr>本実験の概要</vt:lpstr>
      <vt:lpstr>初期個体群の作成</vt:lpstr>
      <vt:lpstr>データセット</vt:lpstr>
      <vt:lpstr>実験 1</vt:lpstr>
      <vt:lpstr>実験 2</vt:lpstr>
      <vt:lpstr>実験 1, 2 実験条件</vt:lpstr>
      <vt:lpstr>初期個体群の作成結果</vt:lpstr>
      <vt:lpstr>実験 1 ––– 最終的な識別精度</vt:lpstr>
      <vt:lpstr>実験 1 ––– 考察</vt:lpstr>
      <vt:lpstr>実験 2 ––– 最終的な識別精度</vt:lpstr>
      <vt:lpstr>実験 2 ––– 考察</vt:lpstr>
      <vt:lpstr>目次</vt:lpstr>
      <vt:lpstr>まとめ</vt:lpstr>
      <vt:lpstr>今後の課題</vt:lpstr>
      <vt:lpstr>PowerPoint プレゼンテーション</vt:lpstr>
      <vt:lpstr>tdgaCNN の流れ</vt:lpstr>
      <vt:lpstr>実験 2 ––– 適応度の推移</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熱力学的遺伝アルゴリズムによる CNN 構造の進化的獲得</dc:title>
  <cp:lastModifiedBy>平 智隆</cp:lastModifiedBy>
  <cp:revision>41</cp:revision>
  <dcterms:created xsi:type="dcterms:W3CDTF">2022-11-29T15:12:02Z</dcterms:created>
  <dcterms:modified xsi:type="dcterms:W3CDTF">2023-01-22T14:54:09Z</dcterms:modified>
</cp:coreProperties>
</file>