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3"/>
  </p:sldMasterIdLst>
  <p:sldIdLst>
    <p:sldId id="256" r:id="rId4"/>
    <p:sldId id="265" r:id="rId5"/>
    <p:sldId id="266" r:id="rId6"/>
    <p:sldId id="267" r:id="rId7"/>
    <p:sldId id="268" r:id="rId8"/>
    <p:sldId id="269" r:id="rId9"/>
    <p:sldId id="270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7F9D-F102-4BF2-B4E2-C492BFEFB941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9DB3-CC79-4C22-9650-F183A756273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3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7F9D-F102-4BF2-B4E2-C492BFEFB941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9DB3-CC79-4C22-9650-F183A75627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46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7F9D-F102-4BF2-B4E2-C492BFEFB941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9DB3-CC79-4C22-9650-F183A75627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72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7F9D-F102-4BF2-B4E2-C492BFEFB941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9DB3-CC79-4C22-9650-F183A75627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6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7F9D-F102-4BF2-B4E2-C492BFEFB941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9DB3-CC79-4C22-9650-F183A756273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39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7F9D-F102-4BF2-B4E2-C492BFEFB941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9DB3-CC79-4C22-9650-F183A75627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DF356E5-FB81-47D7-A372-8BABE0E0C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07225" y="910023"/>
            <a:ext cx="748455" cy="74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9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7F9D-F102-4BF2-B4E2-C492BFEFB941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9DB3-CC79-4C22-9650-F183A75627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67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7F9D-F102-4BF2-B4E2-C492BFEFB941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9DB3-CC79-4C22-9650-F183A75627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09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7F9D-F102-4BF2-B4E2-C492BFEFB941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9DB3-CC79-4C22-9650-F183A75627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77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397F9D-F102-4BF2-B4E2-C492BFEFB941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5A9DB3-CC79-4C22-9650-F183A75627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38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7F9D-F102-4BF2-B4E2-C492BFEFB941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9DB3-CC79-4C22-9650-F183A75627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64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397F9D-F102-4BF2-B4E2-C492BFEFB941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5A9DB3-CC79-4C22-9650-F183A756273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98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8DD5F-B01C-4579-B8DE-B12FFF927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Marketing de Serviços</a:t>
            </a:r>
            <a:br>
              <a:rPr lang="pt-BR" dirty="0"/>
            </a:br>
            <a:r>
              <a:rPr lang="pt-BR" sz="4000" dirty="0"/>
              <a:t>Uma análise dos serviços da Claro</a:t>
            </a:r>
            <a:br>
              <a:rPr lang="pt-BR" sz="4000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46BAAC-7169-4275-9384-805BF33C6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714612"/>
            <a:ext cx="10058400" cy="1132515"/>
          </a:xfrm>
        </p:spPr>
        <p:txBody>
          <a:bodyPr>
            <a:normAutofit/>
          </a:bodyPr>
          <a:lstStyle/>
          <a:p>
            <a:pPr algn="r"/>
            <a:r>
              <a:rPr lang="pt-BR" b="1" i="1" cap="none" dirty="0" err="1">
                <a:latin typeface="+mn-lt"/>
              </a:rPr>
              <a:t>Cristhyan</a:t>
            </a:r>
            <a:r>
              <a:rPr lang="pt-BR" b="1" i="1" cap="none" dirty="0">
                <a:latin typeface="+mn-lt"/>
              </a:rPr>
              <a:t> Gabriel da Silva Andrade</a:t>
            </a:r>
          </a:p>
          <a:p>
            <a:pPr algn="r"/>
            <a:r>
              <a:rPr lang="pt-BR" b="1" cap="none" dirty="0">
                <a:latin typeface="+mn-lt"/>
              </a:rPr>
              <a:t>Assistente Técnico De Vendas – ATVTA</a:t>
            </a:r>
          </a:p>
        </p:txBody>
      </p:sp>
    </p:spTree>
    <p:extLst>
      <p:ext uri="{BB962C8B-B14F-4D97-AF65-F5344CB8AC3E}">
        <p14:creationId xmlns:p14="http://schemas.microsoft.com/office/powerpoint/2010/main" val="257780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4F03F-0F4E-4264-9F5D-43038D01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Praça (momento e lugar)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C42C65-5865-4A7A-A18F-46632E2AF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3965" y="2156603"/>
            <a:ext cx="4937760" cy="3997163"/>
          </a:xfrm>
        </p:spPr>
        <p:txBody>
          <a:bodyPr/>
          <a:lstStyle/>
          <a:p>
            <a:r>
              <a:rPr lang="pt-BR" dirty="0"/>
              <a:t>A Claro possui uma ampla rede de distribuição, com lojas próprias e revendedores autorizados espalhados por todo o país. Além disso, a empresa também oferece serviços de atendimento online e por telefone, para atender seus clientes em qualquer lugar do Brasil.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588F119-E045-4982-B6AB-5AB046C911DD}"/>
              </a:ext>
            </a:extLst>
          </p:cNvPr>
          <p:cNvSpPr/>
          <p:nvPr/>
        </p:nvSpPr>
        <p:spPr>
          <a:xfrm>
            <a:off x="1097280" y="2807781"/>
            <a:ext cx="46950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i="1" dirty="0">
                <a:solidFill>
                  <a:srgbClr val="404040"/>
                </a:solidFill>
                <a:latin typeface="Calibri" panose="020F0502020204030204" pitchFamily="34" charset="0"/>
              </a:rPr>
              <a:t>São os processos de distribuição (canais). No entanto, para o segmento de serviços, este tópico se traduz como momento e lugar. </a:t>
            </a:r>
            <a:r>
              <a:rPr lang="en-US" dirty="0">
                <a:solidFill>
                  <a:srgbClr val="404040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pt-BR" i="1" dirty="0">
                <a:solidFill>
                  <a:srgbClr val="404040"/>
                </a:solidFill>
                <a:latin typeface="Calibri" panose="020F0502020204030204" pitchFamily="34" charset="0"/>
              </a:rPr>
              <a:t>Envolve a forma de entrega dos serviços, desde prazos até meios de execução.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21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D1570-FD9A-44B4-8955-1E440E576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Promoção (comunicação integrada)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C4D0F9-18D5-482A-B940-C9264E8CE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6493" y="1992713"/>
            <a:ext cx="4937760" cy="4023360"/>
          </a:xfrm>
        </p:spPr>
        <p:txBody>
          <a:bodyPr/>
          <a:lstStyle/>
          <a:p>
            <a:r>
              <a:rPr lang="pt-BR" dirty="0"/>
              <a:t>A Claro utiliza diversas estratégias de promoção, como campanhas publicitárias em TV, rádio e internet, patrocínios de eventos esportivos e culturais, além de ações de relacionamento com os clientes, como programas de fidelidade e atendimento personalizado.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D52FC6A-EDC4-411B-90D3-1F31BFD6E150}"/>
              </a:ext>
            </a:extLst>
          </p:cNvPr>
          <p:cNvSpPr/>
          <p:nvPr/>
        </p:nvSpPr>
        <p:spPr>
          <a:xfrm>
            <a:off x="1202422" y="2296233"/>
            <a:ext cx="32269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i="1" dirty="0">
                <a:solidFill>
                  <a:srgbClr val="404040"/>
                </a:solidFill>
                <a:latin typeface="Calibri" panose="020F0502020204030204" pitchFamily="34" charset="0"/>
              </a:rPr>
              <a:t>Está relacionada às estratégias de comunicação e divulgação dos serviços, como forma de mostrar ao público-alvo os diferenciais e benefícios dos serviços. </a:t>
            </a:r>
            <a:r>
              <a:rPr lang="en-US" dirty="0">
                <a:solidFill>
                  <a:srgbClr val="404040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pt-BR" i="1" dirty="0">
                <a:solidFill>
                  <a:srgbClr val="404040"/>
                </a:solidFill>
                <a:latin typeface="Calibri" panose="020F0502020204030204" pitchFamily="34" charset="0"/>
              </a:rPr>
              <a:t>Mostrar a credibilidade da empresa e a competência técnica é uma das melhores maneiras de promover um serviço, obtendo vantagem competitiva.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0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BF2F9-E736-4741-8658-A3D33AFC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Processos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03C77E-901A-4ACD-B26B-AC7CACEBE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4184" y="1975132"/>
            <a:ext cx="4937760" cy="4023360"/>
          </a:xfrm>
        </p:spPr>
        <p:txBody>
          <a:bodyPr/>
          <a:lstStyle/>
          <a:p>
            <a:r>
              <a:rPr lang="pt-BR" dirty="0"/>
              <a:t>A Claro busca constantemente melhorar seus processos internos, com o objetivo de aumentar a eficiência e a qualidade dos serviços prestados aos clientes. A empresa investe em tecnologia e inovação para garantir a excelência de seus processos.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1B27622-A506-4115-9E1B-8B7EDB8B732E}"/>
              </a:ext>
            </a:extLst>
          </p:cNvPr>
          <p:cNvSpPr/>
          <p:nvPr/>
        </p:nvSpPr>
        <p:spPr>
          <a:xfrm>
            <a:off x="1097280" y="2442943"/>
            <a:ext cx="28398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rgbClr val="404040"/>
                </a:solidFill>
                <a:latin typeface="Calibri" panose="020F0502020204030204" pitchFamily="34" charset="0"/>
              </a:rPr>
              <a:t>Representa todos os fluxos, procedimentos e metodologias de trabalho utilizados na prestação de um serviço. É um meio importante de assegurar a precisão e a assertividade do resultado final.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9062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59448-22C4-47FB-8DD6-1B56C858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“</a:t>
            </a:r>
            <a:r>
              <a:rPr lang="pt-BR" b="1" dirty="0" err="1"/>
              <a:t>Palpabilidade</a:t>
            </a:r>
            <a:r>
              <a:rPr lang="pt-BR" b="1" dirty="0"/>
              <a:t>” ou evidência física: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F15F89-19CC-4D9F-B350-53879489C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9171" y="2018263"/>
            <a:ext cx="4937760" cy="4023360"/>
          </a:xfrm>
        </p:spPr>
        <p:txBody>
          <a:bodyPr/>
          <a:lstStyle/>
          <a:p>
            <a:r>
              <a:rPr lang="pt-BR" dirty="0"/>
              <a:t>A Claro utiliza a prova física para transmitir uma imagem positiva da empresa e de seus serviços aos clientes. Isso inclui a identidade visual da marca, a arquitetura e decoração de suas lojas e a qualidade dos materiais utilizados nos equipamentos e aparelhos oferecidos.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6B94F7B-ABA0-4102-9019-37B572C7B77C}"/>
              </a:ext>
            </a:extLst>
          </p:cNvPr>
          <p:cNvSpPr/>
          <p:nvPr/>
        </p:nvSpPr>
        <p:spPr>
          <a:xfrm>
            <a:off x="1097280" y="2094557"/>
            <a:ext cx="34870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i="1" dirty="0">
                <a:solidFill>
                  <a:srgbClr val="404040"/>
                </a:solidFill>
                <a:latin typeface="Calibri" panose="020F0502020204030204" pitchFamily="34" charset="0"/>
              </a:rPr>
              <a:t>É a percepção do ambiente onde o serviço é prestado. </a:t>
            </a:r>
            <a:r>
              <a:rPr lang="en-US" dirty="0">
                <a:solidFill>
                  <a:srgbClr val="404040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pt-BR" i="1" dirty="0">
                <a:solidFill>
                  <a:srgbClr val="404040"/>
                </a:solidFill>
                <a:latin typeface="Calibri" panose="020F0502020204030204" pitchFamily="34" charset="0"/>
              </a:rPr>
              <a:t>Relaciona-se a diversos fatores, que vão desde a apresentação pessoal dos funcionários e cartões de visita até a organização das instalações e equipamentos. É a forma como a empresa interage com o cliente e o ambiente onde isso ocorre.</a:t>
            </a:r>
            <a:r>
              <a:rPr lang="en-US" dirty="0">
                <a:solidFill>
                  <a:srgbClr val="404040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pt-BR" i="1" dirty="0">
                <a:solidFill>
                  <a:srgbClr val="404040"/>
                </a:solidFill>
                <a:latin typeface="Calibri" panose="020F0502020204030204" pitchFamily="34" charset="0"/>
              </a:rPr>
              <a:t>O que no espaço físico fornece “pistas de tangibilidade” da qualidade do serviço prestado?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92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9D119-807B-4732-BE80-931B0A3F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Pessoas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2FEFF6-69AB-487F-9E70-697D1BC7F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2052769"/>
            <a:ext cx="4937760" cy="4023360"/>
          </a:xfrm>
        </p:spPr>
        <p:txBody>
          <a:bodyPr/>
          <a:lstStyle/>
          <a:p>
            <a:r>
              <a:rPr lang="pt-BR" dirty="0"/>
              <a:t>A Claro valoriza seus colaboradores e investe em programas de treinamento e desenvolvimento para garantir que sua equipe esteja capacitada para oferecer um atendimento de excelência aos clientes.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A419B8F-9315-445C-A492-D263B9A9B4B1}"/>
              </a:ext>
            </a:extLst>
          </p:cNvPr>
          <p:cNvSpPr/>
          <p:nvPr/>
        </p:nvSpPr>
        <p:spPr>
          <a:xfrm>
            <a:off x="1097280" y="2316945"/>
            <a:ext cx="3048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i="1" dirty="0">
                <a:solidFill>
                  <a:srgbClr val="404040"/>
                </a:solidFill>
                <a:latin typeface="Calibri" panose="020F0502020204030204" pitchFamily="34" charset="0"/>
              </a:rPr>
              <a:t>São todos os envolvidos direta ou indiretamente na prestação do serviço. A força de trabalho é a matéria-prima. Portanto, a preocupação com as pessoas é fundamental. </a:t>
            </a:r>
            <a:r>
              <a:rPr lang="en-US" dirty="0">
                <a:solidFill>
                  <a:srgbClr val="404040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pt-BR" i="1" dirty="0">
                <a:solidFill>
                  <a:srgbClr val="404040"/>
                </a:solidFill>
                <a:latin typeface="Calibri" panose="020F0502020204030204" pitchFamily="34" charset="0"/>
              </a:rPr>
              <a:t>O treinamento, a capacitação, a motivação e a orientação ao cliente devem ser constantes, pois geram impacto direto na qualidade do serviço prestado.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38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4C30B-A4FA-4DE6-8E0C-8CEC20A1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Produtividade e qualidade: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249394-04C0-4B3E-A16C-237887471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940625"/>
            <a:ext cx="4937760" cy="4023360"/>
          </a:xfrm>
        </p:spPr>
        <p:txBody>
          <a:bodyPr>
            <a:normAutofit/>
          </a:bodyPr>
          <a:lstStyle/>
          <a:p>
            <a:r>
              <a:rPr lang="pt-BR" dirty="0"/>
              <a:t>Em relação à produtividade, a Claro Brasil utiliza tecnologias avançadas para aumentar a eficiência de suas operações. A empresa investe em sistemas e processos automatizados para gerenciar suas atividades, minimizando erros e aumentando a eficiência operacional..</a:t>
            </a:r>
          </a:p>
          <a:p>
            <a:r>
              <a:rPr lang="pt-BR" dirty="0"/>
              <a:t>Para garantir a qualidade dos serviços, a empresa oferece um serviço de atendimento ao cliente eficiente e ágil, com canais de atendimento disponíveis 24 </a:t>
            </a:r>
            <a:r>
              <a:rPr lang="pt-BR" dirty="0" err="1"/>
              <a:t>hora.s</a:t>
            </a:r>
            <a:br>
              <a:rPr lang="pt-BR" dirty="0"/>
            </a:b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895F387-91F6-4490-B050-9994789DB3E8}"/>
              </a:ext>
            </a:extLst>
          </p:cNvPr>
          <p:cNvSpPr/>
          <p:nvPr/>
        </p:nvSpPr>
        <p:spPr>
          <a:xfrm>
            <a:off x="1261145" y="2182397"/>
            <a:ext cx="397358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1600" i="1" dirty="0">
                <a:solidFill>
                  <a:srgbClr val="404040"/>
                </a:solidFill>
                <a:latin typeface="Calibri" panose="020F0502020204030204" pitchFamily="34" charset="0"/>
              </a:rPr>
              <a:t>São premissas básicas para organizações de quaisquer ramos de  atividade. Entretanto, para o segmento de serviços, são fatores primordiais para do sucesso ou fracasso de uma empresa.</a:t>
            </a:r>
            <a:r>
              <a:rPr lang="en-US" sz="1600" dirty="0">
                <a:solidFill>
                  <a:srgbClr val="404040"/>
                </a:solidFill>
                <a:latin typeface="Calibri" panose="020F0502020204030204" pitchFamily="34" charset="0"/>
              </a:rPr>
              <a:t>​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pt-BR" sz="1600" i="1" dirty="0">
                <a:solidFill>
                  <a:srgbClr val="404040"/>
                </a:solidFill>
                <a:latin typeface="Calibri" panose="020F0502020204030204" pitchFamily="34" charset="0"/>
              </a:rPr>
              <a:t>A produtividade se refere ao alcance das melhores práticas na execução dos serviços para maximizar recursos, reduzir despesas e otimizar o tempo das equipes.</a:t>
            </a:r>
            <a:r>
              <a:rPr lang="en-US" sz="1600" dirty="0">
                <a:solidFill>
                  <a:srgbClr val="404040"/>
                </a:solidFill>
                <a:latin typeface="Calibri" panose="020F0502020204030204" pitchFamily="34" charset="0"/>
              </a:rPr>
              <a:t>​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pt-BR" sz="1600" i="1" dirty="0">
                <a:solidFill>
                  <a:srgbClr val="404040"/>
                </a:solidFill>
                <a:latin typeface="Calibri" panose="020F0502020204030204" pitchFamily="34" charset="0"/>
              </a:rPr>
              <a:t>A qualidade é a garantia de entrega nas condições acordadas e, de preferência, excedendo às expectativas, para alcançar a satisfação dos clientes.</a:t>
            </a:r>
            <a:endParaRPr lang="en-US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199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4C30B-A4FA-4DE6-8E0C-8CEC20A1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Conclusão: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249394-04C0-4B3E-A16C-237887471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45735"/>
            <a:ext cx="10058400" cy="4023360"/>
          </a:xfrm>
        </p:spPr>
        <p:txBody>
          <a:bodyPr>
            <a:normAutofit/>
          </a:bodyPr>
          <a:lstStyle/>
          <a:p>
            <a:r>
              <a:rPr lang="pt-BR" dirty="0"/>
              <a:t>A Claro, se estruturou por volta de 2003, sendo subsidiada pela Empresa mexicana América Móvel de Carlos </a:t>
            </a:r>
            <a:r>
              <a:rPr lang="pt-BR" dirty="0" err="1"/>
              <a:t>Slim</a:t>
            </a:r>
            <a:r>
              <a:rPr lang="pt-BR" dirty="0"/>
              <a:t>. No inicio de 2019 se expandiu ainda mais comprando as ações da Embratel e da empresa de tele comunicação NET.</a:t>
            </a:r>
          </a:p>
          <a:p>
            <a:r>
              <a:rPr lang="pt-BR" dirty="0"/>
              <a:t>a Claro tem se consolidado por inovar em seus produtos afim de trazer novos serviços com tecnologia avançada, buscando constantemente melhorar seus processos tanto interno, como externamente, com o objetivo de aumentar a eficiência e a qualidade dos serviços prestados aos clientes, com preços competitivo, promoções bem estruturadas e um ambiente interno com colaboradores bem treinados e capacitados.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0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5A1F-4124-405F-86FB-F44DA4B9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 CLARO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E5AFF4-37CA-4CA4-9054-3CAB645BF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400" cy="4023360"/>
          </a:xfrm>
        </p:spPr>
        <p:txBody>
          <a:bodyPr/>
          <a:lstStyle/>
          <a:p>
            <a:r>
              <a:rPr lang="pt-BR" dirty="0"/>
              <a:t>A Claro é uma das maiores operadoras do Brasil de telefonia móvel, fixa, banda larga e TV por assinatura. Fundada em 2003, ela é a subsidiária no Brasil da América </a:t>
            </a:r>
            <a:r>
              <a:rPr lang="pt-BR" dirty="0" err="1"/>
              <a:t>Móvil</a:t>
            </a:r>
            <a:r>
              <a:rPr lang="pt-BR" dirty="0"/>
              <a:t>, operadora mexicana cujo dono é Carlos </a:t>
            </a:r>
            <a:r>
              <a:rPr lang="pt-BR" dirty="0" err="1"/>
              <a:t>Slim</a:t>
            </a:r>
            <a:r>
              <a:rPr lang="pt-BR" dirty="0"/>
              <a:t>. A empresa também está presente em outros países da América Latina como Argentina e Colômbia. </a:t>
            </a:r>
            <a:r>
              <a:rPr lang="pt-BR" dirty="0" err="1"/>
              <a:t>Atualemente</a:t>
            </a:r>
            <a:r>
              <a:rPr lang="pt-BR" dirty="0"/>
              <a:t> e reconhecida por trazer a melhor estabilidade de internet entre as operadoras que atuam no mesmo mercado.,</a:t>
            </a:r>
          </a:p>
        </p:txBody>
      </p:sp>
    </p:spTree>
    <p:extLst>
      <p:ext uri="{BB962C8B-B14F-4D97-AF65-F5344CB8AC3E}">
        <p14:creationId xmlns:p14="http://schemas.microsoft.com/office/powerpoint/2010/main" val="165316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5773C-4BE9-4B57-8646-FBFE1E37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i="1" dirty="0"/>
              <a:t>Os desafios do Setor de Serviços: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D2A831-8F8B-4F97-A6ED-329E33A5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0031" y="1971413"/>
            <a:ext cx="2785789" cy="4023360"/>
          </a:xfrm>
        </p:spPr>
        <p:txBody>
          <a:bodyPr anchor="ctr"/>
          <a:lstStyle/>
          <a:p>
            <a:r>
              <a:rPr lang="pt-BR" b="1" i="1" dirty="0"/>
              <a:t>A Intangibilidade :</a:t>
            </a:r>
            <a:endParaRPr lang="pt-B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F1B0280-CE52-4590-B8CB-E81BFB81F85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619723" y="2108709"/>
            <a:ext cx="5378421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embora a intangibilidade seja uma característica dos serviços de telecomunicações que pode representar um desafio para as empresas do setor, a Claro tem adotado diversas estratégias para minimizar esse desafio e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melhorar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a percepção dos clientes em relação à qualidade de seus serviços. O investimento em tecnologia, treinamento de colaboradores e comunicação são algumas das ações que a empresa tem realizado para garantir um atendimento de excelência e oferecer serviços de alta qualidade aos seus clientes.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51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5773C-4BE9-4B57-8646-FBFE1E37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i="1" dirty="0"/>
              <a:t>Os desafios do Setor de Serviços: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D2A831-8F8B-4F97-A6ED-329E33A5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6320" y="1820411"/>
            <a:ext cx="4937760" cy="4023360"/>
          </a:xfrm>
        </p:spPr>
        <p:txBody>
          <a:bodyPr anchor="ctr"/>
          <a:lstStyle/>
          <a:p>
            <a:r>
              <a:rPr lang="pt-BR" b="1" i="1" dirty="0"/>
              <a:t>A heterogeneidade :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9CE7D2-E110-4D13-BC11-C2FFC0809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2371946"/>
            <a:ext cx="4937760" cy="4023360"/>
          </a:xfrm>
        </p:spPr>
        <p:txBody>
          <a:bodyPr/>
          <a:lstStyle/>
          <a:p>
            <a:r>
              <a:rPr lang="pt-BR" dirty="0"/>
              <a:t>a heterogeneidade da Claro é uma característica positiva que contribui para a competitividade da empresa. Ao oferecer uma ampla variedade de serviços e produtos, a Claro é capaz de atender às necessidades de um grande número de clientes, além de estar sempre em constante evolução para se manter relevante em um mercado em constante mudança.</a:t>
            </a:r>
          </a:p>
        </p:txBody>
      </p:sp>
    </p:spTree>
    <p:extLst>
      <p:ext uri="{BB962C8B-B14F-4D97-AF65-F5344CB8AC3E}">
        <p14:creationId xmlns:p14="http://schemas.microsoft.com/office/powerpoint/2010/main" val="389795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5773C-4BE9-4B57-8646-FBFE1E37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i="1" dirty="0"/>
              <a:t>Os desafios do Setor de Serviços: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D2A831-8F8B-4F97-A6ED-329E33A5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6320" y="1737360"/>
            <a:ext cx="4937760" cy="4023360"/>
          </a:xfrm>
        </p:spPr>
        <p:txBody>
          <a:bodyPr anchor="ctr">
            <a:normAutofit/>
          </a:bodyPr>
          <a:lstStyle/>
          <a:p>
            <a:r>
              <a:rPr lang="pt-BR" b="1" i="1" dirty="0"/>
              <a:t>A Inseparabilidade: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9CE7D2-E110-4D13-BC11-C2FFC0809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1246" y="1828324"/>
            <a:ext cx="4937760" cy="4023360"/>
          </a:xfrm>
        </p:spPr>
        <p:txBody>
          <a:bodyPr>
            <a:normAutofit/>
          </a:bodyPr>
          <a:lstStyle/>
          <a:p>
            <a:r>
              <a:rPr lang="pt-BR" dirty="0"/>
              <a:t>A inseparabilidade é uma característica marcante dos serviços oferecidos pela empresa Claro, pois os serviços de telecomunicações são criados e entregues simultaneamente. Isso significa que a produção e a entrega do serviço ocorrem ao mesmo tempo e geralmente envolvem a interação direta entre o cliente e a equipe de atendimento da empresa.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926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5773C-4BE9-4B57-8646-FBFE1E37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i="1" dirty="0"/>
              <a:t>Os desafios do Setor de Serviços: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D2A831-8F8B-4F97-A6ED-329E33A5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6321" y="1737360"/>
            <a:ext cx="4937760" cy="4023360"/>
          </a:xfrm>
        </p:spPr>
        <p:txBody>
          <a:bodyPr anchor="ctr"/>
          <a:lstStyle/>
          <a:p>
            <a:r>
              <a:rPr lang="pt-BR" b="1" i="1" dirty="0"/>
              <a:t>A perecibilidade: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9CE7D2-E110-4D13-BC11-C2FFC0809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2548037"/>
            <a:ext cx="4937760" cy="4023360"/>
          </a:xfrm>
        </p:spPr>
        <p:txBody>
          <a:bodyPr/>
          <a:lstStyle/>
          <a:p>
            <a:r>
              <a:rPr lang="pt-BR" dirty="0"/>
              <a:t>a perecibilidade é uma característica que afeta as empresas de serviços, incluindo a Claro. A empresa precisa estar preparada para atender à demanda dos clientes em tempo hábil e com qualidade, além de investir em inovação e capacitação da equipe para atender às demandas do mercado em constante evolução. </a:t>
            </a:r>
          </a:p>
        </p:txBody>
      </p:sp>
    </p:spTree>
    <p:extLst>
      <p:ext uri="{BB962C8B-B14F-4D97-AF65-F5344CB8AC3E}">
        <p14:creationId xmlns:p14="http://schemas.microsoft.com/office/powerpoint/2010/main" val="78948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7DF10C-ECF4-4F4A-9AD7-D8AF6F981DD6}"/>
              </a:ext>
            </a:extLst>
          </p:cNvPr>
          <p:cNvSpPr txBox="1">
            <a:spLocks/>
          </p:cNvSpPr>
          <p:nvPr/>
        </p:nvSpPr>
        <p:spPr>
          <a:xfrm>
            <a:off x="1097280" y="2306972"/>
            <a:ext cx="10058400" cy="20181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Marketing de Serviços</a:t>
            </a:r>
            <a:br>
              <a:rPr lang="pt-BR" dirty="0"/>
            </a:br>
            <a:r>
              <a:rPr lang="pt-BR" sz="4000" i="1" dirty="0"/>
              <a:t>Analisando os 8 P’s do </a:t>
            </a:r>
          </a:p>
          <a:p>
            <a:pPr algn="ctr"/>
            <a:r>
              <a:rPr lang="pt-BR" sz="4000" i="1" dirty="0"/>
              <a:t>Marketink de Serviços da CLARO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803679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872C6-E785-41E2-AF8D-0ABA8098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Produto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046DCB-3A0D-49CA-AF8A-213CF2963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973436"/>
            <a:ext cx="4937760" cy="4023360"/>
          </a:xfrm>
        </p:spPr>
        <p:txBody>
          <a:bodyPr>
            <a:normAutofit/>
          </a:bodyPr>
          <a:lstStyle/>
          <a:p>
            <a:r>
              <a:rPr lang="pt-BR" dirty="0"/>
              <a:t>A Claro oferece uma ampla gama de produtos e serviços de telecomunicações, como telefonia móvel e fixa, internet banda larga, TV por assinatura e serviços de valor agregado, como aplicativos e serviços de segurança digital.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23DBACF-D1EB-4EBE-85ED-A75438B0B55C}"/>
              </a:ext>
            </a:extLst>
          </p:cNvPr>
          <p:cNvSpPr/>
          <p:nvPr/>
        </p:nvSpPr>
        <p:spPr>
          <a:xfrm>
            <a:off x="1036320" y="2667288"/>
            <a:ext cx="44601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1400" i="1" dirty="0">
                <a:solidFill>
                  <a:srgbClr val="404040"/>
                </a:solidFill>
                <a:latin typeface="Calibri" panose="020F0502020204030204" pitchFamily="34" charset="0"/>
              </a:rPr>
              <a:t>Está relacionado à identificação e à elaboração das características dos serviços com ênfase nos benefícios e nas vantagens relevantes ao atendimento das necessidades do mercado, agregando valor aos clientes.</a:t>
            </a:r>
            <a:r>
              <a:rPr lang="en-US" sz="1400" dirty="0">
                <a:solidFill>
                  <a:srgbClr val="404040"/>
                </a:solidFill>
                <a:latin typeface="Calibri" panose="020F0502020204030204" pitchFamily="34" charset="0"/>
              </a:rPr>
              <a:t>​</a:t>
            </a:r>
            <a:endParaRPr lang="en-US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pt-BR" sz="1400" i="1" dirty="0">
                <a:solidFill>
                  <a:srgbClr val="404040"/>
                </a:solidFill>
                <a:latin typeface="Calibri" panose="020F0502020204030204" pitchFamily="34" charset="0"/>
              </a:rPr>
              <a:t>Ao serviço base deve associar-se o maior número de serviços suplementares, para transformá-lo em um produto alargado. Esses serviços devem ser desenhados de acordo com as necessidades dos consumidores.</a:t>
            </a:r>
            <a:r>
              <a:rPr lang="en-US" sz="1400" dirty="0">
                <a:solidFill>
                  <a:srgbClr val="404040"/>
                </a:solidFill>
                <a:latin typeface="Calibri" panose="020F0502020204030204" pitchFamily="34" charset="0"/>
              </a:rPr>
              <a:t>​</a:t>
            </a:r>
            <a:endParaRPr lang="en-US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pt-BR" sz="1400" dirty="0">
                <a:solidFill>
                  <a:srgbClr val="404040"/>
                </a:solidFill>
                <a:latin typeface="Calibri" panose="020F0502020204030204" pitchFamily="34" charset="0"/>
              </a:rPr>
              <a:t>​</a:t>
            </a:r>
            <a:endParaRPr lang="pt-BR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0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8C85F-C669-449C-BC27-D346A9F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Preço </a:t>
            </a:r>
            <a:r>
              <a:rPr lang="pt-BR" sz="2800" b="1" dirty="0"/>
              <a:t>(e outros custos)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03FDB8-9E66-4256-B482-716C151A9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966823"/>
            <a:ext cx="4937760" cy="4023360"/>
          </a:xfrm>
        </p:spPr>
        <p:txBody>
          <a:bodyPr/>
          <a:lstStyle/>
          <a:p>
            <a:r>
              <a:rPr lang="pt-BR" dirty="0"/>
              <a:t>A Claro utiliza uma estratégia de preços competitivos, buscando oferecer preços atrativos em relação aos seus principais concorrentes. Além disso, a empresa oferece planos de serviços diferenciados para atender às necessidades de diferentes perfis de clientes.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6B1127-0F22-484C-A7E3-84833E15D542}"/>
              </a:ext>
            </a:extLst>
          </p:cNvPr>
          <p:cNvSpPr/>
          <p:nvPr/>
        </p:nvSpPr>
        <p:spPr>
          <a:xfrm>
            <a:off x="1097280" y="2429954"/>
            <a:ext cx="48768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i="1" dirty="0">
                <a:solidFill>
                  <a:srgbClr val="404040"/>
                </a:solidFill>
                <a:latin typeface="Calibri" panose="020F0502020204030204" pitchFamily="34" charset="0"/>
              </a:rPr>
              <a:t>Está relacionado à identificação e à elaboração das características dos serviços com ênfase nos benefícios e nas vantagens relevantes ao atendimento das necessidades do mercado, agregando valor aos clientes.</a:t>
            </a:r>
            <a:r>
              <a:rPr lang="en-US" dirty="0">
                <a:solidFill>
                  <a:srgbClr val="404040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pt-BR" i="1" dirty="0">
                <a:solidFill>
                  <a:srgbClr val="404040"/>
                </a:solidFill>
                <a:latin typeface="Calibri" panose="020F0502020204030204" pitchFamily="34" charset="0"/>
              </a:rPr>
              <a:t>Ao serviço base deve associar-se o maior número de serviços suplementares, para transformá-lo em um produto alargado. Esses serviços devem ser desenhados de acordo com as necessidades dos consumidores.</a:t>
            </a:r>
            <a:r>
              <a:rPr lang="en-US" dirty="0">
                <a:solidFill>
                  <a:srgbClr val="404040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pt-BR" dirty="0">
                <a:solidFill>
                  <a:srgbClr val="404040"/>
                </a:solidFill>
                <a:latin typeface="Calibri" panose="020F0502020204030204" pitchFamily="34" charset="0"/>
              </a:rPr>
              <a:t>​</a:t>
            </a:r>
            <a:endParaRPr lang="pt-B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227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Vermelho L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D9A3282DEF0894E94D2D823E1FEE5A0" ma:contentTypeVersion="11" ma:contentTypeDescription="Crie um novo documento." ma:contentTypeScope="" ma:versionID="9278ba6d9f574678fc4d06bc63515495">
  <xsd:schema xmlns:xsd="http://www.w3.org/2001/XMLSchema" xmlns:xs="http://www.w3.org/2001/XMLSchema" xmlns:p="http://schemas.microsoft.com/office/2006/metadata/properties" xmlns:ns2="d8cb27c4-a2be-4019-b861-53622893055c" xmlns:ns3="4a7d465f-1bc2-429e-a4ba-f97a4081af7d" targetNamespace="http://schemas.microsoft.com/office/2006/metadata/properties" ma:root="true" ma:fieldsID="a4264e8f54c297b12b75c9bcdb76ff96" ns2:_="" ns3:_="">
    <xsd:import namespace="d8cb27c4-a2be-4019-b861-53622893055c"/>
    <xsd:import namespace="4a7d465f-1bc2-429e-a4ba-f97a4081af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cb27c4-a2be-4019-b861-5362289305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50b24568-bc51-4d24-b182-68fd093a1f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7d465f-1bc2-429e-a4ba-f97a4081af7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03078b9-d0d3-49e9-ac3d-b5026987f45a}" ma:internalName="TaxCatchAll" ma:showField="CatchAllData" ma:web="4a7d465f-1bc2-429e-a4ba-f97a4081af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CD855-4848-4B48-A976-5F51C08D57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1F185A-66E0-4B32-A212-4841F8832B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cb27c4-a2be-4019-b861-53622893055c"/>
    <ds:schemaRef ds:uri="4a7d465f-1bc2-429e-a4ba-f97a4081af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768</TotalTime>
  <Words>1412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Söhne</vt:lpstr>
      <vt:lpstr>Retrospectiva</vt:lpstr>
      <vt:lpstr>Marketing de Serviços Uma análise dos serviços da Claro </vt:lpstr>
      <vt:lpstr>A CLARO</vt:lpstr>
      <vt:lpstr>Os desafios do Setor de Serviços:</vt:lpstr>
      <vt:lpstr>Os desafios do Setor de Serviços:</vt:lpstr>
      <vt:lpstr>Os desafios do Setor de Serviços:</vt:lpstr>
      <vt:lpstr>Os desafios do Setor de Serviços:</vt:lpstr>
      <vt:lpstr>Apresentação do PowerPoint</vt:lpstr>
      <vt:lpstr>Produto</vt:lpstr>
      <vt:lpstr>Preço (e outros custos)</vt:lpstr>
      <vt:lpstr>Praça (momento e lugar)</vt:lpstr>
      <vt:lpstr>Promoção (comunicação integrada)</vt:lpstr>
      <vt:lpstr>Processos</vt:lpstr>
      <vt:lpstr>“Palpabilidade” ou evidência física: </vt:lpstr>
      <vt:lpstr>Pessoas</vt:lpstr>
      <vt:lpstr>Produtividade e qualidade: </vt:lpstr>
      <vt:lpstr>Conclusão: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de Serviços</dc:title>
  <dc:creator>JAQUELINE ABREU</dc:creator>
  <cp:lastModifiedBy>Senai Conta Padrão</cp:lastModifiedBy>
  <cp:revision>35</cp:revision>
  <dcterms:created xsi:type="dcterms:W3CDTF">2023-03-03T11:24:50Z</dcterms:created>
  <dcterms:modified xsi:type="dcterms:W3CDTF">2023-03-30T20:17:57Z</dcterms:modified>
</cp:coreProperties>
</file>