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5" r:id="rId4"/>
    <p:sldId id="273" r:id="rId5"/>
    <p:sldId id="266" r:id="rId6"/>
    <p:sldId id="274" r:id="rId7"/>
    <p:sldId id="267" r:id="rId8"/>
    <p:sldId id="275" r:id="rId9"/>
    <p:sldId id="268" r:id="rId10"/>
    <p:sldId id="276" r:id="rId11"/>
    <p:sldId id="277" r:id="rId12"/>
    <p:sldId id="278" r:id="rId13"/>
    <p:sldId id="279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45" userDrawn="1">
          <p15:clr>
            <a:srgbClr val="A4A3A4"/>
          </p15:clr>
        </p15:guide>
        <p15:guide id="2" pos="3001" userDrawn="1">
          <p15:clr>
            <a:srgbClr val="A4A3A4"/>
          </p15:clr>
        </p15:guide>
        <p15:guide id="3" pos="643" userDrawn="1">
          <p15:clr>
            <a:srgbClr val="A4A3A4"/>
          </p15:clr>
        </p15:guide>
        <p15:guide id="4" pos="5247" userDrawn="1">
          <p15:clr>
            <a:srgbClr val="A4A3A4"/>
          </p15:clr>
        </p15:guide>
        <p15:guide id="5" pos="1142" userDrawn="1">
          <p15:clr>
            <a:srgbClr val="A4A3A4"/>
          </p15:clr>
        </p15:guide>
        <p15:guide id="6" orient="horz" pos="4758" userDrawn="1">
          <p15:clr>
            <a:srgbClr val="A4A3A4"/>
          </p15:clr>
        </p15:guide>
        <p15:guide id="7" orient="horz" pos="5869" userDrawn="1">
          <p15:clr>
            <a:srgbClr val="A4A3A4"/>
          </p15:clr>
        </p15:guide>
        <p15:guide id="8" orient="horz" pos="6391" userDrawn="1">
          <p15:clr>
            <a:srgbClr val="A4A3A4"/>
          </p15:clr>
        </p15:guide>
        <p15:guide id="9" orient="horz" pos="40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246"/>
    <a:srgbClr val="FCE494"/>
    <a:srgbClr val="40585E"/>
    <a:srgbClr val="384D52"/>
    <a:srgbClr val="55757D"/>
    <a:srgbClr val="1B181E"/>
    <a:srgbClr val="2F4145"/>
    <a:srgbClr val="213430"/>
    <a:srgbClr val="1A2C2A"/>
    <a:srgbClr val="1B2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438" y="516"/>
      </p:cViewPr>
      <p:guideLst>
        <p:guide orient="horz" pos="1945"/>
        <p:guide pos="3001"/>
        <p:guide pos="643"/>
        <p:guide pos="5247"/>
        <p:guide pos="1142"/>
        <p:guide orient="horz" pos="4758"/>
        <p:guide orient="horz" pos="5869"/>
        <p:guide orient="horz" pos="6391"/>
        <p:guide orient="horz" pos="400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E3654-A0A2-4CAF-97D9-384FDEC6A770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E7B58-9F60-4195-96D6-84ED29248B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93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C700-5EC8-4FF4-9087-B71A505596A5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2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762FD-4C3B-45EA-B108-A3BFF7E9C030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5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4D8E-E9E7-4049-93A6-BC1287ED6593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132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2406-79A3-4A58-AD45-35335D950E04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49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97D0-46FD-49C1-B7C0-1B19D1D00EA5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A3F5-560D-4696-ADEB-ACAE9443C1B7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91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3A9D-D953-4510-8DAB-11D112CA934F}" type="datetime1">
              <a:rPr lang="pt-BR" smtClean="0"/>
              <a:t>03/01/2025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76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57ABB-5EE7-4348-8959-E7546EB509B1}" type="datetime1">
              <a:rPr lang="pt-BR" smtClean="0"/>
              <a:t>03/01/2025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9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C2AD-FA87-4953-8B93-7EA969737A1E}" type="datetime1">
              <a:rPr lang="pt-BR" smtClean="0"/>
              <a:t>03/01/2025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16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299E-05F7-49D1-B816-49B3A7F2738B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9026-E9F5-4370-9743-03F46BDE200D}" type="datetime1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11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283E-A401-422E-B446-33CB35037CF6}" type="datetime1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7E98C-FEE5-4F3A-A927-BE95A70BA9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7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grpSp>
        <p:nvGrpSpPr>
          <p:cNvPr id="21" name="Agrupar 20"/>
          <p:cNvGrpSpPr/>
          <p:nvPr/>
        </p:nvGrpSpPr>
        <p:grpSpPr>
          <a:xfrm>
            <a:off x="121920" y="9761220"/>
            <a:ext cx="9357360" cy="1832670"/>
            <a:chOff x="0" y="9768840"/>
            <a:chExt cx="9601200" cy="1832670"/>
          </a:xfrm>
        </p:grpSpPr>
        <p:sp>
          <p:nvSpPr>
            <p:cNvPr id="15" name="CaixaDeTexto 14"/>
            <p:cNvSpPr txBox="1"/>
            <p:nvPr/>
          </p:nvSpPr>
          <p:spPr>
            <a:xfrm>
              <a:off x="0" y="9768840"/>
              <a:ext cx="96012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100" dirty="0" smtClean="0">
                  <a:solidFill>
                    <a:srgbClr val="FCE494"/>
                  </a:solidFill>
                  <a:latin typeface="Pramukh Rounded" pitchFamily="50" charset="0"/>
                </a:rPr>
                <a:t>REFÚGIO PARA O BEM-ESTAR</a:t>
              </a:r>
              <a:endParaRPr lang="pt-BR" sz="9100" dirty="0">
                <a:solidFill>
                  <a:srgbClr val="FCE494"/>
                </a:solidFill>
                <a:latin typeface="Pramukh Rounded" pitchFamily="50" charset="0"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0" y="11201400"/>
              <a:ext cx="960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>
                  <a:solidFill>
                    <a:schemeClr val="bg1"/>
                  </a:solidFill>
                  <a:latin typeface="Hero" panose="02000506000000020004" pitchFamily="50" charset="0"/>
                </a:rPr>
                <a:t>Estratégias para nutrir a mente, o corpo e o espírito.</a:t>
              </a:r>
            </a:p>
          </p:txBody>
        </p:sp>
      </p:grpSp>
      <p:sp>
        <p:nvSpPr>
          <p:cNvPr id="22" name="CaixaDeTexto 21"/>
          <p:cNvSpPr txBox="1"/>
          <p:nvPr/>
        </p:nvSpPr>
        <p:spPr>
          <a:xfrm>
            <a:off x="3805231" y="1219377"/>
            <a:ext cx="200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>
                <a:solidFill>
                  <a:schemeClr val="bg1"/>
                </a:solidFill>
                <a:latin typeface="Hero" panose="02000506000000020004" pitchFamily="50" charset="0"/>
              </a:rPr>
              <a:t>TAIS PALAURO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4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947738" y="5332958"/>
            <a:ext cx="73818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Estratégia: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Rituais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simples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Comece e termine o dia com uma prática que integre os três pilares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Pela manhã, faça alongamentos enquanto reflete sobre suas metas do dia. À noite, pratique a gratidão enquanto medita por cinco minutos.</a:t>
            </a:r>
          </a:p>
        </p:txBody>
      </p:sp>
      <p:sp>
        <p:nvSpPr>
          <p:cNvPr id="4" name="sub_componente"/>
          <p:cNvSpPr txBox="1"/>
          <p:nvPr/>
        </p:nvSpPr>
        <p:spPr>
          <a:xfrm>
            <a:off x="876299" y="3354902"/>
            <a:ext cx="70104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pt-BR" sz="2800" u="sng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Esses rituais simples ajudam a manter o equilíbrio, mesmo diante dos desafios diários.</a:t>
            </a:r>
            <a:endParaRPr lang="pt-BR" sz="2800" u="sng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</p:txBody>
      </p:sp>
      <p:sp>
        <p:nvSpPr>
          <p:cNvPr id="3" name="título_componente"/>
          <p:cNvSpPr txBox="1"/>
          <p:nvPr/>
        </p:nvSpPr>
        <p:spPr>
          <a:xfrm>
            <a:off x="909638" y="1536875"/>
            <a:ext cx="7419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Harmonia entre mente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,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corpo 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e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espírito.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781050" cy="20574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23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_componente"/>
          <p:cNvSpPr txBox="1"/>
          <p:nvPr/>
        </p:nvSpPr>
        <p:spPr>
          <a:xfrm>
            <a:off x="1668463" y="6134100"/>
            <a:ext cx="60467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MENTE, CORPO </a:t>
            </a:r>
          </a:p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E ESPÍRITO.</a:t>
            </a:r>
            <a:endParaRPr lang="pt-BR" sz="11500" dirty="0">
              <a:solidFill>
                <a:srgbClr val="FCE494"/>
              </a:solidFill>
              <a:latin typeface="Pramukh Rounded" pitchFamily="50" charset="0"/>
            </a:endParaRPr>
          </a:p>
        </p:txBody>
      </p:sp>
      <p:sp>
        <p:nvSpPr>
          <p:cNvPr id="6" name="título_componente"/>
          <p:cNvSpPr txBox="1"/>
          <p:nvPr/>
        </p:nvSpPr>
        <p:spPr>
          <a:xfrm>
            <a:off x="773113" y="1961287"/>
            <a:ext cx="3086100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1800" dirty="0" smtClean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rPr>
              <a:t>4.</a:t>
            </a:r>
            <a:endParaRPr lang="pt-BR" sz="31800" dirty="0">
              <a:ln>
                <a:solidFill>
                  <a:srgbClr val="40585E"/>
                </a:solidFill>
              </a:ln>
              <a:noFill/>
              <a:latin typeface="Pramukh Rounded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22120" y="9853930"/>
            <a:ext cx="5554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Quando esses três pilares estão alinhados, o bem-estar se torna parte do dia a dia.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_componente"/>
          <p:cNvSpPr txBox="1"/>
          <p:nvPr/>
        </p:nvSpPr>
        <p:spPr>
          <a:xfrm>
            <a:off x="1668463" y="6134100"/>
            <a:ext cx="604678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rgbClr val="304246"/>
                </a:solidFill>
                <a:latin typeface="Pramukh Rounded" pitchFamily="50" charset="0"/>
              </a:rPr>
              <a:t>AGRADECIMENTOS!</a:t>
            </a:r>
            <a:endParaRPr lang="pt-BR" sz="11500" dirty="0">
              <a:solidFill>
                <a:srgbClr val="304246"/>
              </a:solidFill>
              <a:latin typeface="Pramukh Round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1923257" y="8996789"/>
            <a:ext cx="568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"Cuidar de você é o melhor investimento que pode fazer."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</p:txBody>
      </p:sp>
      <p:sp>
        <p:nvSpPr>
          <p:cNvPr id="4" name="sub_componente"/>
          <p:cNvSpPr txBox="1"/>
          <p:nvPr/>
        </p:nvSpPr>
        <p:spPr>
          <a:xfrm>
            <a:off x="1020763" y="5050352"/>
            <a:ext cx="73088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Nutrindo mente, corpo e espírito, você não apenas melhora sua qualidade de vida, mas também inspira os outros ao seu redor. </a:t>
            </a: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72000" algn="ctr"/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72000" algn="ctr"/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Escolha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uma estratégia para começar hoje. Pequenas mudanças geram grandes transformações.</a:t>
            </a:r>
          </a:p>
        </p:txBody>
      </p:sp>
      <p:sp>
        <p:nvSpPr>
          <p:cNvPr id="3" name="título_componente"/>
          <p:cNvSpPr txBox="1"/>
          <p:nvPr/>
        </p:nvSpPr>
        <p:spPr>
          <a:xfrm>
            <a:off x="1020763" y="2809945"/>
            <a:ext cx="7419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Obrigada por ler até aqui!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463675" y="3501920"/>
            <a:ext cx="6610350" cy="1143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947738" y="4228058"/>
            <a:ext cx="73818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Bem-estar é o equilíbrio entre mente, corpo e espírito, essencial para viver com propósito e resiliência. No entanto, a correria do dia a dia muitas vezes nos afasta desse cuidado integral.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Este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e-book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apresenta estratégias práticas para promover harmonia em sua rotina, ajudando você a cultivar serenidade mental, energia física e conexão espiritual. </a:t>
            </a: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Pequenos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ajustes podem trazer grandes transformações. Inicie hoje sua jornada para uma vida mais equilibrada e plena.</a:t>
            </a:r>
          </a:p>
        </p:txBody>
      </p:sp>
      <p:sp>
        <p:nvSpPr>
          <p:cNvPr id="4" name="sub_componente"/>
          <p:cNvSpPr txBox="1"/>
          <p:nvPr/>
        </p:nvSpPr>
        <p:spPr>
          <a:xfrm>
            <a:off x="876300" y="2707202"/>
            <a:ext cx="6838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pt-BR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Como integrar mente, corpo e espírito para uma vida equilibrada?</a:t>
            </a:r>
            <a:endParaRPr lang="pt-BR" sz="2800" u="sng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</p:txBody>
      </p:sp>
      <p:sp>
        <p:nvSpPr>
          <p:cNvPr id="3" name="título_componente"/>
          <p:cNvSpPr txBox="1"/>
          <p:nvPr/>
        </p:nvSpPr>
        <p:spPr>
          <a:xfrm>
            <a:off x="909638" y="1536875"/>
            <a:ext cx="7367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A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essência 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do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bem-estar!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781050" cy="20574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5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773113" y="1942237"/>
            <a:ext cx="6475821" cy="7804576"/>
            <a:chOff x="773113" y="2227987"/>
            <a:chExt cx="6475821" cy="7804576"/>
          </a:xfrm>
        </p:grpSpPr>
        <p:sp>
          <p:nvSpPr>
            <p:cNvPr id="3" name="título_componente"/>
            <p:cNvSpPr txBox="1"/>
            <p:nvPr/>
          </p:nvSpPr>
          <p:spPr>
            <a:xfrm>
              <a:off x="1668463" y="6400800"/>
              <a:ext cx="5580471" cy="3631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0" dirty="0">
                  <a:solidFill>
                    <a:srgbClr val="FCE494"/>
                  </a:solidFill>
                  <a:latin typeface="Pramukh Rounded" pitchFamily="50" charset="0"/>
                </a:rPr>
                <a:t>MENTE SERENA, </a:t>
              </a:r>
            </a:p>
            <a:p>
              <a:r>
                <a:rPr lang="pt-BR" sz="11500" dirty="0">
                  <a:solidFill>
                    <a:srgbClr val="FCE494"/>
                  </a:solidFill>
                  <a:latin typeface="Pramukh Rounded" pitchFamily="50" charset="0"/>
                </a:rPr>
                <a:t>VIDA MAIS </a:t>
              </a:r>
              <a:r>
                <a:rPr lang="pt-BR" sz="11500" dirty="0" smtClean="0">
                  <a:solidFill>
                    <a:srgbClr val="FCE494"/>
                  </a:solidFill>
                  <a:latin typeface="Pramukh Rounded" pitchFamily="50" charset="0"/>
                </a:rPr>
                <a:t>LEVE.</a:t>
              </a:r>
              <a:endParaRPr lang="pt-BR" sz="11500" dirty="0">
                <a:solidFill>
                  <a:srgbClr val="FCE494"/>
                </a:solidFill>
                <a:latin typeface="Pramukh Rounded" pitchFamily="50" charset="0"/>
              </a:endParaRPr>
            </a:p>
          </p:txBody>
        </p:sp>
        <p:sp>
          <p:nvSpPr>
            <p:cNvPr id="6" name="título_componente"/>
            <p:cNvSpPr txBox="1"/>
            <p:nvPr/>
          </p:nvSpPr>
          <p:spPr>
            <a:xfrm>
              <a:off x="773113" y="2227987"/>
              <a:ext cx="3086100" cy="50475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1800" dirty="0" smtClean="0">
                  <a:ln>
                    <a:solidFill>
                      <a:srgbClr val="40585E"/>
                    </a:solidFill>
                  </a:ln>
                  <a:noFill/>
                  <a:latin typeface="Pramukh Rounded" pitchFamily="50" charset="0"/>
                </a:rPr>
                <a:t>1.</a:t>
              </a:r>
              <a:endParaRPr lang="pt-BR" sz="31800" dirty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1722120" y="9853930"/>
            <a:ext cx="6221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Nossa mente é o centro de nossas decisões e emoções. Para cultivá-la, precisamos de práticas que acalmem o excesso de pensamentos.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78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947738" y="5332958"/>
            <a:ext cx="7381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Estratégia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Meditação de 5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minutos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Reserve 5 minutos por dia para respirar profundamente. Inspire contando até quatro, segure o ar por quatro segundos e expire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lentamente.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No trânsito ou antes de uma reunião estressante, use essa técnica para se centrar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.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Dica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extra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Substitua redes sociais por um livro leve antes de dormir. Isso reduz a ansiedade e melhora o sono.</a:t>
            </a:r>
          </a:p>
        </p:txBody>
      </p:sp>
      <p:sp>
        <p:nvSpPr>
          <p:cNvPr id="4" name="sub_componente"/>
          <p:cNvSpPr txBox="1"/>
          <p:nvPr/>
        </p:nvSpPr>
        <p:spPr>
          <a:xfrm>
            <a:off x="876299" y="3354902"/>
            <a:ext cx="7600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pt-BR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O equilíbrio começa quando cultivamos a harmonia interna e refletimos isso em nosso ambiente.</a:t>
            </a:r>
          </a:p>
        </p:txBody>
      </p:sp>
      <p:sp>
        <p:nvSpPr>
          <p:cNvPr id="3" name="título_componente"/>
          <p:cNvSpPr txBox="1"/>
          <p:nvPr/>
        </p:nvSpPr>
        <p:spPr>
          <a:xfrm>
            <a:off x="909638" y="1536875"/>
            <a:ext cx="74199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Mente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serena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, </a:t>
            </a: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vida mais leve.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781050" cy="20574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81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_componente"/>
          <p:cNvSpPr txBox="1"/>
          <p:nvPr/>
        </p:nvSpPr>
        <p:spPr>
          <a:xfrm>
            <a:off x="1668463" y="6115050"/>
            <a:ext cx="63325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CORPO FORTE, ENERGIA RENOVADA.</a:t>
            </a:r>
            <a:endParaRPr lang="pt-BR" sz="11500" dirty="0">
              <a:solidFill>
                <a:srgbClr val="FCE494"/>
              </a:solidFill>
              <a:latin typeface="Pramukh Rounded" pitchFamily="50" charset="0"/>
            </a:endParaRPr>
          </a:p>
        </p:txBody>
      </p:sp>
      <p:sp>
        <p:nvSpPr>
          <p:cNvPr id="6" name="título_componente"/>
          <p:cNvSpPr txBox="1"/>
          <p:nvPr/>
        </p:nvSpPr>
        <p:spPr>
          <a:xfrm>
            <a:off x="773113" y="1942237"/>
            <a:ext cx="3086100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1800" dirty="0" smtClean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rPr>
              <a:t>2.</a:t>
            </a:r>
            <a:endParaRPr lang="pt-BR" sz="31800" dirty="0">
              <a:ln>
                <a:solidFill>
                  <a:srgbClr val="40585E"/>
                </a:solidFill>
              </a:ln>
              <a:noFill/>
              <a:latin typeface="Pramukh Rounded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22120" y="9853930"/>
            <a:ext cx="6221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O corpo é o veículo da nossa existência. Movimente-o e alimente-o para que ele retribua com vitalidade.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06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947738" y="5256758"/>
            <a:ext cx="738187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Estratégias:</a:t>
            </a:r>
            <a:endParaRPr lang="pt-BR" sz="2400" b="1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Movimento Diário: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Caminhe 10 minutos pela manhã ou à tarde. Pequenos intervalos de movimento durante o dia também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contam.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Substitua o elevador pelas escadas no trabalho ou vá a pé a lugares próximos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endParaRPr lang="pt-BR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Prato Colorido: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Cada refeição deve ter, no mínimo, três cores diferentes. Isso garante variedade de 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nutrientes.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Um almoço com arroz integral, salmão grelhado e uma salada de cenoura, tomate e espinafre é um excelente início.</a:t>
            </a:r>
          </a:p>
        </p:txBody>
      </p:sp>
      <p:sp>
        <p:nvSpPr>
          <p:cNvPr id="4" name="sub_componente"/>
          <p:cNvSpPr txBox="1"/>
          <p:nvPr/>
        </p:nvSpPr>
        <p:spPr>
          <a:xfrm>
            <a:off x="876299" y="3297752"/>
            <a:ext cx="7453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pt-BR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Incorporar pequenas </a:t>
            </a:r>
            <a:r>
              <a:rPr lang="pt-BR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mudanças pode e vai </a:t>
            </a:r>
            <a:r>
              <a:rPr lang="pt-BR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fazer toda a </a:t>
            </a:r>
            <a:r>
              <a:rPr lang="pt-BR" sz="2800" u="sn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diferença em sua saúde física e mental.</a:t>
            </a:r>
            <a:endParaRPr lang="pt-BR" sz="2800" u="sng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</p:txBody>
      </p:sp>
      <p:sp>
        <p:nvSpPr>
          <p:cNvPr id="3" name="título_componente"/>
          <p:cNvSpPr txBox="1"/>
          <p:nvPr/>
        </p:nvSpPr>
        <p:spPr>
          <a:xfrm>
            <a:off x="909638" y="1536875"/>
            <a:ext cx="8386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Corpo 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forte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, </a:t>
            </a: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energia renovada.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781050" cy="20574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_componente"/>
          <p:cNvSpPr txBox="1"/>
          <p:nvPr/>
        </p:nvSpPr>
        <p:spPr>
          <a:xfrm>
            <a:off x="1668463" y="6115050"/>
            <a:ext cx="633253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ESPÍRITO CONECTADO, PROPÓSITO CLARO.</a:t>
            </a:r>
            <a:endParaRPr lang="pt-BR" sz="11500" dirty="0">
              <a:solidFill>
                <a:srgbClr val="FCE494"/>
              </a:solidFill>
              <a:latin typeface="Pramukh Rounded" pitchFamily="50" charset="0"/>
            </a:endParaRPr>
          </a:p>
        </p:txBody>
      </p:sp>
      <p:sp>
        <p:nvSpPr>
          <p:cNvPr id="6" name="título_componente"/>
          <p:cNvSpPr txBox="1"/>
          <p:nvPr/>
        </p:nvSpPr>
        <p:spPr>
          <a:xfrm>
            <a:off x="773113" y="1942237"/>
            <a:ext cx="3086100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1800" dirty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rPr>
              <a:t>3</a:t>
            </a:r>
            <a:r>
              <a:rPr lang="pt-BR" sz="31800" dirty="0" smtClean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rPr>
              <a:t>.</a:t>
            </a:r>
            <a:endParaRPr lang="pt-BR" sz="31800" dirty="0">
              <a:ln>
                <a:solidFill>
                  <a:srgbClr val="40585E"/>
                </a:solidFill>
              </a:ln>
              <a:noFill/>
              <a:latin typeface="Pramukh Rounded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22120" y="9853930"/>
            <a:ext cx="6221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Cultivar o </a:t>
            </a:r>
            <a:r>
              <a:rPr lang="pt-BR" sz="2000" dirty="0" smtClean="0">
                <a:solidFill>
                  <a:schemeClr val="bg1"/>
                </a:solidFill>
                <a:latin typeface="Hero" panose="02000506000000020004" pitchFamily="50" charset="0"/>
              </a:rPr>
              <a:t>espírito é encontrar </a:t>
            </a:r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significado nas pequenas coisas e se conectar com algo maior.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84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_componente"/>
          <p:cNvSpPr txBox="1"/>
          <p:nvPr/>
        </p:nvSpPr>
        <p:spPr>
          <a:xfrm>
            <a:off x="947738" y="5675858"/>
            <a:ext cx="73818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Estratégia: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Pratique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gratidão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Escreva três coisas pelas quais você é grato antes de dormir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“Agradeço pelo café quente, pela mensagem de um amigo e pelo pôr do sol de hoje.”</a:t>
            </a:r>
          </a:p>
          <a:p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hillax" pitchFamily="50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Ajude </a:t>
            </a: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alguém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Realizar boas ações fortalece o espírito</a:t>
            </a: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.</a:t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/>
            </a:r>
            <a:br>
              <a:rPr lang="pt-B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</a:br>
            <a:r>
              <a:rPr lang="pt-BR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Exemplo</a:t>
            </a:r>
            <a:r>
              <a:rPr lang="pt-B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: 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Ofereça ajuda a um colega ou contribua para uma causa social.</a:t>
            </a:r>
          </a:p>
        </p:txBody>
      </p:sp>
      <p:sp>
        <p:nvSpPr>
          <p:cNvPr id="4" name="sub_componente"/>
          <p:cNvSpPr txBox="1"/>
          <p:nvPr/>
        </p:nvSpPr>
        <p:spPr>
          <a:xfrm>
            <a:off x="876299" y="3297752"/>
            <a:ext cx="74533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/>
            <a:r>
              <a:rPr lang="pt-BR" sz="28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Chillax" pitchFamily="50" charset="0"/>
              </a:rPr>
              <a:t>Alimentar o espírito com gratidão e ações altruístas cria um ciclo positivo que fortalece nossa conexão com o propósito de vida.</a:t>
            </a:r>
          </a:p>
        </p:txBody>
      </p:sp>
      <p:sp>
        <p:nvSpPr>
          <p:cNvPr id="3" name="título_componente"/>
          <p:cNvSpPr txBox="1"/>
          <p:nvPr/>
        </p:nvSpPr>
        <p:spPr>
          <a:xfrm>
            <a:off x="909638" y="1536875"/>
            <a:ext cx="8386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Espírito c</a:t>
            </a:r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onectado</a:t>
            </a:r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, </a:t>
            </a:r>
            <a:endParaRPr lang="pt-BR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  <a:p>
            <a:r>
              <a:rPr lang="pt-B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hillax" pitchFamily="50" charset="0"/>
              </a:rPr>
              <a:t>propósito claro.</a:t>
            </a:r>
            <a:endParaRPr lang="pt-BR" sz="4000" b="1" dirty="0">
              <a:solidFill>
                <a:schemeClr val="tx1">
                  <a:lumMod val="85000"/>
                  <a:lumOff val="15000"/>
                </a:schemeClr>
              </a:solidFill>
              <a:latin typeface="Chillax" pitchFamily="50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0" y="0"/>
            <a:ext cx="781050" cy="2057400"/>
          </a:xfrm>
          <a:prstGeom prst="rect">
            <a:avLst/>
          </a:prstGeom>
          <a:solidFill>
            <a:srgbClr val="FCE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9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304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ítulo_componente"/>
          <p:cNvSpPr txBox="1"/>
          <p:nvPr/>
        </p:nvSpPr>
        <p:spPr>
          <a:xfrm>
            <a:off x="1668463" y="6134100"/>
            <a:ext cx="60467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MENTE, CORPO </a:t>
            </a:r>
          </a:p>
          <a:p>
            <a:r>
              <a:rPr lang="pt-BR" sz="11500" dirty="0" smtClean="0">
                <a:solidFill>
                  <a:srgbClr val="FCE494"/>
                </a:solidFill>
                <a:latin typeface="Pramukh Rounded" pitchFamily="50" charset="0"/>
              </a:rPr>
              <a:t>E ESPÍRITO.</a:t>
            </a:r>
            <a:endParaRPr lang="pt-BR" sz="11500" dirty="0">
              <a:solidFill>
                <a:srgbClr val="FCE494"/>
              </a:solidFill>
              <a:latin typeface="Pramukh Rounded" pitchFamily="50" charset="0"/>
            </a:endParaRPr>
          </a:p>
        </p:txBody>
      </p:sp>
      <p:sp>
        <p:nvSpPr>
          <p:cNvPr id="6" name="título_componente"/>
          <p:cNvSpPr txBox="1"/>
          <p:nvPr/>
        </p:nvSpPr>
        <p:spPr>
          <a:xfrm>
            <a:off x="773113" y="1961287"/>
            <a:ext cx="3086100" cy="50475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1800" dirty="0" smtClean="0">
                <a:ln>
                  <a:solidFill>
                    <a:srgbClr val="40585E"/>
                  </a:solidFill>
                </a:ln>
                <a:noFill/>
                <a:latin typeface="Pramukh Rounded" pitchFamily="50" charset="0"/>
              </a:rPr>
              <a:t>4.</a:t>
            </a:r>
            <a:endParaRPr lang="pt-BR" sz="31800" dirty="0">
              <a:ln>
                <a:solidFill>
                  <a:srgbClr val="40585E"/>
                </a:solidFill>
              </a:ln>
              <a:noFill/>
              <a:latin typeface="Pramukh Rounded" pitchFamily="50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722120" y="9853930"/>
            <a:ext cx="5554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latin typeface="Hero" panose="02000506000000020004" pitchFamily="50" charset="0"/>
              </a:rPr>
              <a:t>Quando esses três pilares estão alinhados, o bem-estar se torna parte do dia a dia.</a:t>
            </a:r>
            <a:endParaRPr lang="pt-BR" sz="2000" dirty="0">
              <a:solidFill>
                <a:schemeClr val="bg1"/>
              </a:solidFill>
              <a:latin typeface="Hero" panose="02000506000000020004" pitchFamily="50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Refúgio para o bem-estar. Tais Palauro.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7E98C-FEE5-4F3A-A927-BE95A70BA9E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4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1474</TotalTime>
  <Words>782</Words>
  <Application>Microsoft Office PowerPoint</Application>
  <PresentationFormat>Papel A3 (297 x 420 mm)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Chillax</vt:lpstr>
      <vt:lpstr>Hero</vt:lpstr>
      <vt:lpstr>Pramukh Rounded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24</cp:revision>
  <dcterms:created xsi:type="dcterms:W3CDTF">2025-01-02T22:19:52Z</dcterms:created>
  <dcterms:modified xsi:type="dcterms:W3CDTF">2025-01-04T21:29:09Z</dcterms:modified>
</cp:coreProperties>
</file>