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9" r:id="rId5"/>
    <p:sldId id="266" r:id="rId6"/>
    <p:sldId id="270" r:id="rId7"/>
    <p:sldId id="271" r:id="rId8"/>
    <p:sldId id="272" r:id="rId9"/>
    <p:sldId id="267" r:id="rId10"/>
    <p:sldId id="268" r:id="rId11"/>
    <p:sldId id="257" r:id="rId12"/>
    <p:sldId id="263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385"/>
    <p:restoredTop sz="96181"/>
  </p:normalViewPr>
  <p:slideViewPr>
    <p:cSldViewPr snapToGrid="0" snapToObjects="1">
      <p:cViewPr varScale="1">
        <p:scale>
          <a:sx n="122" d="100"/>
          <a:sy n="122" d="100"/>
        </p:scale>
        <p:origin x="13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0EB7-D8FF-6243-B419-7469141CE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B3131-EB39-B747-B42E-CF2D6C653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D8AD1-09C2-CC40-8F22-E4EB5B14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B340-0111-2A4A-85B1-4721C3408681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AA4F9-87F5-2E43-9FC4-AE5C0CDB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D7943-8D24-984C-93C1-848A026E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44AB-8C8A-FE46-8EEA-A94EE624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5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AD10-A46E-B448-8E14-E695AEBB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32986-F976-5A4C-831F-8296DF2C0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75F2F-3A25-224B-B0D1-E2D43167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B340-0111-2A4A-85B1-4721C3408681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E6625-8528-3146-AF46-4128285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CEC3D-9D61-F14C-BF51-EF1C2D53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44AB-8C8A-FE46-8EEA-A94EE624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2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A4940-3F82-5D49-AE85-18BC07604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A092F-4E0F-9E42-9514-FBD3DFFDD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FC95-0F0F-DE43-B06E-EF691DBE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B340-0111-2A4A-85B1-4721C3408681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9F876-36EB-5E4C-B338-712F925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1F4F3-FC62-E44F-9CF8-D797F8A7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44AB-8C8A-FE46-8EEA-A94EE624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5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1B51-3158-7C4B-8F94-8F8AEB98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97235-7408-F247-8FA0-CE4F48B0E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E7B2D-4068-B542-AAFE-56550023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B340-0111-2A4A-85B1-4721C3408681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5A194-1C28-CF47-AE45-3C58C1D0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1BC38-CBC0-DE45-99BC-592FE08D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44AB-8C8A-FE46-8EEA-A94EE624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FB98-1E41-CF4D-B36A-8BD96289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62DAF-E1F6-9044-BEAA-8618280FF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F05C1-6BB5-AC4F-9C67-F6C91757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B340-0111-2A4A-85B1-4721C3408681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AFB4D-0459-1446-A3DA-3AED54F9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E4A7-D3D9-2047-AB17-FD64FEFA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44AB-8C8A-FE46-8EEA-A94EE624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4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395E-CA96-6147-812C-4FC5A930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EF106-B3B1-8441-84F2-6338182AF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2BA1A-08F6-6C49-876F-22FB36A2F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B640D-CE1B-5542-AF90-20214E71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B340-0111-2A4A-85B1-4721C3408681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E0CF3-C780-0E49-99E0-A509D155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F235B-AE48-0B40-B9CF-C72DD0EB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44AB-8C8A-FE46-8EEA-A94EE624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0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C157-BF47-C745-BF62-3D6BCFBA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2EE56-176F-3C40-8A42-5D01A05CE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B4125-B2B5-4F41-8171-BB33CA456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770DA-28D9-764A-A166-AC29CC8F5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A910A-064E-4848-82FD-F1434C9D7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4D287-D912-1C48-B7C4-EE69CE78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B340-0111-2A4A-85B1-4721C3408681}" type="datetimeFigureOut">
              <a:rPr lang="en-US" smtClean="0"/>
              <a:t>9/16/25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BC722-49F5-7143-AD3D-72F94753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1DC3B-6E9B-D64F-B9DA-060EF640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44AB-8C8A-FE46-8EEA-A94EE624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6276-20B8-0B46-84E2-F874B27E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863CE-0071-344C-84BA-BC6F99DA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B340-0111-2A4A-85B1-4721C3408681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72C90-D745-3C4B-B8BE-1676D07B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83971-F8AF-CB44-8726-E369F6C4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44AB-8C8A-FE46-8EEA-A94EE624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D1C48-1178-0C42-9CEA-EE83C631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B340-0111-2A4A-85B1-4721C3408681}" type="datetimeFigureOut">
              <a:rPr lang="en-US" smtClean="0"/>
              <a:t>9/16/25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5DED2-9072-2D4A-9D21-0BCDDC9F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902DD-9E56-5F4D-82DE-D72986EF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44AB-8C8A-FE46-8EEA-A94EE624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BEDE-7DE5-C146-92A9-BE6FF663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1324-4BC0-BD49-A677-7B648162A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59C17-CAF5-6A49-9B47-3EE8EEE43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54E25-CF78-A248-B531-1FFAE81A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B340-0111-2A4A-85B1-4721C3408681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7D3CD-0D45-DB4A-B9C7-D9DD1F6A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F92A4-EA50-3E4B-8A65-6FC7B700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44AB-8C8A-FE46-8EEA-A94EE624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2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2279-59A7-9747-A64C-641F5A58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BB49B-E947-F84A-A681-BEAAB6376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8B27F-FF09-B84D-9551-FF24A654C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D715D-7087-6841-88BE-6CB2E4D0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B340-0111-2A4A-85B1-4721C3408681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92A4D-0238-9841-B3E8-27126469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DA401-9FAC-1848-87AA-48D99533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E44AB-8C8A-FE46-8EEA-A94EE624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2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40B6F7-425C-6E41-8042-DBF9A1C8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C3D49-0377-DB47-B873-04D67F164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85690-C3D9-8A4F-B95A-099A3BBBB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B340-0111-2A4A-85B1-4721C3408681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E446-F117-FB4B-8504-999A94914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059B4-75EB-2649-8275-741736ED9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44AB-8C8A-FE46-8EEA-A94EE624D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3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CF7DE3-C2BB-E561-1BCB-1499F3CB21F3}"/>
              </a:ext>
            </a:extLst>
          </p:cNvPr>
          <p:cNvSpPr/>
          <p:nvPr/>
        </p:nvSpPr>
        <p:spPr>
          <a:xfrm>
            <a:off x="10765" y="-24010"/>
            <a:ext cx="12192000" cy="119219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32E2C-B6F8-F14E-8C53-C628CF4B5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622" y="846591"/>
            <a:ext cx="9942286" cy="2387600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App Design &amp; Specification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95FD6-C1CE-8344-9973-2CDC01098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455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Ioannis Thomas Pavlidis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C6595-D2AD-7D24-5CCE-4FCD52F71410}"/>
              </a:ext>
            </a:extLst>
          </p:cNvPr>
          <p:cNvSpPr txBox="1"/>
          <p:nvPr/>
        </p:nvSpPr>
        <p:spPr>
          <a:xfrm>
            <a:off x="1114093" y="201814"/>
            <a:ext cx="9942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PT Sans" panose="020B0503020203020204" pitchFamily="34" charset="77"/>
              </a:rPr>
              <a:t>Ubiquitous Computing – Fall 2025</a:t>
            </a:r>
          </a:p>
        </p:txBody>
      </p:sp>
    </p:spTree>
    <p:extLst>
      <p:ext uri="{BB962C8B-B14F-4D97-AF65-F5344CB8AC3E}">
        <p14:creationId xmlns:p14="http://schemas.microsoft.com/office/powerpoint/2010/main" val="263725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367D06-5209-3A47-8655-28CB9030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924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Specify an App in Six Steps</a:t>
            </a:r>
          </a:p>
        </p:txBody>
      </p:sp>
    </p:spTree>
    <p:extLst>
      <p:ext uri="{BB962C8B-B14F-4D97-AF65-F5344CB8AC3E}">
        <p14:creationId xmlns:p14="http://schemas.microsoft.com/office/powerpoint/2010/main" val="410874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BFF-79F2-6842-A49D-EF779E73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61"/>
            <a:ext cx="12192000" cy="72631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Textual Description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C7A0E4-1F73-744F-A747-1C7041EBF9C5}"/>
              </a:ext>
            </a:extLst>
          </p:cNvPr>
          <p:cNvSpPr txBox="1"/>
          <p:nvPr/>
        </p:nvSpPr>
        <p:spPr>
          <a:xfrm>
            <a:off x="620868" y="5880887"/>
            <a:ext cx="780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stem Font Regular"/>
              <a:buChar char="★"/>
            </a:pPr>
            <a:r>
              <a:rPr lang="en-US" sz="2400" dirty="0"/>
              <a:t>“There is nothing that cannot be fixed with words” - </a:t>
            </a:r>
            <a:r>
              <a:rPr lang="en-US" sz="2400" i="1" dirty="0"/>
              <a:t>Cicero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35C43F-B1EE-144B-8CBA-1E9E99B54E95}"/>
              </a:ext>
            </a:extLst>
          </p:cNvPr>
          <p:cNvCxnSpPr/>
          <p:nvPr/>
        </p:nvCxnSpPr>
        <p:spPr>
          <a:xfrm>
            <a:off x="0" y="5770364"/>
            <a:ext cx="12192000" cy="0"/>
          </a:xfrm>
          <a:prstGeom prst="line">
            <a:avLst/>
          </a:prstGeom>
          <a:ln w="508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4239A02-AF90-E94D-914D-69AFE9E4A89B}"/>
              </a:ext>
            </a:extLst>
          </p:cNvPr>
          <p:cNvSpPr/>
          <p:nvPr/>
        </p:nvSpPr>
        <p:spPr>
          <a:xfrm>
            <a:off x="584728" y="2967335"/>
            <a:ext cx="1102256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simple words, what your app will do</a:t>
            </a:r>
          </a:p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why there is need for it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DE704E-D3E5-104F-87D4-84D1831A2C43}"/>
              </a:ext>
            </a:extLst>
          </p:cNvPr>
          <p:cNvSpPr/>
          <p:nvPr/>
        </p:nvSpPr>
        <p:spPr>
          <a:xfrm>
            <a:off x="152517" y="-109769"/>
            <a:ext cx="1951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043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BFF-79F2-6842-A49D-EF779E73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61"/>
            <a:ext cx="12192000" cy="72631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User Flow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C7A0E4-1F73-744F-A747-1C7041EBF9C5}"/>
              </a:ext>
            </a:extLst>
          </p:cNvPr>
          <p:cNvSpPr txBox="1"/>
          <p:nvPr/>
        </p:nvSpPr>
        <p:spPr>
          <a:xfrm>
            <a:off x="620868" y="5601487"/>
            <a:ext cx="979819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stem Font Regular"/>
              <a:buChar char="★"/>
            </a:pPr>
            <a:r>
              <a:rPr lang="en-US" sz="2400" dirty="0"/>
              <a:t>Use </a:t>
            </a:r>
            <a:r>
              <a:rPr lang="en-US" sz="2400" dirty="0" err="1">
                <a:hlinkClick r:id="rId2"/>
              </a:rPr>
              <a:t>draw.io</a:t>
            </a:r>
            <a:endParaRPr lang="en-US" sz="2400" dirty="0"/>
          </a:p>
          <a:p>
            <a:pPr marL="285750" indent="-285750">
              <a:buFont typeface="System Font Regular"/>
              <a:buChar char="★"/>
            </a:pPr>
            <a:r>
              <a:rPr lang="en-US" sz="2400" dirty="0"/>
              <a:t>To manage complexity, opt for user journeys</a:t>
            </a:r>
          </a:p>
          <a:p>
            <a:pPr marL="742950" lvl="1" indent="-285750">
              <a:buFont typeface="STIXGeneral-Regular" pitchFamily="2" charset="2"/>
              <a:buChar char="⭐"/>
            </a:pPr>
            <a:r>
              <a:rPr lang="en-US" sz="2000" dirty="0"/>
              <a:t>e.g., in a bank app, show a user journey for a deposit and another one for withdrawal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35C43F-B1EE-144B-8CBA-1E9E99B54E95}"/>
              </a:ext>
            </a:extLst>
          </p:cNvPr>
          <p:cNvCxnSpPr/>
          <p:nvPr/>
        </p:nvCxnSpPr>
        <p:spPr>
          <a:xfrm>
            <a:off x="0" y="5529064"/>
            <a:ext cx="12192000" cy="0"/>
          </a:xfrm>
          <a:prstGeom prst="line">
            <a:avLst/>
          </a:prstGeom>
          <a:ln w="508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C2AD8C-DE13-3844-A5EF-716156C97728}"/>
              </a:ext>
            </a:extLst>
          </p:cNvPr>
          <p:cNvSpPr/>
          <p:nvPr/>
        </p:nvSpPr>
        <p:spPr>
          <a:xfrm>
            <a:off x="156492" y="-109769"/>
            <a:ext cx="1943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 descr="A diagram of a weather journey&#10;&#10;Description automatically generated">
            <a:extLst>
              <a:ext uri="{FF2B5EF4-FFF2-40B4-BE49-F238E27FC236}">
                <a16:creationId xmlns:a16="http://schemas.microsoft.com/office/drawing/2014/main" id="{816B6013-7B41-1427-4617-322BF9F23A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157" b="67045"/>
          <a:stretch/>
        </p:blipFill>
        <p:spPr>
          <a:xfrm>
            <a:off x="435428" y="752778"/>
            <a:ext cx="4061638" cy="4712882"/>
          </a:xfrm>
          <a:prstGeom prst="rect">
            <a:avLst/>
          </a:prstGeom>
        </p:spPr>
      </p:pic>
      <p:pic>
        <p:nvPicPr>
          <p:cNvPr id="16" name="Picture 15" descr="A diagram of a weather journey&#10;&#10;Description automatically generated">
            <a:extLst>
              <a:ext uri="{FF2B5EF4-FFF2-40B4-BE49-F238E27FC236}">
                <a16:creationId xmlns:a16="http://schemas.microsoft.com/office/drawing/2014/main" id="{10C46C98-ED40-AA72-4926-2C93EC469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670" t="37514" r="-1513" b="21663"/>
          <a:stretch/>
        </p:blipFill>
        <p:spPr>
          <a:xfrm>
            <a:off x="4724399" y="707570"/>
            <a:ext cx="3317958" cy="4769137"/>
          </a:xfrm>
          <a:prstGeom prst="rect">
            <a:avLst/>
          </a:prstGeom>
        </p:spPr>
      </p:pic>
      <p:pic>
        <p:nvPicPr>
          <p:cNvPr id="17" name="Picture 16" descr="A diagram of a weather journey&#10;&#10;Description automatically generated">
            <a:extLst>
              <a:ext uri="{FF2B5EF4-FFF2-40B4-BE49-F238E27FC236}">
                <a16:creationId xmlns:a16="http://schemas.microsoft.com/office/drawing/2014/main" id="{5BD45A0C-165F-E151-8917-19AE945E58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670" t="79277" r="-1513" b="-797"/>
          <a:stretch/>
        </p:blipFill>
        <p:spPr>
          <a:xfrm>
            <a:off x="8425539" y="2699656"/>
            <a:ext cx="3661195" cy="277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94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BFF-79F2-6842-A49D-EF779E73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62"/>
            <a:ext cx="12192000" cy="85288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User Flow to Wireframes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C7A0E4-1F73-744F-A747-1C7041EBF9C5}"/>
              </a:ext>
            </a:extLst>
          </p:cNvPr>
          <p:cNvSpPr txBox="1"/>
          <p:nvPr/>
        </p:nvSpPr>
        <p:spPr>
          <a:xfrm>
            <a:off x="654901" y="5780782"/>
            <a:ext cx="5474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stem Font Regular"/>
              <a:buChar char="★"/>
            </a:pPr>
            <a:r>
              <a:rPr lang="en-US" sz="2400" dirty="0"/>
              <a:t>An outline of how your app will look like</a:t>
            </a:r>
          </a:p>
          <a:p>
            <a:pPr marL="742950" lvl="1" indent="-285750">
              <a:buFont typeface="STIXGeneral-Regular" pitchFamily="2" charset="2"/>
              <a:buChar char="⭐"/>
            </a:pPr>
            <a:r>
              <a:rPr lang="en-US" sz="2000" dirty="0"/>
              <a:t>You can use Figma to create wireframes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F0B3F2-9E95-474B-B5DC-B310B6563311}"/>
              </a:ext>
            </a:extLst>
          </p:cNvPr>
          <p:cNvCxnSpPr/>
          <p:nvPr/>
        </p:nvCxnSpPr>
        <p:spPr>
          <a:xfrm>
            <a:off x="0" y="5770364"/>
            <a:ext cx="12192000" cy="0"/>
          </a:xfrm>
          <a:prstGeom prst="line">
            <a:avLst/>
          </a:prstGeom>
          <a:ln w="508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62082B8-5B7A-2543-B687-0A316CC5A380}"/>
              </a:ext>
            </a:extLst>
          </p:cNvPr>
          <p:cNvSpPr/>
          <p:nvPr/>
        </p:nvSpPr>
        <p:spPr>
          <a:xfrm>
            <a:off x="1905163" y="782446"/>
            <a:ext cx="3038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User Flow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59493A-29DF-764F-9E02-0532CD02A077}"/>
              </a:ext>
            </a:extLst>
          </p:cNvPr>
          <p:cNvSpPr/>
          <p:nvPr/>
        </p:nvSpPr>
        <p:spPr>
          <a:xfrm>
            <a:off x="8065026" y="720548"/>
            <a:ext cx="32680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Wireframe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F136C4-DEA5-CB4F-A3B9-A774921D2CCD}"/>
              </a:ext>
            </a:extLst>
          </p:cNvPr>
          <p:cNvSpPr/>
          <p:nvPr/>
        </p:nvSpPr>
        <p:spPr>
          <a:xfrm>
            <a:off x="156492" y="-109769"/>
            <a:ext cx="1943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A diagram of a weather journey&#10;&#10;Description automatically generated">
            <a:extLst>
              <a:ext uri="{FF2B5EF4-FFF2-40B4-BE49-F238E27FC236}">
                <a16:creationId xmlns:a16="http://schemas.microsoft.com/office/drawing/2014/main" id="{C6451ACC-8216-37DD-5160-60AC4CBDEC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57" r="8611" b="87532"/>
          <a:stretch/>
        </p:blipFill>
        <p:spPr>
          <a:xfrm>
            <a:off x="108857" y="2015523"/>
            <a:ext cx="6858016" cy="3515861"/>
          </a:xfrm>
          <a:prstGeom prst="rect">
            <a:avLst/>
          </a:prstGeom>
        </p:spPr>
      </p:pic>
      <p:pic>
        <p:nvPicPr>
          <p:cNvPr id="14" name="Picture 13" descr="A diagram of a weather journey&#10;&#10;Description automatically generated">
            <a:extLst>
              <a:ext uri="{FF2B5EF4-FFF2-40B4-BE49-F238E27FC236}">
                <a16:creationId xmlns:a16="http://schemas.microsoft.com/office/drawing/2014/main" id="{15D37DDA-0E8A-1DB0-C959-F3EEC4F6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1403" b="88285"/>
          <a:stretch/>
        </p:blipFill>
        <p:spPr>
          <a:xfrm>
            <a:off x="8442312" y="1580094"/>
            <a:ext cx="2521243" cy="4129403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3B2CD39F-D04A-D6D2-E907-B379FFD030CC}"/>
              </a:ext>
            </a:extLst>
          </p:cNvPr>
          <p:cNvSpPr/>
          <p:nvPr/>
        </p:nvSpPr>
        <p:spPr>
          <a:xfrm>
            <a:off x="5791199" y="990601"/>
            <a:ext cx="1524000" cy="566057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03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BFF-79F2-6842-A49D-EF779E73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62"/>
            <a:ext cx="12192000" cy="85288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Wireframes to Mockups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C7A0E4-1F73-744F-A747-1C7041EBF9C5}"/>
              </a:ext>
            </a:extLst>
          </p:cNvPr>
          <p:cNvSpPr txBox="1"/>
          <p:nvPr/>
        </p:nvSpPr>
        <p:spPr>
          <a:xfrm>
            <a:off x="654901" y="5780782"/>
            <a:ext cx="9459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stem Font Regular"/>
              <a:buChar char="★"/>
            </a:pPr>
            <a:r>
              <a:rPr lang="en-US" sz="2400" dirty="0"/>
              <a:t>Use Figma to add `flesh’ to your wireframes and turn them into mockups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F0B3F2-9E95-474B-B5DC-B310B6563311}"/>
              </a:ext>
            </a:extLst>
          </p:cNvPr>
          <p:cNvCxnSpPr/>
          <p:nvPr/>
        </p:nvCxnSpPr>
        <p:spPr>
          <a:xfrm>
            <a:off x="0" y="5770364"/>
            <a:ext cx="12192000" cy="0"/>
          </a:xfrm>
          <a:prstGeom prst="line">
            <a:avLst/>
          </a:prstGeom>
          <a:ln w="508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3D12D5C-47F1-BA4C-A11D-9531FF5FA1B8}"/>
              </a:ext>
            </a:extLst>
          </p:cNvPr>
          <p:cNvSpPr/>
          <p:nvPr/>
        </p:nvSpPr>
        <p:spPr>
          <a:xfrm>
            <a:off x="1401154" y="681270"/>
            <a:ext cx="32680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Wireframe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F10265-1093-F84E-9F66-32534E6669F8}"/>
              </a:ext>
            </a:extLst>
          </p:cNvPr>
          <p:cNvSpPr/>
          <p:nvPr/>
        </p:nvSpPr>
        <p:spPr>
          <a:xfrm>
            <a:off x="7971418" y="641914"/>
            <a:ext cx="2519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Mockup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C52F86-A340-4248-902E-5DDE95270215}"/>
              </a:ext>
            </a:extLst>
          </p:cNvPr>
          <p:cNvSpPr/>
          <p:nvPr/>
        </p:nvSpPr>
        <p:spPr>
          <a:xfrm>
            <a:off x="156492" y="-109769"/>
            <a:ext cx="1943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DBA3FDE3-3D8F-7933-0663-38DB6B620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111" y="1511810"/>
            <a:ext cx="1931670" cy="4180332"/>
          </a:xfrm>
          <a:prstGeom prst="rect">
            <a:avLst/>
          </a:prstGeom>
        </p:spPr>
      </p:pic>
      <p:pic>
        <p:nvPicPr>
          <p:cNvPr id="9" name="Picture 8" descr="A diagram of a weather journey&#10;&#10;Description automatically generated">
            <a:extLst>
              <a:ext uri="{FF2B5EF4-FFF2-40B4-BE49-F238E27FC236}">
                <a16:creationId xmlns:a16="http://schemas.microsoft.com/office/drawing/2014/main" id="{2913F50A-DD17-83E2-A2A2-B47EE0DE60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r="81403" b="88389"/>
          <a:stretch/>
        </p:blipFill>
        <p:spPr>
          <a:xfrm>
            <a:off x="1758478" y="1547434"/>
            <a:ext cx="2521243" cy="4093096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D980E245-30A0-5301-992B-1905D8138A00}"/>
              </a:ext>
            </a:extLst>
          </p:cNvPr>
          <p:cNvSpPr/>
          <p:nvPr/>
        </p:nvSpPr>
        <p:spPr>
          <a:xfrm>
            <a:off x="5595255" y="947057"/>
            <a:ext cx="1524000" cy="566057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2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BFF-79F2-6842-A49D-EF779E73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62"/>
            <a:ext cx="12192000" cy="85288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Mockups to Prototypes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C7A0E4-1F73-744F-A747-1C7041EBF9C5}"/>
              </a:ext>
            </a:extLst>
          </p:cNvPr>
          <p:cNvSpPr txBox="1"/>
          <p:nvPr/>
        </p:nvSpPr>
        <p:spPr>
          <a:xfrm>
            <a:off x="654901" y="5780782"/>
            <a:ext cx="4570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stem Font Regular"/>
              <a:buChar char="★"/>
            </a:pPr>
            <a:r>
              <a:rPr lang="en-US" sz="2400" dirty="0"/>
              <a:t>Prototypes = Animated Mockups</a:t>
            </a:r>
          </a:p>
          <a:p>
            <a:pPr marL="285750" indent="-285750">
              <a:buFont typeface="System Font Regular"/>
              <a:buChar char="★"/>
            </a:pPr>
            <a:r>
              <a:rPr lang="en-US" sz="2400" dirty="0"/>
              <a:t>Use Figma to animate mockups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F0B3F2-9E95-474B-B5DC-B310B6563311}"/>
              </a:ext>
            </a:extLst>
          </p:cNvPr>
          <p:cNvCxnSpPr/>
          <p:nvPr/>
        </p:nvCxnSpPr>
        <p:spPr>
          <a:xfrm>
            <a:off x="0" y="5770364"/>
            <a:ext cx="12192000" cy="0"/>
          </a:xfrm>
          <a:prstGeom prst="line">
            <a:avLst/>
          </a:prstGeom>
          <a:ln w="508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EAC8DF5-1027-094E-8D04-8FA39FF1CB11}"/>
              </a:ext>
            </a:extLst>
          </p:cNvPr>
          <p:cNvSpPr/>
          <p:nvPr/>
        </p:nvSpPr>
        <p:spPr>
          <a:xfrm>
            <a:off x="156492" y="-109769"/>
            <a:ext cx="1943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DAAD2260-90BC-FDF3-7583-B6BDBAB2E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970" y="879929"/>
            <a:ext cx="2228850" cy="4823460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2716F39D-D13F-45B1-8274-3AE1B8F0D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847" y="879929"/>
            <a:ext cx="2228850" cy="4823460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6FF28FD-53F4-6B38-ADAD-19490A86D441}"/>
              </a:ext>
            </a:extLst>
          </p:cNvPr>
          <p:cNvCxnSpPr/>
          <p:nvPr/>
        </p:nvCxnSpPr>
        <p:spPr>
          <a:xfrm flipV="1">
            <a:off x="3788224" y="3015343"/>
            <a:ext cx="3352800" cy="252548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BA7F133-2212-509A-6FB8-1D6A4F6140C0}"/>
              </a:ext>
            </a:extLst>
          </p:cNvPr>
          <p:cNvCxnSpPr/>
          <p:nvPr/>
        </p:nvCxnSpPr>
        <p:spPr>
          <a:xfrm rot="10800000">
            <a:off x="5682339" y="4234543"/>
            <a:ext cx="2558143" cy="127362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4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BFF-79F2-6842-A49D-EF779E73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62"/>
            <a:ext cx="12192000" cy="85288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Design Patterns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C7A0E4-1F73-744F-A747-1C7041EBF9C5}"/>
              </a:ext>
            </a:extLst>
          </p:cNvPr>
          <p:cNvSpPr txBox="1"/>
          <p:nvPr/>
        </p:nvSpPr>
        <p:spPr>
          <a:xfrm>
            <a:off x="654901" y="5780782"/>
            <a:ext cx="7102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stem Font Regular"/>
              <a:buChar char="★"/>
            </a:pPr>
            <a:r>
              <a:rPr lang="en-US" sz="2400" dirty="0"/>
              <a:t>Use the appropriate design pattern to plan your code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F0B3F2-9E95-474B-B5DC-B310B6563311}"/>
              </a:ext>
            </a:extLst>
          </p:cNvPr>
          <p:cNvCxnSpPr/>
          <p:nvPr/>
        </p:nvCxnSpPr>
        <p:spPr>
          <a:xfrm>
            <a:off x="0" y="5770364"/>
            <a:ext cx="12192000" cy="0"/>
          </a:xfrm>
          <a:prstGeom prst="line">
            <a:avLst/>
          </a:prstGeom>
          <a:ln w="508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92B3FA5-2F19-F841-ACCD-722DDB08CD94}"/>
              </a:ext>
            </a:extLst>
          </p:cNvPr>
          <p:cNvSpPr/>
          <p:nvPr/>
        </p:nvSpPr>
        <p:spPr>
          <a:xfrm>
            <a:off x="2112160" y="2967335"/>
            <a:ext cx="79676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 to think of software 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3DC251-5892-7946-8E65-E908862D4A53}"/>
              </a:ext>
            </a:extLst>
          </p:cNvPr>
          <p:cNvSpPr/>
          <p:nvPr/>
        </p:nvSpPr>
        <p:spPr>
          <a:xfrm>
            <a:off x="156492" y="-109769"/>
            <a:ext cx="1943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522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F19E-2C13-A64B-8BD7-73040565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32"/>
            <a:ext cx="12192000" cy="1083367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The Meaning of Color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F0523E-CCA9-2940-9AA5-6103DBB20C52}"/>
              </a:ext>
            </a:extLst>
          </p:cNvPr>
          <p:cNvGrpSpPr/>
          <p:nvPr/>
        </p:nvGrpSpPr>
        <p:grpSpPr>
          <a:xfrm>
            <a:off x="267688" y="1352263"/>
            <a:ext cx="2164692" cy="1388765"/>
            <a:chOff x="1046767" y="1951859"/>
            <a:chExt cx="2164692" cy="13887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9C21AD-130B-F746-AABD-34EA2056F65D}"/>
                </a:ext>
              </a:extLst>
            </p:cNvPr>
            <p:cNvSpPr/>
            <p:nvPr/>
          </p:nvSpPr>
          <p:spPr>
            <a:xfrm>
              <a:off x="1287077" y="1951859"/>
              <a:ext cx="1663700" cy="9271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9F0D55-2629-3644-889B-46C699C3EDA9}"/>
                </a:ext>
              </a:extLst>
            </p:cNvPr>
            <p:cNvSpPr txBox="1"/>
            <p:nvPr/>
          </p:nvSpPr>
          <p:spPr>
            <a:xfrm>
              <a:off x="1046767" y="2878959"/>
              <a:ext cx="2164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Garamond" panose="02020404030301010803" pitchFamily="18" charset="0"/>
                </a:rPr>
                <a:t>Love/Intensity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D4C22F-D7B1-4D47-8676-9CDBA2034ABF}"/>
              </a:ext>
            </a:extLst>
          </p:cNvPr>
          <p:cNvGrpSpPr/>
          <p:nvPr/>
        </p:nvGrpSpPr>
        <p:grpSpPr>
          <a:xfrm>
            <a:off x="2824767" y="1331588"/>
            <a:ext cx="1877629" cy="1398310"/>
            <a:chOff x="3719022" y="1951859"/>
            <a:chExt cx="1877629" cy="13983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B51319-705A-844B-B6EA-1B2CEF401FD4}"/>
                </a:ext>
              </a:extLst>
            </p:cNvPr>
            <p:cNvSpPr/>
            <p:nvPr/>
          </p:nvSpPr>
          <p:spPr>
            <a:xfrm>
              <a:off x="3820072" y="1951859"/>
              <a:ext cx="1663700" cy="9271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49BDE4-D23F-9348-A6A9-F04160E94F6C}"/>
                </a:ext>
              </a:extLst>
            </p:cNvPr>
            <p:cNvSpPr txBox="1"/>
            <p:nvPr/>
          </p:nvSpPr>
          <p:spPr>
            <a:xfrm>
              <a:off x="3719022" y="2888504"/>
              <a:ext cx="18776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Garamond" panose="02020404030301010803" pitchFamily="18" charset="0"/>
                </a:rPr>
                <a:t>Joy/Intellect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6DE94F-339F-8A48-9932-F772E6B98540}"/>
              </a:ext>
            </a:extLst>
          </p:cNvPr>
          <p:cNvGrpSpPr/>
          <p:nvPr/>
        </p:nvGrpSpPr>
        <p:grpSpPr>
          <a:xfrm>
            <a:off x="9874459" y="1360987"/>
            <a:ext cx="2637003" cy="1380041"/>
            <a:chOff x="7665762" y="4022088"/>
            <a:chExt cx="2637003" cy="138004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459678-3631-334B-AED5-9E12F8DADF39}"/>
                </a:ext>
              </a:extLst>
            </p:cNvPr>
            <p:cNvSpPr/>
            <p:nvPr/>
          </p:nvSpPr>
          <p:spPr>
            <a:xfrm>
              <a:off x="7992352" y="4022088"/>
              <a:ext cx="1663700" cy="9271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408A54-17B8-3A44-BB21-1685086E632E}"/>
                </a:ext>
              </a:extLst>
            </p:cNvPr>
            <p:cNvSpPr txBox="1"/>
            <p:nvPr/>
          </p:nvSpPr>
          <p:spPr>
            <a:xfrm>
              <a:off x="7665762" y="4940464"/>
              <a:ext cx="263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Garamond" panose="02020404030301010803" pitchFamily="18" charset="0"/>
                </a:rPr>
                <a:t>Royalty/Wisdom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7C164D-0A71-FF43-832F-048B1B184FC0}"/>
              </a:ext>
            </a:extLst>
          </p:cNvPr>
          <p:cNvGrpSpPr/>
          <p:nvPr/>
        </p:nvGrpSpPr>
        <p:grpSpPr>
          <a:xfrm>
            <a:off x="7356916" y="1388721"/>
            <a:ext cx="2299136" cy="1382544"/>
            <a:chOff x="8356164" y="1951859"/>
            <a:chExt cx="2299136" cy="13825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A523AC-A17E-D94A-A128-173837F5D758}"/>
                </a:ext>
              </a:extLst>
            </p:cNvPr>
            <p:cNvSpPr/>
            <p:nvPr/>
          </p:nvSpPr>
          <p:spPr>
            <a:xfrm>
              <a:off x="8654831" y="1951859"/>
              <a:ext cx="1663700" cy="9271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8437B6-C126-7C4C-A2ED-1D71A65E5F14}"/>
                </a:ext>
              </a:extLst>
            </p:cNvPr>
            <p:cNvSpPr txBox="1"/>
            <p:nvPr/>
          </p:nvSpPr>
          <p:spPr>
            <a:xfrm>
              <a:off x="8356164" y="2872738"/>
              <a:ext cx="2299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Garamond" panose="02020404030301010803" pitchFamily="18" charset="0"/>
                </a:rPr>
                <a:t>Nature/Growth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4ECF85-B2BD-9047-BD7D-6BAE444D27D6}"/>
              </a:ext>
            </a:extLst>
          </p:cNvPr>
          <p:cNvGrpSpPr/>
          <p:nvPr/>
        </p:nvGrpSpPr>
        <p:grpSpPr>
          <a:xfrm>
            <a:off x="5185318" y="1369671"/>
            <a:ext cx="1877629" cy="1389586"/>
            <a:chOff x="6020567" y="1951859"/>
            <a:chExt cx="1877629" cy="13895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B62F3C-64BE-AE44-910F-426FE4F37E0D}"/>
                </a:ext>
              </a:extLst>
            </p:cNvPr>
            <p:cNvSpPr/>
            <p:nvPr/>
          </p:nvSpPr>
          <p:spPr>
            <a:xfrm>
              <a:off x="6096000" y="1951859"/>
              <a:ext cx="1663700" cy="9271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FCDA19-21F4-C941-B4FA-D0D06C0E99B6}"/>
                </a:ext>
              </a:extLst>
            </p:cNvPr>
            <p:cNvSpPr txBox="1"/>
            <p:nvPr/>
          </p:nvSpPr>
          <p:spPr>
            <a:xfrm>
              <a:off x="6020567" y="2879780"/>
              <a:ext cx="18776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Garamond" panose="02020404030301010803" pitchFamily="18" charset="0"/>
                </a:rPr>
                <a:t>Trust/Calm</a:t>
              </a:r>
            </a:p>
          </p:txBody>
        </p:sp>
      </p:grp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7B5593-CD9B-1D49-BA3A-169E71750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4" t="32757" r="64345" b="59218"/>
          <a:stretch/>
        </p:blipFill>
        <p:spPr>
          <a:xfrm>
            <a:off x="7611355" y="2953264"/>
            <a:ext cx="1707928" cy="1655140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8E5684FC-8C27-B44D-AF16-17B44F26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899" y="3018834"/>
            <a:ext cx="1524000" cy="1524000"/>
          </a:xfrm>
          <a:prstGeom prst="rect">
            <a:avLst/>
          </a:prstGeom>
        </p:spPr>
      </p:pic>
      <p:pic>
        <p:nvPicPr>
          <p:cNvPr id="32" name="Picture 31" descr="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F836519-C768-0E48-A6F0-354EDAB886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30" t="13154" r="30230" b="12758"/>
          <a:stretch/>
        </p:blipFill>
        <p:spPr>
          <a:xfrm>
            <a:off x="5170118" y="2953264"/>
            <a:ext cx="1807769" cy="1778334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EE5E3C5F-8BBD-BB48-9C83-A1277D753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48" y="2882319"/>
            <a:ext cx="1950720" cy="1950720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BAF7BF83-4BA3-A942-B752-B9B0CA110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47" y="3050085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7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EF61-21E6-644D-9BDC-DCBEAFD0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392" y="0"/>
            <a:ext cx="12188952" cy="1078992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Color Mixtures</a:t>
            </a:r>
          </a:p>
        </p:txBody>
      </p:sp>
      <p:pic>
        <p:nvPicPr>
          <p:cNvPr id="5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EBAD6D96-9781-C349-B6F9-053477370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92" y="1574236"/>
            <a:ext cx="1714500" cy="1714500"/>
          </a:xfrm>
          <a:prstGeom prst="rect">
            <a:avLst/>
          </a:prstGeom>
        </p:spPr>
      </p:pic>
      <p:pic>
        <p:nvPicPr>
          <p:cNvPr id="6" name="Picture 5" descr="Chart, sunburst chart&#10;&#10;Description automatically generated">
            <a:extLst>
              <a:ext uri="{FF2B5EF4-FFF2-40B4-BE49-F238E27FC236}">
                <a16:creationId xmlns:a16="http://schemas.microsoft.com/office/drawing/2014/main" id="{75F0EDE1-8615-A449-8185-183EAC60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300" y="1602735"/>
            <a:ext cx="1714500" cy="1714500"/>
          </a:xfrm>
          <a:prstGeom prst="rect">
            <a:avLst/>
          </a:prstGeom>
        </p:spPr>
      </p:pic>
      <p:pic>
        <p:nvPicPr>
          <p:cNvPr id="7" name="Picture 6" descr="Chart, sunburst chart&#10;&#10;Description automatically generated">
            <a:extLst>
              <a:ext uri="{FF2B5EF4-FFF2-40B4-BE49-F238E27FC236}">
                <a16:creationId xmlns:a16="http://schemas.microsoft.com/office/drawing/2014/main" id="{7C243F61-65C7-3B41-AC99-A8ACAFFA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365" y="1557332"/>
            <a:ext cx="1714500" cy="171450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FCF39D-36BB-9D41-AA87-DC6ED88A1A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04" t="3577" r="55000" b="5353"/>
          <a:stretch/>
        </p:blipFill>
        <p:spPr>
          <a:xfrm>
            <a:off x="882865" y="3419504"/>
            <a:ext cx="1540094" cy="2775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51CD1B-C9E2-B747-A5CC-5204CB519CFB}"/>
              </a:ext>
            </a:extLst>
          </p:cNvPr>
          <p:cNvSpPr txBox="1"/>
          <p:nvPr/>
        </p:nvSpPr>
        <p:spPr>
          <a:xfrm>
            <a:off x="447347" y="1066769"/>
            <a:ext cx="2270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Analogous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DC18A9-231B-2A48-A437-F29AC4C4A6C0}"/>
              </a:ext>
            </a:extLst>
          </p:cNvPr>
          <p:cNvCxnSpPr>
            <a:cxnSpLocks/>
          </p:cNvCxnSpPr>
          <p:nvPr/>
        </p:nvCxnSpPr>
        <p:spPr>
          <a:xfrm flipH="1">
            <a:off x="1614774" y="2431485"/>
            <a:ext cx="9846" cy="502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620DD0-09C6-4A43-8B71-FF59F4DA39B3}"/>
              </a:ext>
            </a:extLst>
          </p:cNvPr>
          <p:cNvCxnSpPr>
            <a:cxnSpLocks/>
          </p:cNvCxnSpPr>
          <p:nvPr/>
        </p:nvCxnSpPr>
        <p:spPr>
          <a:xfrm flipH="1">
            <a:off x="1398981" y="2414582"/>
            <a:ext cx="225639" cy="472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351A5E-B4C3-9447-8C83-0984EC67F3B7}"/>
              </a:ext>
            </a:extLst>
          </p:cNvPr>
          <p:cNvCxnSpPr>
            <a:cxnSpLocks/>
          </p:cNvCxnSpPr>
          <p:nvPr/>
        </p:nvCxnSpPr>
        <p:spPr>
          <a:xfrm flipH="1">
            <a:off x="1163969" y="2416496"/>
            <a:ext cx="450805" cy="243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Calendar&#10;&#10;Description automatically generated">
            <a:extLst>
              <a:ext uri="{FF2B5EF4-FFF2-40B4-BE49-F238E27FC236}">
                <a16:creationId xmlns:a16="http://schemas.microsoft.com/office/drawing/2014/main" id="{EEFD98A5-9CCF-D247-8A75-2E062B18E0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71" t="10127" r="11511" b="9377"/>
          <a:stretch/>
        </p:blipFill>
        <p:spPr>
          <a:xfrm>
            <a:off x="8318006" y="3472697"/>
            <a:ext cx="3343550" cy="266942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F5899B-DA58-724A-B5C6-56A638A80700}"/>
              </a:ext>
            </a:extLst>
          </p:cNvPr>
          <p:cNvCxnSpPr>
            <a:cxnSpLocks/>
          </p:cNvCxnSpPr>
          <p:nvPr/>
        </p:nvCxnSpPr>
        <p:spPr>
          <a:xfrm flipH="1" flipV="1">
            <a:off x="9317421" y="2193033"/>
            <a:ext cx="480195" cy="190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7C47B45-C5E0-DF4F-8D6E-7069A33BB526}"/>
              </a:ext>
            </a:extLst>
          </p:cNvPr>
          <p:cNvSpPr txBox="1"/>
          <p:nvPr/>
        </p:nvSpPr>
        <p:spPr>
          <a:xfrm>
            <a:off x="8514686" y="1098301"/>
            <a:ext cx="2950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Monochromatic</a:t>
            </a:r>
          </a:p>
        </p:txBody>
      </p:sp>
      <p:pic>
        <p:nvPicPr>
          <p:cNvPr id="42" name="Picture 41" descr="Shape&#10;&#10;Description automatically generated">
            <a:extLst>
              <a:ext uri="{FF2B5EF4-FFF2-40B4-BE49-F238E27FC236}">
                <a16:creationId xmlns:a16="http://schemas.microsoft.com/office/drawing/2014/main" id="{4F81A63C-E2FF-1B47-8833-C969C904C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070" y="3494011"/>
            <a:ext cx="2731008" cy="27310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D1CAC27-D4D8-1646-9975-C2EB1D3D1139}"/>
              </a:ext>
            </a:extLst>
          </p:cNvPr>
          <p:cNvSpPr txBox="1"/>
          <p:nvPr/>
        </p:nvSpPr>
        <p:spPr>
          <a:xfrm>
            <a:off x="4354890" y="1103950"/>
            <a:ext cx="275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aramond" panose="02020404030301010803" pitchFamily="18" charset="0"/>
              </a:rPr>
              <a:t>Complementary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A36CB1-EA0D-C545-B54F-9A16712F68E0}"/>
              </a:ext>
            </a:extLst>
          </p:cNvPr>
          <p:cNvCxnSpPr>
            <a:cxnSpLocks/>
          </p:cNvCxnSpPr>
          <p:nvPr/>
        </p:nvCxnSpPr>
        <p:spPr>
          <a:xfrm flipH="1" flipV="1">
            <a:off x="5398047" y="2033787"/>
            <a:ext cx="514023" cy="87063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1E28333-DBDA-89B2-DF60-9CB513806F77}"/>
              </a:ext>
            </a:extLst>
          </p:cNvPr>
          <p:cNvSpPr txBox="1"/>
          <p:nvPr/>
        </p:nvSpPr>
        <p:spPr>
          <a:xfrm>
            <a:off x="554636" y="6265707"/>
            <a:ext cx="223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Pleasant to linger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9ED82-63C9-17BF-A125-E4C7B19A16C4}"/>
              </a:ext>
            </a:extLst>
          </p:cNvPr>
          <p:cNvSpPr txBox="1"/>
          <p:nvPr/>
        </p:nvSpPr>
        <p:spPr>
          <a:xfrm>
            <a:off x="4529529" y="6265707"/>
            <a:ext cx="2462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Attention grabbing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2794E-3AEA-378E-A57A-FBB384AAD7D4}"/>
              </a:ext>
            </a:extLst>
          </p:cNvPr>
          <p:cNvSpPr txBox="1"/>
          <p:nvPr/>
        </p:nvSpPr>
        <p:spPr>
          <a:xfrm>
            <a:off x="8921646" y="6250717"/>
            <a:ext cx="223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Pleasant to linger</a:t>
            </a:r>
          </a:p>
        </p:txBody>
      </p:sp>
    </p:spTree>
    <p:extLst>
      <p:ext uri="{BB962C8B-B14F-4D97-AF65-F5344CB8AC3E}">
        <p14:creationId xmlns:p14="http://schemas.microsoft.com/office/powerpoint/2010/main" val="296133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EF61-21E6-644D-9BDC-DCBEAFD0A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02" y="0"/>
            <a:ext cx="12188952" cy="1078992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Color Hunt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51CD1B-C9E2-B747-A5CC-5204CB519CFB}"/>
              </a:ext>
            </a:extLst>
          </p:cNvPr>
          <p:cNvSpPr txBox="1"/>
          <p:nvPr/>
        </p:nvSpPr>
        <p:spPr>
          <a:xfrm>
            <a:off x="106856" y="2588271"/>
            <a:ext cx="65187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pple LiGothic Medium" pitchFamily="2" charset="-120"/>
              <a:buChar char="★"/>
            </a:pPr>
            <a:r>
              <a:rPr lang="en-US" sz="2800" b="1" dirty="0">
                <a:latin typeface="Garamond" panose="02020404030301010803" pitchFamily="18" charset="0"/>
              </a:rPr>
              <a:t>Color Hunt:</a:t>
            </a:r>
            <a:r>
              <a:rPr lang="en-US" sz="2800" dirty="0">
                <a:latin typeface="Garamond" panose="02020404030301010803" pitchFamily="18" charset="0"/>
              </a:rPr>
              <a:t> open collection of color palettes</a:t>
            </a:r>
          </a:p>
          <a:p>
            <a:pPr marL="457200" indent="-457200">
              <a:buFont typeface="Apple LiGothic Medium" pitchFamily="2" charset="-120"/>
              <a:buChar char="★"/>
            </a:pPr>
            <a:endParaRPr lang="en-US" sz="2800" dirty="0">
              <a:latin typeface="Garamond" panose="02020404030301010803" pitchFamily="18" charset="0"/>
            </a:endParaRPr>
          </a:p>
          <a:p>
            <a:pPr marL="457200" indent="-457200">
              <a:buFont typeface="Apple LiGothic Medium" pitchFamily="2" charset="-120"/>
              <a:buChar char="★"/>
            </a:pPr>
            <a:r>
              <a:rPr lang="en-US" sz="2800" b="1" dirty="0">
                <a:latin typeface="Garamond" panose="02020404030301010803" pitchFamily="18" charset="0"/>
              </a:rPr>
              <a:t>In a palette: </a:t>
            </a:r>
            <a:r>
              <a:rPr lang="en-US" sz="2800" dirty="0">
                <a:latin typeface="Garamond" panose="02020404030301010803" pitchFamily="18" charset="0"/>
              </a:rPr>
              <a:t>shades for background and contrasting shades for foreground</a:t>
            </a:r>
          </a:p>
        </p:txBody>
      </p:sp>
      <p:pic>
        <p:nvPicPr>
          <p:cNvPr id="13" name="Picture 12" descr="A screenshot of a color palette&#10;&#10;Description automatically generated">
            <a:extLst>
              <a:ext uri="{FF2B5EF4-FFF2-40B4-BE49-F238E27FC236}">
                <a16:creationId xmlns:a16="http://schemas.microsoft.com/office/drawing/2014/main" id="{6634311F-5CC9-722C-92BD-743CBF14B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743" y="1305155"/>
            <a:ext cx="5413375" cy="498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D41A-E8B5-A74A-ACDE-DB5A5492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29"/>
            <a:ext cx="12192000" cy="1078992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Fonts</a:t>
            </a:r>
          </a:p>
        </p:txBody>
      </p:sp>
      <p:pic>
        <p:nvPicPr>
          <p:cNvPr id="5" name="Picture 4" descr="A picture containing text, painted, old, building material&#10;&#10;Description automatically generated">
            <a:extLst>
              <a:ext uri="{FF2B5EF4-FFF2-40B4-BE49-F238E27FC236}">
                <a16:creationId xmlns:a16="http://schemas.microsoft.com/office/drawing/2014/main" id="{843DBB49-F459-AF4F-9E5F-27D178763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627" y="1918177"/>
            <a:ext cx="3429000" cy="342900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01156F5-6C20-D14A-9F70-7F1A5DA9A7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039" b="28350"/>
          <a:stretch/>
        </p:blipFill>
        <p:spPr>
          <a:xfrm>
            <a:off x="7377046" y="2125901"/>
            <a:ext cx="4457700" cy="1765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D4A954-4DA2-0B4D-A136-583B79BA53F7}"/>
              </a:ext>
            </a:extLst>
          </p:cNvPr>
          <p:cNvSpPr txBox="1"/>
          <p:nvPr/>
        </p:nvSpPr>
        <p:spPr>
          <a:xfrm>
            <a:off x="9637428" y="4055690"/>
            <a:ext cx="2647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utura" panose="020B0602020204020303" pitchFamily="34" charset="-79"/>
                <a:cs typeface="Futura" panose="020B0602020204020303" pitchFamily="34" charset="-79"/>
              </a:rPr>
              <a:t>Sans Serif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2E5AC-D26A-9C8D-79B2-B10F71BF35E8}"/>
              </a:ext>
            </a:extLst>
          </p:cNvPr>
          <p:cNvSpPr txBox="1"/>
          <p:nvPr/>
        </p:nvSpPr>
        <p:spPr>
          <a:xfrm>
            <a:off x="119922" y="3393539"/>
            <a:ext cx="3185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pple LiGothic Medium" pitchFamily="2" charset="-120"/>
              <a:buChar char="★"/>
            </a:pPr>
            <a:r>
              <a:rPr lang="en-US" sz="2400" dirty="0">
                <a:latin typeface="Garamond" panose="02020404030301010803" pitchFamily="18" charset="0"/>
              </a:rPr>
              <a:t>Difficult to curve out in stone 90</a:t>
            </a:r>
            <a:r>
              <a:rPr lang="en-US" sz="2400" baseline="30000" dirty="0">
                <a:latin typeface="Garamond" panose="02020404030301010803" pitchFamily="18" charset="0"/>
              </a:rPr>
              <a:t>o</a:t>
            </a:r>
            <a:r>
              <a:rPr lang="en-US" sz="2400" dirty="0">
                <a:latin typeface="Garamond" panose="02020404030301010803" pitchFamily="18" charset="0"/>
              </a:rPr>
              <a:t> edges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9F7C10-6EC0-90FA-BB76-BBF741AEF302}"/>
              </a:ext>
            </a:extLst>
          </p:cNvPr>
          <p:cNvCxnSpPr>
            <a:cxnSpLocks/>
          </p:cNvCxnSpPr>
          <p:nvPr/>
        </p:nvCxnSpPr>
        <p:spPr>
          <a:xfrm>
            <a:off x="7174520" y="1816112"/>
            <a:ext cx="0" cy="3587262"/>
          </a:xfrm>
          <a:prstGeom prst="line">
            <a:avLst/>
          </a:prstGeom>
          <a:ln w="63500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04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D41A-E8B5-A74A-ACDE-DB5A5492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29"/>
            <a:ext cx="12192000" cy="1078992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Serif Font Families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2E5AC-D26A-9C8D-79B2-B10F71BF35E8}"/>
              </a:ext>
            </a:extLst>
          </p:cNvPr>
          <p:cNvSpPr txBox="1"/>
          <p:nvPr/>
        </p:nvSpPr>
        <p:spPr>
          <a:xfrm>
            <a:off x="209863" y="2374210"/>
            <a:ext cx="1978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aramond" panose="02020404030301010803" pitchFamily="18" charset="0"/>
              </a:rPr>
              <a:t>Garamond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C4E53-C1A7-F382-1A62-F18977E355DF}"/>
              </a:ext>
            </a:extLst>
          </p:cNvPr>
          <p:cNvSpPr txBox="1"/>
          <p:nvPr/>
        </p:nvSpPr>
        <p:spPr>
          <a:xfrm>
            <a:off x="2399769" y="2319440"/>
            <a:ext cx="4029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CD118-CA6C-A5CF-C25E-E6DEBC7CE465}"/>
              </a:ext>
            </a:extLst>
          </p:cNvPr>
          <p:cNvSpPr txBox="1"/>
          <p:nvPr/>
        </p:nvSpPr>
        <p:spPr>
          <a:xfrm>
            <a:off x="9086155" y="2096701"/>
            <a:ext cx="25196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merican Typewriter" panose="02090604020004020304" pitchFamily="18" charset="77"/>
                <a:cs typeface="Didot" panose="02000503000000020003" pitchFamily="2" charset="-79"/>
              </a:rPr>
              <a:t>American Typewriter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21821-4FD0-E168-8C29-757F3E2FDB8E}"/>
              </a:ext>
            </a:extLst>
          </p:cNvPr>
          <p:cNvSpPr txBox="1"/>
          <p:nvPr/>
        </p:nvSpPr>
        <p:spPr>
          <a:xfrm>
            <a:off x="6008368" y="2330970"/>
            <a:ext cx="218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Didot" panose="02000503000000020003" pitchFamily="2" charset="-79"/>
                <a:cs typeface="Didot" panose="02000503000000020003" pitchFamily="2" charset="-79"/>
              </a:rPr>
              <a:t>Didot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FC8C7-72EB-72CB-3101-5E490A1D5A5C}"/>
              </a:ext>
            </a:extLst>
          </p:cNvPr>
          <p:cNvSpPr txBox="1"/>
          <p:nvPr/>
        </p:nvSpPr>
        <p:spPr>
          <a:xfrm>
            <a:off x="404734" y="3924156"/>
            <a:ext cx="1543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pple LiGothic Medium" pitchFamily="2" charset="-120"/>
              <a:buChar char="★"/>
            </a:pPr>
            <a:r>
              <a:rPr lang="en-US" sz="3600" dirty="0">
                <a:latin typeface="Garamond" panose="02020404030301010803" pitchFamily="18" charset="0"/>
              </a:rPr>
              <a:t>Hole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E3CD5-DCC1-FD6C-7CD0-DF2833F7DB2F}"/>
              </a:ext>
            </a:extLst>
          </p:cNvPr>
          <p:cNvSpPr txBox="1"/>
          <p:nvPr/>
        </p:nvSpPr>
        <p:spPr>
          <a:xfrm>
            <a:off x="3016866" y="3911663"/>
            <a:ext cx="157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pple LiGothic Medium" pitchFamily="2" charset="-120"/>
              <a:buChar char="★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C70585-F90F-8E68-3C5B-29013250AF1E}"/>
              </a:ext>
            </a:extLst>
          </p:cNvPr>
          <p:cNvSpPr txBox="1"/>
          <p:nvPr/>
        </p:nvSpPr>
        <p:spPr>
          <a:xfrm>
            <a:off x="6175374" y="3935108"/>
            <a:ext cx="174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pple LiGothic Medium" pitchFamily="2" charset="-120"/>
              <a:buChar char="★"/>
            </a:pPr>
            <a:r>
              <a:rPr lang="en-US" sz="3600" dirty="0">
                <a:latin typeface="Didot" panose="02000503000000020003" pitchFamily="2" charset="-79"/>
                <a:cs typeface="Didot" panose="02000503000000020003" pitchFamily="2" charset="-79"/>
              </a:rPr>
              <a:t>Hole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79AA15-D3E7-28E4-5FB6-2800EEB1E49D}"/>
              </a:ext>
            </a:extLst>
          </p:cNvPr>
          <p:cNvSpPr txBox="1"/>
          <p:nvPr/>
        </p:nvSpPr>
        <p:spPr>
          <a:xfrm>
            <a:off x="9302936" y="3930691"/>
            <a:ext cx="181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pple LiGothic Medium" pitchFamily="2" charset="-120"/>
              <a:buChar char="★"/>
            </a:pPr>
            <a:r>
              <a:rPr lang="en-US" sz="3600" dirty="0">
                <a:latin typeface="American Typewriter" panose="02090604020004020304" pitchFamily="18" charset="77"/>
                <a:cs typeface="Didot" panose="02000503000000020003" pitchFamily="2" charset="-79"/>
              </a:rPr>
              <a:t>Hole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980380-55CC-77C9-CFF5-2106D45851F3}"/>
              </a:ext>
            </a:extLst>
          </p:cNvPr>
          <p:cNvSpPr txBox="1"/>
          <p:nvPr/>
        </p:nvSpPr>
        <p:spPr>
          <a:xfrm>
            <a:off x="299804" y="1464231"/>
            <a:ext cx="1603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Garamond" panose="02020404030301010803" pitchFamily="18" charset="0"/>
              </a:rPr>
              <a:t>Old Style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99FE3A-32DC-3B00-FE19-0156BB28B6C1}"/>
              </a:ext>
            </a:extLst>
          </p:cNvPr>
          <p:cNvSpPr txBox="1"/>
          <p:nvPr/>
        </p:nvSpPr>
        <p:spPr>
          <a:xfrm>
            <a:off x="2681701" y="1420222"/>
            <a:ext cx="2476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4B750B-AC7C-FD4C-9432-0D05978337BE}"/>
              </a:ext>
            </a:extLst>
          </p:cNvPr>
          <p:cNvSpPr txBox="1"/>
          <p:nvPr/>
        </p:nvSpPr>
        <p:spPr>
          <a:xfrm>
            <a:off x="6138475" y="1448665"/>
            <a:ext cx="1833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Didot" panose="02000503000000020003" pitchFamily="2" charset="-79"/>
                <a:cs typeface="Didot" panose="02000503000000020003" pitchFamily="2" charset="-79"/>
              </a:rPr>
              <a:t>Modern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F3D1A-E044-9B6F-EF43-39D3C73E1D5A}"/>
              </a:ext>
            </a:extLst>
          </p:cNvPr>
          <p:cNvSpPr txBox="1"/>
          <p:nvPr/>
        </p:nvSpPr>
        <p:spPr>
          <a:xfrm>
            <a:off x="8740227" y="1426563"/>
            <a:ext cx="2818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American Typewriter" panose="02090604020004020304" pitchFamily="18" charset="77"/>
                <a:cs typeface="Didot" panose="02000503000000020003" pitchFamily="2" charset="-79"/>
              </a:rPr>
              <a:t>Slab-Serif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1FFA3A-638E-9763-A28A-3663DBF38247}"/>
              </a:ext>
            </a:extLst>
          </p:cNvPr>
          <p:cNvCxnSpPr/>
          <p:nvPr/>
        </p:nvCxnSpPr>
        <p:spPr>
          <a:xfrm>
            <a:off x="2308485" y="1214203"/>
            <a:ext cx="104931" cy="5381469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A7D689-1546-E0F0-BCAF-353126917B76}"/>
              </a:ext>
            </a:extLst>
          </p:cNvPr>
          <p:cNvCxnSpPr/>
          <p:nvPr/>
        </p:nvCxnSpPr>
        <p:spPr>
          <a:xfrm>
            <a:off x="5837131" y="1202480"/>
            <a:ext cx="104931" cy="5381469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3AEBD9-22EC-B4ED-7174-FD4A59647352}"/>
              </a:ext>
            </a:extLst>
          </p:cNvPr>
          <p:cNvCxnSpPr/>
          <p:nvPr/>
        </p:nvCxnSpPr>
        <p:spPr>
          <a:xfrm>
            <a:off x="8451375" y="1190758"/>
            <a:ext cx="104931" cy="5381469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C6CFB2-225B-114E-4626-EEB0A64E6340}"/>
              </a:ext>
            </a:extLst>
          </p:cNvPr>
          <p:cNvCxnSpPr/>
          <p:nvPr/>
        </p:nvCxnSpPr>
        <p:spPr>
          <a:xfrm flipV="1">
            <a:off x="1430215" y="4454770"/>
            <a:ext cx="0" cy="93784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32B9B9-D1B5-32F0-288E-DE65D7F8C37F}"/>
              </a:ext>
            </a:extLst>
          </p:cNvPr>
          <p:cNvCxnSpPr/>
          <p:nvPr/>
        </p:nvCxnSpPr>
        <p:spPr>
          <a:xfrm flipV="1">
            <a:off x="3997568" y="4489940"/>
            <a:ext cx="0" cy="93784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24427C-456F-2E85-DCD1-AB870FD0CA93}"/>
              </a:ext>
            </a:extLst>
          </p:cNvPr>
          <p:cNvCxnSpPr/>
          <p:nvPr/>
        </p:nvCxnSpPr>
        <p:spPr>
          <a:xfrm flipV="1">
            <a:off x="7268303" y="4478216"/>
            <a:ext cx="0" cy="93784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5DB7DF-0F2E-1470-A7C6-95D204EF382E}"/>
              </a:ext>
            </a:extLst>
          </p:cNvPr>
          <p:cNvCxnSpPr/>
          <p:nvPr/>
        </p:nvCxnSpPr>
        <p:spPr>
          <a:xfrm flipV="1">
            <a:off x="10331299" y="4478216"/>
            <a:ext cx="0" cy="93784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4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D41A-E8B5-A74A-ACDE-DB5A5492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29"/>
            <a:ext cx="12192000" cy="1078992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Sans Serif Font Families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2E5AC-D26A-9C8D-79B2-B10F71BF35E8}"/>
              </a:ext>
            </a:extLst>
          </p:cNvPr>
          <p:cNvSpPr txBox="1"/>
          <p:nvPr/>
        </p:nvSpPr>
        <p:spPr>
          <a:xfrm>
            <a:off x="164893" y="2239300"/>
            <a:ext cx="1978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News Gothic MT" panose="020B0503020103020203" pitchFamily="34" charset="0"/>
              </a:rPr>
              <a:t>News Gothic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C4E53-C1A7-F382-1A62-F18977E355DF}"/>
              </a:ext>
            </a:extLst>
          </p:cNvPr>
          <p:cNvSpPr txBox="1"/>
          <p:nvPr/>
        </p:nvSpPr>
        <p:spPr>
          <a:xfrm>
            <a:off x="2399770" y="2454350"/>
            <a:ext cx="301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  <a:cs typeface="Times New Roman" panose="02020603050405020304" pitchFamily="18" charset="0"/>
              </a:rPr>
              <a:t>Helvetica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CD118-CA6C-A5CF-C25E-E6DEBC7CE465}"/>
              </a:ext>
            </a:extLst>
          </p:cNvPr>
          <p:cNvSpPr txBox="1"/>
          <p:nvPr/>
        </p:nvSpPr>
        <p:spPr>
          <a:xfrm>
            <a:off x="8951245" y="2411491"/>
            <a:ext cx="2519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Futura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21821-4FD0-E168-8C29-757F3E2FDB8E}"/>
              </a:ext>
            </a:extLst>
          </p:cNvPr>
          <p:cNvSpPr txBox="1"/>
          <p:nvPr/>
        </p:nvSpPr>
        <p:spPr>
          <a:xfrm>
            <a:off x="6008368" y="2435900"/>
            <a:ext cx="218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ill Sans" panose="020B0502020104020203" pitchFamily="34" charset="-79"/>
                <a:cs typeface="Gill Sans" panose="020B0502020104020203" pitchFamily="34" charset="-79"/>
              </a:rPr>
              <a:t>Gill Sans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FC8C7-72EB-72CB-3101-5E490A1D5A5C}"/>
              </a:ext>
            </a:extLst>
          </p:cNvPr>
          <p:cNvSpPr txBox="1"/>
          <p:nvPr/>
        </p:nvSpPr>
        <p:spPr>
          <a:xfrm>
            <a:off x="209862" y="3924156"/>
            <a:ext cx="1738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pple LiGothic Medium" pitchFamily="2" charset="-120"/>
              <a:buChar char="★"/>
            </a:pPr>
            <a:r>
              <a:rPr lang="en-US" sz="3600" dirty="0">
                <a:latin typeface="News Gothic MT" panose="020B0503020103020203" pitchFamily="34" charset="0"/>
              </a:rPr>
              <a:t>Hole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E3CD5-DCC1-FD6C-7CD0-DF2833F7DB2F}"/>
              </a:ext>
            </a:extLst>
          </p:cNvPr>
          <p:cNvSpPr txBox="1"/>
          <p:nvPr/>
        </p:nvSpPr>
        <p:spPr>
          <a:xfrm>
            <a:off x="2866966" y="3926653"/>
            <a:ext cx="192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pple LiGothic Medium" pitchFamily="2" charset="-120"/>
              <a:buChar char="★"/>
            </a:pPr>
            <a:r>
              <a:rPr lang="en-US" sz="3600" dirty="0">
                <a:latin typeface="Helvetica" pitchFamily="2" charset="0"/>
                <a:cs typeface="Times New Roman" panose="02020603050405020304" pitchFamily="18" charset="0"/>
              </a:rPr>
              <a:t>Hole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C70585-F90F-8E68-3C5B-29013250AF1E}"/>
              </a:ext>
            </a:extLst>
          </p:cNvPr>
          <p:cNvSpPr txBox="1"/>
          <p:nvPr/>
        </p:nvSpPr>
        <p:spPr>
          <a:xfrm>
            <a:off x="6175374" y="3935108"/>
            <a:ext cx="174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pple LiGothic Medium" pitchFamily="2" charset="-120"/>
              <a:buChar char="★"/>
            </a:pPr>
            <a:r>
              <a:rPr lang="en-US" sz="3600" dirty="0">
                <a:latin typeface="Gill Sans" panose="020B0502020104020203" pitchFamily="34" charset="-79"/>
                <a:cs typeface="Gill Sans" panose="020B0502020104020203" pitchFamily="34" charset="-79"/>
              </a:rPr>
              <a:t>Hole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79AA15-D3E7-28E4-5FB6-2800EEB1E49D}"/>
              </a:ext>
            </a:extLst>
          </p:cNvPr>
          <p:cNvSpPr txBox="1"/>
          <p:nvPr/>
        </p:nvSpPr>
        <p:spPr>
          <a:xfrm>
            <a:off x="9317926" y="3930691"/>
            <a:ext cx="181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pple LiGothic Medium" pitchFamily="2" charset="-120"/>
              <a:buChar char="★"/>
            </a:pPr>
            <a:r>
              <a:rPr lang="en-US" sz="3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980380-55CC-77C9-CFF5-2106D45851F3}"/>
              </a:ext>
            </a:extLst>
          </p:cNvPr>
          <p:cNvSpPr txBox="1"/>
          <p:nvPr/>
        </p:nvSpPr>
        <p:spPr>
          <a:xfrm>
            <a:off x="59964" y="1464231"/>
            <a:ext cx="2098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News Gothic MT" panose="020B0503020103020203" pitchFamily="34" charset="0"/>
              </a:rPr>
              <a:t>Grotesque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99FE3A-32DC-3B00-FE19-0156BB28B6C1}"/>
              </a:ext>
            </a:extLst>
          </p:cNvPr>
          <p:cNvSpPr txBox="1"/>
          <p:nvPr/>
        </p:nvSpPr>
        <p:spPr>
          <a:xfrm>
            <a:off x="2561781" y="1480182"/>
            <a:ext cx="3044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Helvetica Oblique" pitchFamily="2" charset="0"/>
                <a:cs typeface="Times New Roman" panose="02020603050405020304" pitchFamily="18" charset="0"/>
              </a:rPr>
              <a:t>Neo-Grotesque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4B750B-AC7C-FD4C-9432-0D05978337BE}"/>
              </a:ext>
            </a:extLst>
          </p:cNvPr>
          <p:cNvSpPr txBox="1"/>
          <p:nvPr/>
        </p:nvSpPr>
        <p:spPr>
          <a:xfrm>
            <a:off x="6063524" y="1448665"/>
            <a:ext cx="2121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Gill Sans" panose="020B0502020104020203" pitchFamily="34" charset="-79"/>
                <a:cs typeface="Gill Sans" panose="020B0502020104020203" pitchFamily="34" charset="-79"/>
              </a:rPr>
              <a:t>Humanist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F3D1A-E044-9B6F-EF43-39D3C73E1D5A}"/>
              </a:ext>
            </a:extLst>
          </p:cNvPr>
          <p:cNvSpPr txBox="1"/>
          <p:nvPr/>
        </p:nvSpPr>
        <p:spPr>
          <a:xfrm>
            <a:off x="8740227" y="1426563"/>
            <a:ext cx="2818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Geometric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1FFA3A-638E-9763-A28A-3663DBF38247}"/>
              </a:ext>
            </a:extLst>
          </p:cNvPr>
          <p:cNvCxnSpPr/>
          <p:nvPr/>
        </p:nvCxnSpPr>
        <p:spPr>
          <a:xfrm>
            <a:off x="2308485" y="1214203"/>
            <a:ext cx="104931" cy="5381469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A7D689-1546-E0F0-BCAF-353126917B76}"/>
              </a:ext>
            </a:extLst>
          </p:cNvPr>
          <p:cNvCxnSpPr/>
          <p:nvPr/>
        </p:nvCxnSpPr>
        <p:spPr>
          <a:xfrm>
            <a:off x="5837131" y="1202480"/>
            <a:ext cx="104931" cy="5381469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3AEBD9-22EC-B4ED-7174-FD4A59647352}"/>
              </a:ext>
            </a:extLst>
          </p:cNvPr>
          <p:cNvCxnSpPr/>
          <p:nvPr/>
        </p:nvCxnSpPr>
        <p:spPr>
          <a:xfrm>
            <a:off x="8451375" y="1190758"/>
            <a:ext cx="104931" cy="5381469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C9C31C-9FE8-D8F0-20FF-F00960B9509F}"/>
              </a:ext>
            </a:extLst>
          </p:cNvPr>
          <p:cNvCxnSpPr/>
          <p:nvPr/>
        </p:nvCxnSpPr>
        <p:spPr>
          <a:xfrm flipV="1">
            <a:off x="1295305" y="4454770"/>
            <a:ext cx="0" cy="93784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F19DC8-E9B2-166E-C557-FFB37F9B1100}"/>
              </a:ext>
            </a:extLst>
          </p:cNvPr>
          <p:cNvCxnSpPr/>
          <p:nvPr/>
        </p:nvCxnSpPr>
        <p:spPr>
          <a:xfrm flipV="1">
            <a:off x="3997568" y="4489940"/>
            <a:ext cx="0" cy="93784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D2430-18AC-7470-372E-5ACB7369FCA4}"/>
              </a:ext>
            </a:extLst>
          </p:cNvPr>
          <p:cNvCxnSpPr/>
          <p:nvPr/>
        </p:nvCxnSpPr>
        <p:spPr>
          <a:xfrm flipV="1">
            <a:off x="7268303" y="4478216"/>
            <a:ext cx="0" cy="93784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3C157F-A363-5882-9578-72C844F3FBE1}"/>
              </a:ext>
            </a:extLst>
          </p:cNvPr>
          <p:cNvCxnSpPr/>
          <p:nvPr/>
        </p:nvCxnSpPr>
        <p:spPr>
          <a:xfrm flipV="1">
            <a:off x="10331299" y="4478216"/>
            <a:ext cx="0" cy="93784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7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D41A-E8B5-A74A-ACDE-DB5A5492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29"/>
            <a:ext cx="12192000" cy="1078992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Font Families and Readability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96BC8-6F7D-C917-6F0E-1CE8E5A1A37A}"/>
              </a:ext>
            </a:extLst>
          </p:cNvPr>
          <p:cNvSpPr txBox="1"/>
          <p:nvPr/>
        </p:nvSpPr>
        <p:spPr>
          <a:xfrm>
            <a:off x="252658" y="2240947"/>
            <a:ext cx="9228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ews Gothic MT" panose="020B0503020103020203" pitchFamily="34" charset="0"/>
                <a:cs typeface="Grotesque" panose="020F0502020204030204" pitchFamily="34" charset="0"/>
              </a:rPr>
              <a:t>Sans Serif Type Font – Grotesque – News Gothic: 0O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3C1B87-26F3-ACDF-9121-D4752F836884}"/>
              </a:ext>
            </a:extLst>
          </p:cNvPr>
          <p:cNvSpPr txBox="1"/>
          <p:nvPr/>
        </p:nvSpPr>
        <p:spPr>
          <a:xfrm>
            <a:off x="268424" y="3592298"/>
            <a:ext cx="853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" panose="020B0502020104020203" pitchFamily="34" charset="-79"/>
                <a:cs typeface="Gill Sans" panose="020B0502020104020203" pitchFamily="34" charset="-79"/>
              </a:rPr>
              <a:t>Sans Serif  Type Font – Humanist - Gill Sans: 0O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A293C-495B-BC07-EC76-B3A1EADAB63C}"/>
              </a:ext>
            </a:extLst>
          </p:cNvPr>
          <p:cNvSpPr txBox="1"/>
          <p:nvPr/>
        </p:nvSpPr>
        <p:spPr>
          <a:xfrm>
            <a:off x="265151" y="5399738"/>
            <a:ext cx="1176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In Human-Machine Interaction, these styles make the difference between life and death </a:t>
            </a:r>
          </a:p>
        </p:txBody>
      </p:sp>
      <p:sp>
        <p:nvSpPr>
          <p:cNvPr id="15" name="Striped Right Arrow 14">
            <a:extLst>
              <a:ext uri="{FF2B5EF4-FFF2-40B4-BE49-F238E27FC236}">
                <a16:creationId xmlns:a16="http://schemas.microsoft.com/office/drawing/2014/main" id="{5FF0BBD9-2D0B-A734-EE43-E5CEC26CEB28}"/>
              </a:ext>
            </a:extLst>
          </p:cNvPr>
          <p:cNvSpPr/>
          <p:nvPr/>
        </p:nvSpPr>
        <p:spPr>
          <a:xfrm rot="10800000">
            <a:off x="9156399" y="2256805"/>
            <a:ext cx="698938" cy="480010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iped Right Arrow 24">
            <a:extLst>
              <a:ext uri="{FF2B5EF4-FFF2-40B4-BE49-F238E27FC236}">
                <a16:creationId xmlns:a16="http://schemas.microsoft.com/office/drawing/2014/main" id="{A58CA7F3-C97E-BFB8-70D0-99485FD312DC}"/>
              </a:ext>
            </a:extLst>
          </p:cNvPr>
          <p:cNvSpPr/>
          <p:nvPr/>
        </p:nvSpPr>
        <p:spPr>
          <a:xfrm rot="10800000">
            <a:off x="7300116" y="3623405"/>
            <a:ext cx="698938" cy="480010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9AF3AB-EAE0-A65D-AEB3-04D328897235}"/>
              </a:ext>
            </a:extLst>
          </p:cNvPr>
          <p:cNvCxnSpPr/>
          <p:nvPr/>
        </p:nvCxnSpPr>
        <p:spPr>
          <a:xfrm>
            <a:off x="0" y="490178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D00CAF5-B506-06DE-8A08-32C53BE48633}"/>
              </a:ext>
            </a:extLst>
          </p:cNvPr>
          <p:cNvSpPr/>
          <p:nvPr/>
        </p:nvSpPr>
        <p:spPr>
          <a:xfrm rot="19338572">
            <a:off x="7980793" y="2982326"/>
            <a:ext cx="2886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</a:rPr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206407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F26F98-9D56-BC45-B98E-B50DA56B9277}"/>
              </a:ext>
            </a:extLst>
          </p:cNvPr>
          <p:cNvSpPr/>
          <p:nvPr/>
        </p:nvSpPr>
        <p:spPr>
          <a:xfrm>
            <a:off x="0" y="4377154"/>
            <a:ext cx="12192000" cy="6872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Garamond" panose="02020404030301010803" pitchFamily="18" charset="0"/>
              </a:rPr>
              <a:t>Match Mood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B5793-BE83-AF48-A4BA-61DDA056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078992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Using Fonts in your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84939-71BB-044F-B5CB-5120AD6FD8F9}"/>
              </a:ext>
            </a:extLst>
          </p:cNvPr>
          <p:cNvSpPr txBox="1"/>
          <p:nvPr/>
        </p:nvSpPr>
        <p:spPr>
          <a:xfrm>
            <a:off x="449317" y="2329787"/>
            <a:ext cx="35599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Serif in Header</a:t>
            </a:r>
          </a:p>
          <a:p>
            <a:endParaRPr lang="en-US" dirty="0"/>
          </a:p>
          <a:p>
            <a:r>
              <a:rPr lang="en-US" sz="2400" dirty="0">
                <a:latin typeface="Helvetica" pitchFamily="2" charset="0"/>
              </a:rPr>
              <a:t>Sans Serif in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52F25-1A40-3941-8D97-BD91DD55444B}"/>
              </a:ext>
            </a:extLst>
          </p:cNvPr>
          <p:cNvSpPr txBox="1"/>
          <p:nvPr/>
        </p:nvSpPr>
        <p:spPr>
          <a:xfrm>
            <a:off x="6383218" y="2313930"/>
            <a:ext cx="46350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Helvetica" pitchFamily="2" charset="0"/>
                <a:cs typeface="Times New Roman" panose="02020603050405020304" pitchFamily="18" charset="0"/>
              </a:rPr>
              <a:t>Sans Serif in Header</a:t>
            </a:r>
          </a:p>
          <a:p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Serif in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9BE07-6A2B-0145-A2F5-BEF8B3B6B9E3}"/>
              </a:ext>
            </a:extLst>
          </p:cNvPr>
          <p:cNvSpPr txBox="1"/>
          <p:nvPr/>
        </p:nvSpPr>
        <p:spPr>
          <a:xfrm>
            <a:off x="0" y="1418491"/>
            <a:ext cx="121920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aramond" panose="02020404030301010803" pitchFamily="18" charset="0"/>
              </a:rPr>
              <a:t>Contrast Serif-ness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89753E-30C8-AC8F-2C19-FD3C93153B28}"/>
              </a:ext>
            </a:extLst>
          </p:cNvPr>
          <p:cNvCxnSpPr/>
          <p:nvPr/>
        </p:nvCxnSpPr>
        <p:spPr>
          <a:xfrm>
            <a:off x="0" y="3985846"/>
            <a:ext cx="12192000" cy="0"/>
          </a:xfrm>
          <a:prstGeom prst="line">
            <a:avLst/>
          </a:prstGeom>
          <a:ln w="635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E45C6C-2C4B-D832-0C0F-8BDCCFFCA622}"/>
              </a:ext>
            </a:extLst>
          </p:cNvPr>
          <p:cNvSpPr txBox="1"/>
          <p:nvPr/>
        </p:nvSpPr>
        <p:spPr>
          <a:xfrm>
            <a:off x="732599" y="5627078"/>
            <a:ext cx="289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My dear love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CEF72-4A17-0988-155F-CF66696723CD}"/>
              </a:ext>
            </a:extLst>
          </p:cNvPr>
          <p:cNvSpPr txBox="1"/>
          <p:nvPr/>
        </p:nvSpPr>
        <p:spPr>
          <a:xfrm>
            <a:off x="8135816" y="5627077"/>
            <a:ext cx="354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hiller" panose="020F0502020204030204" pitchFamily="34" charset="0"/>
                <a:cs typeface="Chiller" panose="020F0502020204030204" pitchFamily="34" charset="0"/>
              </a:rPr>
              <a:t>MY DEAR LOVE</a:t>
            </a:r>
          </a:p>
        </p:txBody>
      </p:sp>
      <p:pic>
        <p:nvPicPr>
          <p:cNvPr id="16" name="Graphic 15" descr="Thumbs up sign with solid fill">
            <a:extLst>
              <a:ext uri="{FF2B5EF4-FFF2-40B4-BE49-F238E27FC236}">
                <a16:creationId xmlns:a16="http://schemas.microsoft.com/office/drawing/2014/main" id="{90670016-4D8A-58C7-CEC6-9C99E3C32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2790" y="5372630"/>
            <a:ext cx="914400" cy="914400"/>
          </a:xfrm>
          <a:prstGeom prst="rect">
            <a:avLst/>
          </a:prstGeom>
        </p:spPr>
      </p:pic>
      <p:pic>
        <p:nvPicPr>
          <p:cNvPr id="17" name="Graphic 16" descr="Thumbs up sign with solid fill">
            <a:extLst>
              <a:ext uri="{FF2B5EF4-FFF2-40B4-BE49-F238E27FC236}">
                <a16:creationId xmlns:a16="http://schemas.microsoft.com/office/drawing/2014/main" id="{347A1BD0-BC5C-5932-451B-FF322CBEF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0709" y="2570815"/>
            <a:ext cx="914400" cy="914400"/>
          </a:xfrm>
          <a:prstGeom prst="rect">
            <a:avLst/>
          </a:prstGeom>
        </p:spPr>
      </p:pic>
      <p:pic>
        <p:nvPicPr>
          <p:cNvPr id="18" name="Graphic 17" descr="Thumbs up sign with solid fill">
            <a:extLst>
              <a:ext uri="{FF2B5EF4-FFF2-40B4-BE49-F238E27FC236}">
                <a16:creationId xmlns:a16="http://schemas.microsoft.com/office/drawing/2014/main" id="{65B78887-8F1E-8F6C-887B-E413EEA68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4186" y="2488754"/>
            <a:ext cx="914400" cy="914400"/>
          </a:xfrm>
          <a:prstGeom prst="rect">
            <a:avLst/>
          </a:prstGeom>
        </p:spPr>
      </p:pic>
      <p:pic>
        <p:nvPicPr>
          <p:cNvPr id="20" name="Graphic 19" descr="Thumbs Down with solid fill">
            <a:extLst>
              <a:ext uri="{FF2B5EF4-FFF2-40B4-BE49-F238E27FC236}">
                <a16:creationId xmlns:a16="http://schemas.microsoft.com/office/drawing/2014/main" id="{7E6CD7A0-A7FE-E730-BD3A-CE8E95054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7969" y="54805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1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339</Words>
  <Application>Microsoft Macintosh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6" baseType="lpstr">
      <vt:lpstr>Apple LiGothic Medium</vt:lpstr>
      <vt:lpstr>American Typewriter</vt:lpstr>
      <vt:lpstr>Apple Chancery</vt:lpstr>
      <vt:lpstr>Arial</vt:lpstr>
      <vt:lpstr>Calibri</vt:lpstr>
      <vt:lpstr>Calibri Light</vt:lpstr>
      <vt:lpstr>Chiller</vt:lpstr>
      <vt:lpstr>Didot</vt:lpstr>
      <vt:lpstr>Futura</vt:lpstr>
      <vt:lpstr>Futura Medium</vt:lpstr>
      <vt:lpstr>Garamond</vt:lpstr>
      <vt:lpstr>Gill Sans</vt:lpstr>
      <vt:lpstr>Helvetica</vt:lpstr>
      <vt:lpstr>Helvetica Oblique</vt:lpstr>
      <vt:lpstr>News Gothic MT</vt:lpstr>
      <vt:lpstr>PT Sans</vt:lpstr>
      <vt:lpstr>STIXGeneral-Regular</vt:lpstr>
      <vt:lpstr>System Font Regular</vt:lpstr>
      <vt:lpstr>Times New Roman</vt:lpstr>
      <vt:lpstr>Office Theme</vt:lpstr>
      <vt:lpstr>App Design &amp; Specification</vt:lpstr>
      <vt:lpstr>The Meaning of Color</vt:lpstr>
      <vt:lpstr>Color Mixtures</vt:lpstr>
      <vt:lpstr>Color Hunt</vt:lpstr>
      <vt:lpstr>Fonts</vt:lpstr>
      <vt:lpstr>Serif Font Families</vt:lpstr>
      <vt:lpstr>Sans Serif Font Families</vt:lpstr>
      <vt:lpstr>Font Families and Readability</vt:lpstr>
      <vt:lpstr>Using Fonts in your App</vt:lpstr>
      <vt:lpstr>Specify an App in Six Steps</vt:lpstr>
      <vt:lpstr>Textual Description</vt:lpstr>
      <vt:lpstr>User Flow</vt:lpstr>
      <vt:lpstr>User Flow to Wireframes</vt:lpstr>
      <vt:lpstr>Wireframes to Mockups</vt:lpstr>
      <vt:lpstr>Mockups to Prototypes</vt:lpstr>
      <vt:lpstr>Design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Pavlidis, Ioannis T</dc:creator>
  <cp:lastModifiedBy>Ioannis Pavlidis</cp:lastModifiedBy>
  <cp:revision>121</cp:revision>
  <dcterms:created xsi:type="dcterms:W3CDTF">2020-09-20T14:57:13Z</dcterms:created>
  <dcterms:modified xsi:type="dcterms:W3CDTF">2025-09-16T22:02:29Z</dcterms:modified>
</cp:coreProperties>
</file>