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E8992-470B-C2EC-737F-E7E36760FDBC}" v="976" dt="2024-01-08T13:57:29.158"/>
    <p1510:client id="{D7FB09D7-3902-4664-AE91-28541DD3AF14}" v="419" dt="2024-01-08T13:53:5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9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0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5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11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7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7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7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2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32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takusstore.com/cdn/shop/files/S81356c86cde94231b4103dfda4c2b402c.jpg?v=1698473174&amp;width=1445" TargetMode="External"/><Relationship Id="rId5" Type="http://schemas.openxmlformats.org/officeDocument/2006/relationships/hyperlink" Target="https://www.etsy.com/de/listing/952514410/anya-zeigt-anime-vinyl-peeker-aufkleber" TargetMode="External"/><Relationship Id="rId4" Type="http://schemas.openxmlformats.org/officeDocument/2006/relationships/hyperlink" Target="https://www.barrierefreies-webdesign.de/knowhow/computer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6C16DD6E-51A2-D058-0331-35B8A6E87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8238" b="155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22991" y="2298700"/>
            <a:ext cx="8336033" cy="1352996"/>
          </a:xfrm>
        </p:spPr>
        <p:txBody>
          <a:bodyPr>
            <a:normAutofit fontScale="90000"/>
          </a:bodyPr>
          <a:lstStyle/>
          <a:p>
            <a:pPr algn="ctr"/>
            <a:r>
              <a:rPr lang="de-DE">
                <a:cs typeface="Calibri Light"/>
              </a:rPr>
              <a:t>Ethische Aspekte und Barrierefreiheit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8758" y="3894653"/>
            <a:ext cx="8355542" cy="66464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dirty="0"/>
              <a:t>Von Angelina Wu und  </a:t>
            </a:r>
            <a:r>
              <a:rPr lang="de-DE" err="1"/>
              <a:t>Taisia</a:t>
            </a:r>
            <a:r>
              <a:rPr lang="de-DE" dirty="0"/>
              <a:t> </a:t>
            </a:r>
            <a:r>
              <a:rPr lang="de-DE" err="1"/>
              <a:t>Klinovaya</a:t>
            </a:r>
            <a:endParaRPr lang="de-D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AA7CA-CC4B-9FBD-F5B0-512DB18E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de-DE" b="1"/>
              <a:t>Inhaltsverzeichnis </a:t>
            </a:r>
            <a:endParaRPr lang="de-DE"/>
          </a:p>
        </p:txBody>
      </p:sp>
      <p:pic>
        <p:nvPicPr>
          <p:cNvPr id="7" name="Grafik 6" descr="Buy Anya Pointing Anime Vinyl Peeker Decal Gaming Rig Sticker DIY PC Decals  Online in India - Etsy">
            <a:extLst>
              <a:ext uri="{FF2B5EF4-FFF2-40B4-BE49-F238E27FC236}">
                <a16:creationId xmlns:a16="http://schemas.microsoft.com/office/drawing/2014/main" id="{5A7F0E69-57FD-953D-B0E9-ED4EA9D43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9" r="8653" b="1"/>
          <a:stretch/>
        </p:blipFill>
        <p:spPr>
          <a:xfrm>
            <a:off x="483" y="1822028"/>
            <a:ext cx="4342417" cy="503597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D84EC-2AC5-4CE7-1C86-042FFFF2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686" y="2387313"/>
            <a:ext cx="6470964" cy="3830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>
                <a:ea typeface="Calibri"/>
                <a:cs typeface="Calibri"/>
              </a:rPr>
              <a:t>Wichtige ethische Überlegungen </a:t>
            </a:r>
          </a:p>
          <a:p>
            <a:pPr>
              <a:buClr>
                <a:srgbClr val="FFFFFF"/>
              </a:buClr>
            </a:pPr>
            <a:r>
              <a:rPr lang="de-DE" sz="2800">
                <a:ea typeface="Calibri"/>
                <a:cs typeface="Calibri"/>
              </a:rPr>
              <a:t>Barrierefreie Benutzeroberfläche </a:t>
            </a:r>
          </a:p>
          <a:p>
            <a:pPr>
              <a:buClr>
                <a:srgbClr val="FFFFFF"/>
              </a:buClr>
            </a:pPr>
            <a:r>
              <a:rPr lang="de-DE" sz="2800">
                <a:ea typeface="Calibri"/>
                <a:cs typeface="Calibri"/>
              </a:rPr>
              <a:t>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8ABDB-22AE-7975-8A0D-E66AB42A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30008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1/8/2024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CDDB43-E2BA-77EF-FB72-D2D04788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6471" y="6422854"/>
            <a:ext cx="50444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6A18C-F8D2-5184-A679-0F532C01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Grafik 7" descr="My Car is Slow Spy X Family Anime Stickers | High Quality Anime Decals –  OTAKUSTORE">
            <a:extLst>
              <a:ext uri="{FF2B5EF4-FFF2-40B4-BE49-F238E27FC236}">
                <a16:creationId xmlns:a16="http://schemas.microsoft.com/office/drawing/2014/main" id="{5E81489F-B933-C8B0-2E74-81400670C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265" y="4115937"/>
            <a:ext cx="2834185" cy="28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7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65A80-706E-EBFC-B53D-79C28455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5" y="266369"/>
            <a:ext cx="9692640" cy="1325562"/>
          </a:xfrm>
        </p:spPr>
        <p:txBody>
          <a:bodyPr>
            <a:noAutofit/>
          </a:bodyPr>
          <a:lstStyle/>
          <a:p>
            <a:r>
              <a:rPr lang="de-DE" sz="3200" b="1" dirty="0"/>
              <a:t>Welche ethischen Überlegungen sind bei der Gestaltung von Benutzerschnittstellen wichtig?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C21A89-35EB-A2C6-4D32-33F78572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19" y="1972366"/>
            <a:ext cx="8286143" cy="4627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pc="10" dirty="0">
                <a:ea typeface="Calibri" panose="020F0502020204030204"/>
                <a:cs typeface="Calibri" panose="020F0502020204030204"/>
              </a:rPr>
              <a:t>Auswahl mit vielen verschiedenen Optionen (z.B Geschlecht)</a:t>
            </a:r>
            <a:endParaRPr lang="de-DE">
              <a:ea typeface="Calibri Light" panose="020F0302020204030204"/>
              <a:cs typeface="Calibri Light" panose="020F0302020204030204"/>
            </a:endParaRPr>
          </a:p>
          <a:p>
            <a:pPr>
              <a:buClr>
                <a:srgbClr val="FFFFFF"/>
              </a:buClr>
            </a:pPr>
            <a:r>
              <a:rPr lang="de-DE" spc="10" dirty="0">
                <a:ea typeface="Calibri" panose="020F0502020204030204"/>
                <a:cs typeface="Calibri" panose="020F0502020204030204"/>
              </a:rPr>
              <a:t>Transparente Bedingungen und Datenverwaltung</a:t>
            </a:r>
          </a:p>
          <a:p>
            <a:pPr>
              <a:buClr>
                <a:srgbClr val="FFFFFF"/>
              </a:buClr>
            </a:pPr>
            <a:r>
              <a:rPr lang="de-DE" spc="10" dirty="0">
                <a:ea typeface="Calibri" panose="020F0502020204030204"/>
                <a:cs typeface="Calibri" panose="020F0502020204030204"/>
              </a:rPr>
              <a:t>Gut durchachte Datenschutz Regeln, um den Nutzer zu schützen</a:t>
            </a:r>
          </a:p>
          <a:p>
            <a:pPr>
              <a:buClr>
                <a:srgbClr val="FFFFFF"/>
              </a:buClr>
            </a:pPr>
            <a:r>
              <a:rPr lang="de-DE" spc="10" dirty="0">
                <a:ea typeface="Calibri" panose="020F0502020204030204"/>
                <a:cs typeface="Calibri" panose="020F0502020204030204"/>
              </a:rPr>
              <a:t>Benutzer soll Kontrolle über eigene Daten haben</a:t>
            </a:r>
          </a:p>
          <a:p>
            <a:pPr>
              <a:buClr>
                <a:srgbClr val="FFFFFF"/>
              </a:buClr>
            </a:pPr>
            <a:r>
              <a:rPr lang="de-DE" spc="10" dirty="0">
                <a:ea typeface="Calibri" panose="020F0502020204030204"/>
                <a:cs typeface="Calibri" panose="020F0502020204030204"/>
              </a:rPr>
              <a:t>NSFW vermeiden/unangemessene Werbung und Verhalten blockieren</a:t>
            </a:r>
          </a:p>
          <a:p>
            <a:pPr>
              <a:buClr>
                <a:srgbClr val="FFFFFF"/>
              </a:buClr>
            </a:pPr>
            <a:r>
              <a:rPr lang="de-DE" spc="10" dirty="0">
                <a:ea typeface="Calibri" panose="020F0502020204030204"/>
                <a:cs typeface="Calibri" panose="020F0502020204030204"/>
              </a:rPr>
              <a:t>Nötige </a:t>
            </a:r>
            <a:r>
              <a:rPr lang="de-DE" spc="10" err="1">
                <a:ea typeface="Calibri" panose="020F0502020204030204"/>
                <a:cs typeface="Calibri" panose="020F0502020204030204"/>
              </a:rPr>
              <a:t>Credits</a:t>
            </a:r>
            <a:r>
              <a:rPr lang="de-DE" spc="10" dirty="0">
                <a:ea typeface="Calibri" panose="020F0502020204030204"/>
                <a:cs typeface="Calibri" panose="020F0502020204030204"/>
              </a:rPr>
              <a:t>/Quellen und Kontaktdaten angeben</a:t>
            </a:r>
          </a:p>
          <a:p>
            <a:pPr>
              <a:buClr>
                <a:srgbClr val="FFFFFF"/>
              </a:buClr>
            </a:pPr>
            <a:r>
              <a:rPr lang="de-DE" spc="10" dirty="0">
                <a:ea typeface="Calibri" panose="020F0502020204030204"/>
                <a:cs typeface="Calibri" panose="020F0502020204030204"/>
              </a:rPr>
              <a:t>FAQ und Feedbackmöglichkeit</a:t>
            </a:r>
          </a:p>
          <a:p>
            <a:pPr>
              <a:buClr>
                <a:srgbClr val="FFFFFF"/>
              </a:buClr>
            </a:pPr>
            <a:r>
              <a:rPr lang="de-DE" spc="10" dirty="0">
                <a:ea typeface="Calibri" panose="020F0502020204030204"/>
                <a:cs typeface="Calibri" panose="020F0502020204030204"/>
              </a:rPr>
              <a:t>Autonomie (Verhalten des Users nicht manipulieren)</a:t>
            </a:r>
          </a:p>
          <a:p>
            <a:pPr>
              <a:buClr>
                <a:srgbClr val="FFFFFF"/>
              </a:buClr>
            </a:pPr>
            <a:r>
              <a:rPr lang="de-DE" spc="10" dirty="0">
                <a:ea typeface="Calibri" panose="020F0502020204030204"/>
                <a:cs typeface="Calibri" panose="020F0502020204030204"/>
              </a:rPr>
              <a:t>Kulturelle Unterschiede respektieren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2D9D93-A041-BAA8-1B41-BC1EDDC5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71C836-C44F-65C0-7916-2410A58B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771171-10F4-8C79-4151-347F3ED5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  <p:pic>
        <p:nvPicPr>
          <p:cNvPr id="8" name="Grafik 7" descr="Ein Bild, das Text, Person, Snack, Menschliches Gesicht enthält.&#10;&#10;Beschreibung automatisch generiert.">
            <a:extLst>
              <a:ext uri="{FF2B5EF4-FFF2-40B4-BE49-F238E27FC236}">
                <a16:creationId xmlns:a16="http://schemas.microsoft.com/office/drawing/2014/main" id="{9D5A1CE7-F766-FB75-A488-B1736FF1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666" y="2619514"/>
            <a:ext cx="3258406" cy="3043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655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E8E7E-1D74-4155-574F-FB980D20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24" y="321586"/>
            <a:ext cx="9692640" cy="1325562"/>
          </a:xfrm>
        </p:spPr>
        <p:txBody>
          <a:bodyPr/>
          <a:lstStyle/>
          <a:p>
            <a:r>
              <a:rPr lang="de-DE" sz="3200" b="1"/>
              <a:t>Wie kann man sicherstellen, dass eine Benutzeroberfläche barrierefrei 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BAF42-19A3-3C85-8EFB-CD73EA3A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74" y="2031633"/>
            <a:ext cx="10871338" cy="45105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Einfache Steuerung die man schnell erlernen kann (intuitiv)</a:t>
            </a:r>
          </a:p>
          <a:p>
            <a:pPr>
              <a:buClr>
                <a:srgbClr val="FFFFFF"/>
              </a:buClr>
            </a:pPr>
            <a:r>
              <a:rPr lang="de-DE" dirty="0"/>
              <a:t>Spracheneinstellungen für den Interface</a:t>
            </a:r>
          </a:p>
          <a:p>
            <a:pPr>
              <a:buClr>
                <a:srgbClr val="FFFFFF"/>
              </a:buClr>
            </a:pPr>
            <a:r>
              <a:rPr lang="de-DE" dirty="0"/>
              <a:t>Übersichtliches Design der kein Stress verursacht 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Einbeziehung von Barrierefreiheitsprinzipien von Anfang an in den Entwicklungsprozess</a:t>
            </a:r>
            <a:endParaRPr lang="de-DE"/>
          </a:p>
          <a:p>
            <a:pPr lvl="1">
              <a:buClr>
                <a:srgbClr val="FFFFFF"/>
              </a:buClr>
              <a:buFont typeface="Wingdings"/>
              <a:buChar char=""/>
            </a:pPr>
            <a:r>
              <a:rPr lang="de-DE" dirty="0"/>
              <a:t>Kontrast - ausreichendem Kontrast für bessere Lesbarkeit Icons/Bilder - beschreibender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Text damit sehbehinderte Nutzer es auch zu Verfügung kriegen</a:t>
            </a:r>
          </a:p>
          <a:p>
            <a:pPr lvl="1">
              <a:buClr>
                <a:srgbClr val="FFFFFF"/>
              </a:buClr>
              <a:buFont typeface="Wingdings"/>
              <a:buChar char=""/>
            </a:pPr>
            <a:r>
              <a:rPr lang="de-DE" dirty="0"/>
              <a:t>Layout – klare und organsierte Anordnung von Inhalt und Funktionen</a:t>
            </a:r>
          </a:p>
          <a:p>
            <a:pPr>
              <a:buClr>
                <a:srgbClr val="FFFFFF"/>
              </a:buClr>
            </a:pPr>
            <a:r>
              <a:rPr lang="de-DE" dirty="0"/>
              <a:t>Benutzerfreundlichkeit für Menschen mit Behinderungen</a:t>
            </a:r>
            <a:endParaRPr lang="en-US"/>
          </a:p>
          <a:p>
            <a:pPr lvl="1">
              <a:buFont typeface="Wingdings" pitchFamily="34" charset="0"/>
              <a:buChar char=""/>
            </a:pPr>
            <a:r>
              <a:rPr lang="de-DE" dirty="0"/>
              <a:t>Optionale Einstellungen (Untertitel, mehr Kontrast, Audio)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021312-7777-25B3-013C-9144F845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140507-B0A3-6D24-431F-AEDDCCA8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1388B7-F7E7-2834-AB59-359F3E94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 descr="Ein Bild, das Screenshot, Text, Spielesoftware, PC-Spiel enthält.&#10;&#10;Beschreibung automatisch generiert.">
            <a:extLst>
              <a:ext uri="{FF2B5EF4-FFF2-40B4-BE49-F238E27FC236}">
                <a16:creationId xmlns:a16="http://schemas.microsoft.com/office/drawing/2014/main" id="{9A0DFA16-BEAD-F65F-0B37-1A45F43A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45" y="4508351"/>
            <a:ext cx="3577620" cy="17223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2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FD2D8-3D5C-FB30-9E26-4615D6E9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de-DE" b="1"/>
              <a:t>Quelle</a:t>
            </a:r>
          </a:p>
        </p:txBody>
      </p:sp>
      <p:pic>
        <p:nvPicPr>
          <p:cNvPr id="7" name="Grafik 6" descr="My Car is Slow Spy X Family Anime Stickers | High Quality Anime Decals –  OTAKUSTORE">
            <a:extLst>
              <a:ext uri="{FF2B5EF4-FFF2-40B4-BE49-F238E27FC236}">
                <a16:creationId xmlns:a16="http://schemas.microsoft.com/office/drawing/2014/main" id="{E5B2F464-CB8F-B102-37D1-C0331332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3" r="6299" b="1"/>
          <a:stretch/>
        </p:blipFill>
        <p:spPr>
          <a:xfrm>
            <a:off x="483" y="1757635"/>
            <a:ext cx="4342417" cy="531501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954A8-E09E-4CA6-FA7E-EA30ECE6D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  <a:hlinkClick r:id="rId3"/>
              </a:rPr>
              <a:t>https://chat.openai.com</a:t>
            </a:r>
            <a:endParaRPr lang="de-DE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de-DE" dirty="0">
                <a:ea typeface="+mn-lt"/>
                <a:cs typeface="+mn-lt"/>
                <a:hlinkClick r:id="rId4"/>
              </a:rPr>
              <a:t>https://www.barrierefreies-webdesign.de/knowhow/computer/</a:t>
            </a:r>
            <a:endParaRPr lang="de-DE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de-DE" dirty="0">
                <a:ea typeface="+mn-lt"/>
                <a:cs typeface="+mn-lt"/>
                <a:hlinkClick r:id="rId5"/>
              </a:rPr>
              <a:t>https://www.etsy.com/de/listing/952514410/anya-zeigt-anime-vinyl-peeker-aufkleber</a:t>
            </a:r>
            <a:endParaRPr lang="de-DE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de-DE" dirty="0">
                <a:ea typeface="+mn-lt"/>
                <a:cs typeface="+mn-lt"/>
                <a:hlinkClick r:id="rId6"/>
              </a:rPr>
              <a:t>https://otakusstore.com/cdn/shop/files/S81356c86cde94231b4103dfda4c2b402c.jpg?v=1698473174&amp;width=1445</a:t>
            </a:r>
            <a:endParaRPr lang="de-DE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de-DE" dirty="0"/>
              <a:t>Reddit</a:t>
            </a:r>
          </a:p>
          <a:p>
            <a:pPr>
              <a:buClr>
                <a:srgbClr val="FFFFFF"/>
              </a:buClr>
            </a:pP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734F1D-72FB-69D4-6014-E037B532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30008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1/8/2024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BE0F4-065A-6259-E010-91917458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6471" y="6422854"/>
            <a:ext cx="50444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2B548-18E7-7A1B-B7FB-89523A05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9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DE978-587B-DA86-9098-DC58AA2D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/>
              <a:t>Danke fürs zuhören</a:t>
            </a:r>
          </a:p>
        </p:txBody>
      </p:sp>
      <p:pic>
        <p:nvPicPr>
          <p:cNvPr id="7" name="Inhaltsplatzhalter 6" descr="Ein Bild, das Cartoon, Anime, Text, Animierter Cartoon enthält.&#10;&#10;Beschreibung automatisch generiert.">
            <a:extLst>
              <a:ext uri="{FF2B5EF4-FFF2-40B4-BE49-F238E27FC236}">
                <a16:creationId xmlns:a16="http://schemas.microsoft.com/office/drawing/2014/main" id="{0C2256C0-8FFB-09BD-7681-7D8BDA957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988" y="1995963"/>
            <a:ext cx="8207278" cy="442172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6E6132-1488-009A-E83E-93B21317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F56328-EDE2-2B22-61E6-6FF65344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B9C51-BD68-73B6-60B9-58E868E5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4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Banded</vt:lpstr>
      <vt:lpstr>Ethische Aspekte und Barrierefreiheit</vt:lpstr>
      <vt:lpstr>Inhaltsverzeichnis </vt:lpstr>
      <vt:lpstr>Welche ethischen Überlegungen sind bei der Gestaltung von Benutzerschnittstellen wichtig?</vt:lpstr>
      <vt:lpstr>Wie kann man sicherstellen, dass eine Benutzeroberfläche barrierefrei ist</vt:lpstr>
      <vt:lpstr>Quelle</vt:lpstr>
      <vt:lpstr>Danke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718</cp:revision>
  <dcterms:created xsi:type="dcterms:W3CDTF">2024-01-08T13:03:09Z</dcterms:created>
  <dcterms:modified xsi:type="dcterms:W3CDTF">2024-01-08T13:57:54Z</dcterms:modified>
</cp:coreProperties>
</file>