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9" r:id="rId4"/>
    <p:sldId id="262" r:id="rId5"/>
    <p:sldId id="265" r:id="rId6"/>
    <p:sldId id="260" r:id="rId7"/>
    <p:sldId id="257" r:id="rId8"/>
    <p:sldId id="258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нилла Годзилла" initials="ВГ" lastIdx="4" clrIdx="0">
    <p:extLst>
      <p:ext uri="{19B8F6BF-5375-455C-9EA6-DF929625EA0E}">
        <p15:presenceInfo xmlns:p15="http://schemas.microsoft.com/office/powerpoint/2012/main" userId="5a7802d111cffb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18:54:20.783" idx="1">
    <p:pos x="3330" y="1624"/>
    <p:text>Рассказывает Дима</p:text>
    <p:extLst>
      <p:ext uri="{C676402C-5697-4E1C-873F-D02D1690AC5C}">
        <p15:threadingInfo xmlns:p15="http://schemas.microsoft.com/office/powerpoint/2012/main" timeZoneBias="-180"/>
      </p:ext>
    </p:extLst>
  </p:cm>
  <p:cm authorId="1" dt="2022-07-14T18:56:39.198" idx="2">
    <p:pos x="5040" y="1945"/>
    <p:text>Дима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20:38:33.940" idx="4">
    <p:pos x="5313" y="1900"/>
    <p:text>Тася расскажет про зарплаты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D259C-A670-40B8-9434-E093608FCF70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C252D-4777-44DE-BB9C-3C9E9E16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12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252D-4777-44DE-BB9C-3C9E9E1643C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78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83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5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1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4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30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75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7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6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E53D-EFD1-463E-9526-AF45EF75052C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F3C0-888C-4129-B78B-C907F428D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17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3A7D-0CC6-4A9C-A437-099E7AAB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915" y="5391151"/>
            <a:ext cx="5514975" cy="952500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Новый стиль рекламы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4492634-7210-41A7-8A4E-2CE5CC2B2BCC}"/>
              </a:ext>
            </a:extLst>
          </p:cNvPr>
          <p:cNvSpPr/>
          <p:nvPr/>
        </p:nvSpPr>
        <p:spPr>
          <a:xfrm>
            <a:off x="1" y="4248150"/>
            <a:ext cx="12192000" cy="190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9CA99E05-8BB4-4574-BCD5-BFD333DD1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31" y="4438650"/>
            <a:ext cx="4988345" cy="952501"/>
          </a:xfrm>
        </p:spPr>
        <p:txBody>
          <a:bodyPr/>
          <a:lstStyle/>
          <a:p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Nirmala UI" panose="020B0502040204020203" pitchFamily="34" charset="0"/>
              </a:rPr>
              <a:t>Sundress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6A3B726-A39C-46CC-92A8-6095F742A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92"/>
          <a:stretch/>
        </p:blipFill>
        <p:spPr>
          <a:xfrm>
            <a:off x="-1625" y="-1117836"/>
            <a:ext cx="12193625" cy="5365986"/>
          </a:xfrm>
          <a:prstGeom prst="rect">
            <a:avLst/>
          </a:prstGeom>
        </p:spPr>
      </p:pic>
      <p:sp>
        <p:nvSpPr>
          <p:cNvPr id="13" name="Арка 12">
            <a:extLst>
              <a:ext uri="{FF2B5EF4-FFF2-40B4-BE49-F238E27FC236}">
                <a16:creationId xmlns:a16="http://schemas.microsoft.com/office/drawing/2014/main" id="{178E2DC5-DC21-48CF-B75F-D4F7AD759A63}"/>
              </a:ext>
            </a:extLst>
          </p:cNvPr>
          <p:cNvSpPr/>
          <p:nvPr/>
        </p:nvSpPr>
        <p:spPr>
          <a:xfrm rot="18793030">
            <a:off x="9134909" y="3350843"/>
            <a:ext cx="5209324" cy="5375028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Арка 5">
            <a:extLst>
              <a:ext uri="{FF2B5EF4-FFF2-40B4-BE49-F238E27FC236}">
                <a16:creationId xmlns:a16="http://schemas.microsoft.com/office/drawing/2014/main" id="{DEF202E4-AC6D-4496-A4B8-D829E5A90B4C}"/>
              </a:ext>
            </a:extLst>
          </p:cNvPr>
          <p:cNvSpPr/>
          <p:nvPr/>
        </p:nvSpPr>
        <p:spPr>
          <a:xfrm rot="18793030">
            <a:off x="9355552" y="3576453"/>
            <a:ext cx="4791075" cy="4943475"/>
          </a:xfrm>
          <a:prstGeom prst="blockArc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Арка 10">
            <a:extLst>
              <a:ext uri="{FF2B5EF4-FFF2-40B4-BE49-F238E27FC236}">
                <a16:creationId xmlns:a16="http://schemas.microsoft.com/office/drawing/2014/main" id="{8A8F67CA-76A6-4E5A-B911-F4921CC18E73}"/>
              </a:ext>
            </a:extLst>
          </p:cNvPr>
          <p:cNvSpPr/>
          <p:nvPr/>
        </p:nvSpPr>
        <p:spPr>
          <a:xfrm rot="19892581">
            <a:off x="10768750" y="5370500"/>
            <a:ext cx="2334942" cy="244304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1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Компания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“Rotten Tomatoes”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состоит из 3 человек.</a:t>
            </a:r>
          </a:p>
          <a:p>
            <a:pPr marL="0" indent="0">
              <a:buNone/>
            </a:pPr>
            <a:b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Сферы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ответсвенности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Войнов Андрей 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backend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project-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менеджер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Андреев Дмитрий 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backend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frontend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Отрошенко Таисия – вёрстка, дизайн, бизнес-логика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2C5BA583-CE20-407F-BA7C-ACA6D111C56A}"/>
              </a:ext>
            </a:extLst>
          </p:cNvPr>
          <p:cNvSpPr/>
          <p:nvPr/>
        </p:nvSpPr>
        <p:spPr>
          <a:xfrm>
            <a:off x="8276373" y="494515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Арка 6">
            <a:extLst>
              <a:ext uri="{FF2B5EF4-FFF2-40B4-BE49-F238E27FC236}">
                <a16:creationId xmlns:a16="http://schemas.microsoft.com/office/drawing/2014/main" id="{A55220CE-CD92-4DC1-9D6D-9A82F4C7E5B9}"/>
              </a:ext>
            </a:extLst>
          </p:cNvPr>
          <p:cNvSpPr/>
          <p:nvPr/>
        </p:nvSpPr>
        <p:spPr>
          <a:xfrm>
            <a:off x="5756855" y="578285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544E057-0E3C-4EB2-A64C-9773D87DDDD3}"/>
              </a:ext>
            </a:extLst>
          </p:cNvPr>
          <p:cNvSpPr/>
          <p:nvPr/>
        </p:nvSpPr>
        <p:spPr>
          <a:xfrm>
            <a:off x="8507708" y="5055164"/>
            <a:ext cx="1009590" cy="964071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D42D5EF-5236-4AED-A5A7-5F106E45BA0B}"/>
              </a:ext>
            </a:extLst>
          </p:cNvPr>
          <p:cNvSpPr/>
          <p:nvPr/>
        </p:nvSpPr>
        <p:spPr>
          <a:xfrm>
            <a:off x="11083163" y="1122680"/>
            <a:ext cx="1432560" cy="1325563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Арка 9">
            <a:extLst>
              <a:ext uri="{FF2B5EF4-FFF2-40B4-BE49-F238E27FC236}">
                <a16:creationId xmlns:a16="http://schemas.microsoft.com/office/drawing/2014/main" id="{0F9909BC-58F6-4173-8C55-A0A28E5EA7E7}"/>
              </a:ext>
            </a:extLst>
          </p:cNvPr>
          <p:cNvSpPr/>
          <p:nvPr/>
        </p:nvSpPr>
        <p:spPr>
          <a:xfrm rot="5400000">
            <a:off x="-854054" y="917090"/>
            <a:ext cx="1647766" cy="1736742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7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D382EC8-3EFC-4DAA-88A3-E60C1FD57E5B}"/>
              </a:ext>
            </a:extLst>
          </p:cNvPr>
          <p:cNvSpPr/>
          <p:nvPr/>
        </p:nvSpPr>
        <p:spPr>
          <a:xfrm>
            <a:off x="5937813" y="2176041"/>
            <a:ext cx="5660020" cy="2430683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Общество – Бесплатные иконки: люди">
            <a:extLst>
              <a:ext uri="{FF2B5EF4-FFF2-40B4-BE49-F238E27FC236}">
                <a16:creationId xmlns:a16="http://schemas.microsoft.com/office/drawing/2014/main" id="{9BC7DB05-287E-456A-A208-019FB0D1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70" y="1614913"/>
            <a:ext cx="4257759" cy="425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О партнерской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015" y="2414064"/>
            <a:ext cx="5203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Реферальная программа — способ продвижения товара или услуги через рекомендации.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Наш сервис предлагает вам электронную версию стимулирования сарафанного радио.</a:t>
            </a:r>
          </a:p>
          <a:p>
            <a:pPr marL="0" indent="0">
              <a:buNone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8" name="Арка 7">
            <a:extLst>
              <a:ext uri="{FF2B5EF4-FFF2-40B4-BE49-F238E27FC236}">
                <a16:creationId xmlns:a16="http://schemas.microsoft.com/office/drawing/2014/main" id="{ABF3F71C-83A6-437B-BCDA-81039C88F0A5}"/>
              </a:ext>
            </a:extLst>
          </p:cNvPr>
          <p:cNvSpPr/>
          <p:nvPr/>
        </p:nvSpPr>
        <p:spPr>
          <a:xfrm>
            <a:off x="6730191" y="5693647"/>
            <a:ext cx="3255648" cy="3371396"/>
          </a:xfrm>
          <a:prstGeom prst="blockArc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104A9B5-17F5-4E26-BC55-8CAB2EAFC9F7}"/>
              </a:ext>
            </a:extLst>
          </p:cNvPr>
          <p:cNvSpPr/>
          <p:nvPr/>
        </p:nvSpPr>
        <p:spPr>
          <a:xfrm>
            <a:off x="10117540" y="5242559"/>
            <a:ext cx="1009590" cy="964071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58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236289EA-1D0A-4178-B694-49BB2E481C86}"/>
              </a:ext>
            </a:extLst>
          </p:cNvPr>
          <p:cNvSpPr/>
          <p:nvPr/>
        </p:nvSpPr>
        <p:spPr>
          <a:xfrm>
            <a:off x="2305177" y="333987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7CE3438-E6BF-492B-AF56-7443365FFECC}"/>
              </a:ext>
            </a:extLst>
          </p:cNvPr>
          <p:cNvSpPr/>
          <p:nvPr/>
        </p:nvSpPr>
        <p:spPr>
          <a:xfrm>
            <a:off x="682906" y="1749850"/>
            <a:ext cx="7037408" cy="3261988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1C42F-CEDB-460C-8888-D0CDA504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F4F98-20A7-4C17-86C4-30423A0A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Безопасность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Раздельные базы данных для сервиса и магазина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Хранение паролей с технологией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pepper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Еженедельное обновление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Cookies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Кроссплатформенность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Возможность интеграции с разными магазинами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Выбор подходящего размера вознаграждения </a:t>
            </a:r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  <a:t>рефоводов</a:t>
            </a:r>
            <a:b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ea typeface="Microsoft JhengHei" panose="020B0604030504040204" pitchFamily="34" charset="-120"/>
                <a:cs typeface="Segoe UI Semilight" panose="020B0402040204020203" pitchFamily="34" charset="0"/>
              </a:rPr>
            </a:br>
            <a:endParaRPr lang="en-US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ea typeface="Microsoft JhengHei" panose="020B0604030504040204" pitchFamily="34" charset="-12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3E6601-57F4-4C89-8F11-B208050E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BE7EE9C3-D7C9-4E4E-8261-CCD155B9E16D}"/>
              </a:ext>
            </a:extLst>
          </p:cNvPr>
          <p:cNvSpPr/>
          <p:nvPr/>
        </p:nvSpPr>
        <p:spPr>
          <a:xfrm>
            <a:off x="-326684" y="6375964"/>
            <a:ext cx="1009590" cy="964071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8F3D541-2910-4F2A-ABD9-F6416A2D3CB4}"/>
              </a:ext>
            </a:extLst>
          </p:cNvPr>
          <p:cNvSpPr/>
          <p:nvPr/>
        </p:nvSpPr>
        <p:spPr>
          <a:xfrm>
            <a:off x="10343545" y="2113281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726986E-FFE4-4CD4-AAEA-F4C781FF62D3}"/>
              </a:ext>
            </a:extLst>
          </p:cNvPr>
          <p:cNvSpPr/>
          <p:nvPr/>
        </p:nvSpPr>
        <p:spPr>
          <a:xfrm>
            <a:off x="10889034" y="2255901"/>
            <a:ext cx="929531" cy="923430"/>
          </a:xfrm>
          <a:prstGeom prst="ellipse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Арка 10">
            <a:extLst>
              <a:ext uri="{FF2B5EF4-FFF2-40B4-BE49-F238E27FC236}">
                <a16:creationId xmlns:a16="http://schemas.microsoft.com/office/drawing/2014/main" id="{E739B121-8754-4299-AF11-3BD3A5DD0D24}"/>
              </a:ext>
            </a:extLst>
          </p:cNvPr>
          <p:cNvSpPr/>
          <p:nvPr/>
        </p:nvSpPr>
        <p:spPr>
          <a:xfrm>
            <a:off x="5756855" y="578285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8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Простой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Достаточно трех действий 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Заполнение полей регистрации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Копирование персональной ссылки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Отправление ссылки потенциальному покупателю</a:t>
            </a:r>
          </a:p>
          <a:p>
            <a:pPr marL="0" indent="0">
              <a:buNone/>
            </a:pP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Пользователь может отслеживать состояние бонусного счета в личном кабинете</a:t>
            </a:r>
            <a:b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A5DE3A20-5F3F-4CBF-AB8F-7DC9DDB9034B}"/>
              </a:ext>
            </a:extLst>
          </p:cNvPr>
          <p:cNvSpPr/>
          <p:nvPr/>
        </p:nvSpPr>
        <p:spPr>
          <a:xfrm>
            <a:off x="4653585" y="591035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9B0F9E0-7918-4475-B518-B850BE0B8C7D}"/>
              </a:ext>
            </a:extLst>
          </p:cNvPr>
          <p:cNvSpPr/>
          <p:nvPr/>
        </p:nvSpPr>
        <p:spPr>
          <a:xfrm>
            <a:off x="-52925" y="4668747"/>
            <a:ext cx="1625600" cy="164315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65AEBC-BB67-4CA2-A55D-38A189880CAE}"/>
              </a:ext>
            </a:extLst>
          </p:cNvPr>
          <p:cNvSpPr/>
          <p:nvPr/>
        </p:nvSpPr>
        <p:spPr>
          <a:xfrm>
            <a:off x="5019345" y="6450368"/>
            <a:ext cx="1475020" cy="1492390"/>
          </a:xfrm>
          <a:prstGeom prst="ellipse">
            <a:avLst/>
          </a:prstGeom>
          <a:noFill/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4A02321-C4B5-4221-A9B8-4E170967B261}"/>
              </a:ext>
            </a:extLst>
          </p:cNvPr>
          <p:cNvSpPr/>
          <p:nvPr/>
        </p:nvSpPr>
        <p:spPr>
          <a:xfrm>
            <a:off x="9957105" y="1355527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3D4FACF-A8BA-4F72-BCF1-E149965CC73F}"/>
              </a:ext>
            </a:extLst>
          </p:cNvPr>
          <p:cNvSpPr/>
          <p:nvPr/>
        </p:nvSpPr>
        <p:spPr>
          <a:xfrm>
            <a:off x="8633515" y="2847917"/>
            <a:ext cx="916885" cy="916363"/>
          </a:xfrm>
          <a:prstGeom prst="ellipse">
            <a:avLst/>
          </a:prstGeom>
          <a:noFill/>
          <a:ln w="1905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07A10D8-C95E-42EC-9B1C-A0DE79E30E5F}"/>
              </a:ext>
            </a:extLst>
          </p:cNvPr>
          <p:cNvSpPr/>
          <p:nvPr/>
        </p:nvSpPr>
        <p:spPr>
          <a:xfrm>
            <a:off x="11041435" y="2621279"/>
            <a:ext cx="683205" cy="670561"/>
          </a:xfrm>
          <a:prstGeom prst="ellipse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30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Бонусный счет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3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Каждому пользователю при регистрации предоставляется бонусный счет, на котором будут накапливаться средства, выделяемые компанией с покупки товаров по рекомендации.</a:t>
            </a:r>
          </a:p>
          <a:p>
            <a:pPr marL="0" indent="0">
              <a:buNone/>
            </a:pP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Состояние счета можно отслеживать в личном кабинете.</a:t>
            </a:r>
            <a:b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b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0E0920BD-3B6D-4BD9-86FA-F8604868C71B}"/>
              </a:ext>
            </a:extLst>
          </p:cNvPr>
          <p:cNvSpPr/>
          <p:nvPr/>
        </p:nvSpPr>
        <p:spPr>
          <a:xfrm>
            <a:off x="8419848" y="-975359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Арка 6">
            <a:extLst>
              <a:ext uri="{FF2B5EF4-FFF2-40B4-BE49-F238E27FC236}">
                <a16:creationId xmlns:a16="http://schemas.microsoft.com/office/drawing/2014/main" id="{EEDBC280-A49A-4ED7-97BA-6DA71F7F69B5}"/>
              </a:ext>
            </a:extLst>
          </p:cNvPr>
          <p:cNvSpPr/>
          <p:nvPr/>
        </p:nvSpPr>
        <p:spPr>
          <a:xfrm>
            <a:off x="2668215" y="374069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Арка 7">
            <a:extLst>
              <a:ext uri="{FF2B5EF4-FFF2-40B4-BE49-F238E27FC236}">
                <a16:creationId xmlns:a16="http://schemas.microsoft.com/office/drawing/2014/main" id="{D8E5D59F-ABB2-4A10-81C2-A1E2CC3A1754}"/>
              </a:ext>
            </a:extLst>
          </p:cNvPr>
          <p:cNvSpPr/>
          <p:nvPr/>
        </p:nvSpPr>
        <p:spPr>
          <a:xfrm rot="10800000">
            <a:off x="2668215" y="372037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8DE7760-DFF9-4BE5-AFB3-2132366A095F}"/>
              </a:ext>
            </a:extLst>
          </p:cNvPr>
          <p:cNvSpPr/>
          <p:nvPr/>
        </p:nvSpPr>
        <p:spPr>
          <a:xfrm>
            <a:off x="4793119" y="4043999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C59335C-1F79-4A4B-B6CF-AF21D88AAF4D}"/>
              </a:ext>
            </a:extLst>
          </p:cNvPr>
          <p:cNvSpPr/>
          <p:nvPr/>
        </p:nvSpPr>
        <p:spPr>
          <a:xfrm>
            <a:off x="9157358" y="6492875"/>
            <a:ext cx="737510" cy="781685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73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03012C4C-5EAF-4303-93BD-C9E17EFC32CC}"/>
              </a:ext>
            </a:extLst>
          </p:cNvPr>
          <p:cNvSpPr/>
          <p:nvPr/>
        </p:nvSpPr>
        <p:spPr>
          <a:xfrm>
            <a:off x="8276373" y="494515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Персонализация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выбора размера вознаграждения вы можете обратиться к квалифицированному специалисту или воспользоваться рекомендациями системы. </a:t>
            </a:r>
            <a:b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Вычисления на основе доступных данных о среднестатистической кампании показывают, что минимальный процент способный заинтересовать пользователя - 3%, а максимальный процент, не уменьшающий прибыль компании – 15%.</a:t>
            </a: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sp>
        <p:nvSpPr>
          <p:cNvPr id="9" name="Арка 8">
            <a:extLst>
              <a:ext uri="{FF2B5EF4-FFF2-40B4-BE49-F238E27FC236}">
                <a16:creationId xmlns:a16="http://schemas.microsoft.com/office/drawing/2014/main" id="{373E9B04-B05D-4B61-9358-BB1AB98EFF09}"/>
              </a:ext>
            </a:extLst>
          </p:cNvPr>
          <p:cNvSpPr/>
          <p:nvPr/>
        </p:nvSpPr>
        <p:spPr>
          <a:xfrm>
            <a:off x="5756855" y="5782853"/>
            <a:ext cx="3255648" cy="3371396"/>
          </a:xfrm>
          <a:prstGeom prst="blockArc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07B362A-1C8D-48F0-9013-06ED69FBEF0F}"/>
              </a:ext>
            </a:extLst>
          </p:cNvPr>
          <p:cNvSpPr/>
          <p:nvPr/>
        </p:nvSpPr>
        <p:spPr>
          <a:xfrm>
            <a:off x="8507708" y="5055164"/>
            <a:ext cx="1009590" cy="964071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66AC1BB-5DF9-4149-8EAC-C9F4CD65AA29}"/>
              </a:ext>
            </a:extLst>
          </p:cNvPr>
          <p:cNvSpPr/>
          <p:nvPr/>
        </p:nvSpPr>
        <p:spPr>
          <a:xfrm>
            <a:off x="11083163" y="1122680"/>
            <a:ext cx="1432560" cy="1325563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7FDA1A30-4AF4-464F-990F-5491DD92124A}"/>
              </a:ext>
            </a:extLst>
          </p:cNvPr>
          <p:cNvSpPr/>
          <p:nvPr/>
        </p:nvSpPr>
        <p:spPr>
          <a:xfrm>
            <a:off x="942582" y="1629174"/>
            <a:ext cx="2852366" cy="4962640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D3E90DA-BB53-4EAB-A05D-66074B7A6A71}"/>
              </a:ext>
            </a:extLst>
          </p:cNvPr>
          <p:cNvSpPr/>
          <p:nvPr/>
        </p:nvSpPr>
        <p:spPr>
          <a:xfrm>
            <a:off x="9082629" y="1289941"/>
            <a:ext cx="879281" cy="87928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B0ABA7C-7422-4858-A293-AC9E56DB0AED}"/>
              </a:ext>
            </a:extLst>
          </p:cNvPr>
          <p:cNvSpPr/>
          <p:nvPr/>
        </p:nvSpPr>
        <p:spPr>
          <a:xfrm>
            <a:off x="4624828" y="2344110"/>
            <a:ext cx="1471172" cy="147117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B388BB8D-FA3D-4028-98DB-C2B4992C3D8A}"/>
              </a:ext>
            </a:extLst>
          </p:cNvPr>
          <p:cNvSpPr/>
          <p:nvPr/>
        </p:nvSpPr>
        <p:spPr>
          <a:xfrm>
            <a:off x="5765526" y="2942777"/>
            <a:ext cx="2460627" cy="246062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E93FFA1-950F-4402-B03B-DCE2E09C5FED}"/>
              </a:ext>
            </a:extLst>
          </p:cNvPr>
          <p:cNvSpPr/>
          <p:nvPr/>
        </p:nvSpPr>
        <p:spPr>
          <a:xfrm>
            <a:off x="7169326" y="4839358"/>
            <a:ext cx="1128092" cy="112809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671EE41-6918-4A98-8468-67A989316154}"/>
              </a:ext>
            </a:extLst>
          </p:cNvPr>
          <p:cNvSpPr/>
          <p:nvPr/>
        </p:nvSpPr>
        <p:spPr>
          <a:xfrm>
            <a:off x="7103331" y="1768474"/>
            <a:ext cx="1091731" cy="109173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26F7BB3-66E3-498E-BD67-75109ACC9682}"/>
              </a:ext>
            </a:extLst>
          </p:cNvPr>
          <p:cNvSpPr/>
          <p:nvPr/>
        </p:nvSpPr>
        <p:spPr>
          <a:xfrm>
            <a:off x="9146806" y="4866994"/>
            <a:ext cx="1932851" cy="193285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F2578F0-A1A4-4F71-813B-ACB3DE3D8307}"/>
              </a:ext>
            </a:extLst>
          </p:cNvPr>
          <p:cNvSpPr/>
          <p:nvPr/>
        </p:nvSpPr>
        <p:spPr>
          <a:xfrm>
            <a:off x="9803563" y="1629174"/>
            <a:ext cx="1679010" cy="167901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B23208B-8058-42DE-B9D9-61F77A76802A}"/>
              </a:ext>
            </a:extLst>
          </p:cNvPr>
          <p:cNvSpPr/>
          <p:nvPr/>
        </p:nvSpPr>
        <p:spPr>
          <a:xfrm>
            <a:off x="8361659" y="2672273"/>
            <a:ext cx="1441904" cy="1441904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6CDC147A-2D85-4DE2-99B5-BB2C2697DB55}"/>
              </a:ext>
            </a:extLst>
          </p:cNvPr>
          <p:cNvSpPr/>
          <p:nvPr/>
        </p:nvSpPr>
        <p:spPr>
          <a:xfrm>
            <a:off x="9934296" y="3868386"/>
            <a:ext cx="1131436" cy="1131436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44A2C41-8EB1-4EFD-9ACA-8D5E831DD673}"/>
              </a:ext>
            </a:extLst>
          </p:cNvPr>
          <p:cNvSpPr/>
          <p:nvPr/>
        </p:nvSpPr>
        <p:spPr>
          <a:xfrm>
            <a:off x="4644470" y="4475853"/>
            <a:ext cx="2207335" cy="220733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20E7E-9F00-4B77-92C0-0BE6034C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66" y="1899480"/>
            <a:ext cx="3532364" cy="468537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JavaScript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ExpressJS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NodeJS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TypeScript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Microsoft JhengHei" panose="020B0604030504040204" pitchFamily="34" charset="-120"/>
              <a:cs typeface="Segoe UI Semibold" panose="020B070204020402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Handlebars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HTML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CSS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PostgreSQL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Docker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Git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76C9BB4-E266-419C-96A0-C6A711C0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ea typeface="Microsoft JhengHei" panose="020B0604030504040204" pitchFamily="34" charset="-120"/>
                <a:cs typeface="Segoe UI Semibold" panose="020B0702040204020203" pitchFamily="34" charset="0"/>
              </a:rPr>
              <a:t>Используемые ресурсы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F6E916-D1E9-42B5-B33E-13D137E5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C24D1F-9A59-42CF-A9CC-B7709F120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51" y="4952172"/>
            <a:ext cx="1511610" cy="15588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5CE118-4E4C-4864-8CBF-6DDD65CE6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42" y="2752623"/>
            <a:ext cx="1234427" cy="7551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00B1DC-E12E-45EB-AAAD-8CD0CA3EE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69" y="3727816"/>
            <a:ext cx="2085975" cy="5699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131896-CFFC-4C7E-B095-4A41564EB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19" y="5458265"/>
            <a:ext cx="1800225" cy="7524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DF93975-8432-47C1-AFB9-321E1D76F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25" y="4999822"/>
            <a:ext cx="780294" cy="66763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0F40462-E77D-4E21-93FB-D019255557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0" y="1983636"/>
            <a:ext cx="687777" cy="68777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625B03C-6911-40C2-A387-E50EA03943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232" y="1825625"/>
            <a:ext cx="952500" cy="134381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55BB5B3-C018-41A9-8C1A-46413D380B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90" y="2815752"/>
            <a:ext cx="1069657" cy="106965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B1429B5-ECE6-4D39-8319-D6FD322BFA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232" y="3989363"/>
            <a:ext cx="678594" cy="95505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4B8F665-7990-42BC-B54F-D8ECAF501A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1" y="1556702"/>
            <a:ext cx="1091731" cy="4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3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2F6634C-BE7B-43F4-BD18-8FE343DB5047}"/>
              </a:ext>
            </a:extLst>
          </p:cNvPr>
          <p:cNvSpPr/>
          <p:nvPr/>
        </p:nvSpPr>
        <p:spPr>
          <a:xfrm>
            <a:off x="430155" y="1828501"/>
            <a:ext cx="5660020" cy="4467828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B55BF4E-A9E4-4972-8A71-9416550EFAC3}"/>
              </a:ext>
            </a:extLst>
          </p:cNvPr>
          <p:cNvSpPr/>
          <p:nvPr/>
        </p:nvSpPr>
        <p:spPr>
          <a:xfrm>
            <a:off x="5937813" y="1921397"/>
            <a:ext cx="5660020" cy="4467828"/>
          </a:xfrm>
          <a:prstGeom prst="roundRect">
            <a:avLst/>
          </a:prstGeom>
          <a:gradFill flip="none" rotWithShape="1">
            <a:gsLst>
              <a:gs pos="8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31EA-09BF-44B6-9A1F-807AA22E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9387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Пути расширения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ACB801B-7853-4D5A-8BFC-21971A31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00213"/>
            <a:ext cx="5157787" cy="82391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Бизнес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D1EA6-474F-421A-83FD-EC24F06D5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Встроенный магазин товаров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Пригласительные реферальные ссылок (бонус за регистрацию)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Многоуровневые системы рефералов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Персональные </a:t>
            </a:r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промокоды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Сбор статистики для анализа компанией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Возможность делиться в социальных сетях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Бонус в виде скидки на товар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Специальные баллы на день рождения</a:t>
            </a: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86A3ECC-F8A9-438B-9514-EAE05F54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Технической части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6658AD8-426A-4401-9ECA-187443A0FC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Возможность вывода баллов на карту или списания при покупке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Обработка ошибок регистрации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Refresh tokens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Анимация сайта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Фильтрация, сортировка, ограничение показываемых товаров с переходом на следующую страницу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Популярные товары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Редактирование и удаление пользователей</a:t>
            </a: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44D176-9088-42B6-8EC5-931EA86A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075"/>
            <a:ext cx="29339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6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6B5474C5-1FC0-4466-8B0B-C05F888660DF}"/>
              </a:ext>
            </a:extLst>
          </p:cNvPr>
          <p:cNvSpPr/>
          <p:nvPr/>
        </p:nvSpPr>
        <p:spPr>
          <a:xfrm>
            <a:off x="4653585" y="5910353"/>
            <a:ext cx="2206540" cy="2313303"/>
          </a:xfrm>
          <a:prstGeom prst="ellipse">
            <a:avLst/>
          </a:prstGeom>
          <a:noFill/>
          <a:ln w="254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FCFC53A-0F6B-45C0-B86D-8B0479B484F2}"/>
              </a:ext>
            </a:extLst>
          </p:cNvPr>
          <p:cNvSpPr/>
          <p:nvPr/>
        </p:nvSpPr>
        <p:spPr>
          <a:xfrm>
            <a:off x="-52925" y="4668747"/>
            <a:ext cx="1625600" cy="164315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6BAA7B9-AD6B-420B-B9EA-1C8839971551}"/>
              </a:ext>
            </a:extLst>
          </p:cNvPr>
          <p:cNvSpPr/>
          <p:nvPr/>
        </p:nvSpPr>
        <p:spPr>
          <a:xfrm>
            <a:off x="5019345" y="6450368"/>
            <a:ext cx="1475020" cy="1492390"/>
          </a:xfrm>
          <a:prstGeom prst="ellipse">
            <a:avLst/>
          </a:prstGeom>
          <a:noFill/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DEFBC5-E4C1-43CA-A162-7899F253380F}"/>
              </a:ext>
            </a:extLst>
          </p:cNvPr>
          <p:cNvSpPr/>
          <p:nvPr/>
        </p:nvSpPr>
        <p:spPr>
          <a:xfrm>
            <a:off x="9957105" y="1355527"/>
            <a:ext cx="1475020" cy="1492390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3A4281E-8964-4460-9D2A-7B94DEBD9AD3}"/>
              </a:ext>
            </a:extLst>
          </p:cNvPr>
          <p:cNvSpPr/>
          <p:nvPr/>
        </p:nvSpPr>
        <p:spPr>
          <a:xfrm>
            <a:off x="8633515" y="2847917"/>
            <a:ext cx="916885" cy="916363"/>
          </a:xfrm>
          <a:prstGeom prst="ellipse">
            <a:avLst/>
          </a:prstGeom>
          <a:noFill/>
          <a:ln w="1905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6800108-1323-4D18-8C10-9B75BBF54FD9}"/>
              </a:ext>
            </a:extLst>
          </p:cNvPr>
          <p:cNvSpPr/>
          <p:nvPr/>
        </p:nvSpPr>
        <p:spPr>
          <a:xfrm>
            <a:off x="11041435" y="2621279"/>
            <a:ext cx="683205" cy="670561"/>
          </a:xfrm>
          <a:prstGeom prst="ellipse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92CD-7B54-47B4-BC90-F9300D0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59835"/>
            <a:ext cx="5257800" cy="132556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Продажи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9C42A-D6AE-44D8-974A-90621CECC4C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Разовое вложение сократит ваши постоянные расходы на активную рекламу и в долгосрочной перспективе позволит получить стабильный пассивный приток клиентов.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Стоимость подключения к программе – 30 000 р.</a:t>
            </a:r>
          </a:p>
          <a:p>
            <a:endParaRPr lang="ru-RU" sz="2000" dirty="0">
              <a:solidFill>
                <a:schemeClr val="accent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9C258-34D3-4591-A4BC-2C29038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39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321</Words>
  <Application>Microsoft Office PowerPoint</Application>
  <PresentationFormat>Широкоэкранный</PresentationFormat>
  <Paragraphs>75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MS UI Gothic</vt:lpstr>
      <vt:lpstr>Arial</vt:lpstr>
      <vt:lpstr>Calibri</vt:lpstr>
      <vt:lpstr>Calibri Light</vt:lpstr>
      <vt:lpstr>Corbel</vt:lpstr>
      <vt:lpstr>Segoe UI Semibold</vt:lpstr>
      <vt:lpstr>Segoe UI Semilight</vt:lpstr>
      <vt:lpstr>Office Theme</vt:lpstr>
      <vt:lpstr>Sundress</vt:lpstr>
      <vt:lpstr>О партнерской программе</vt:lpstr>
      <vt:lpstr>Преимущества</vt:lpstr>
      <vt:lpstr>Простой интерфейс</vt:lpstr>
      <vt:lpstr>Бонусный счет</vt:lpstr>
      <vt:lpstr>Персонализация</vt:lpstr>
      <vt:lpstr>Используемые ресурсы</vt:lpstr>
      <vt:lpstr>Пути расширения</vt:lpstr>
      <vt:lpstr>Продажи</vt:lpstr>
      <vt:lpstr>Команда разработчиков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Sundress</dc:title>
  <dc:creator>Ванилла Годзилла</dc:creator>
  <cp:lastModifiedBy>Ванилла Годзилла</cp:lastModifiedBy>
  <cp:revision>14</cp:revision>
  <dcterms:created xsi:type="dcterms:W3CDTF">2022-07-14T08:36:37Z</dcterms:created>
  <dcterms:modified xsi:type="dcterms:W3CDTF">2022-07-14T21:00:00Z</dcterms:modified>
</cp:coreProperties>
</file>