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pc" initials="d" lastIdx="2" clrIdx="0">
    <p:extLst>
      <p:ext uri="{19B8F6BF-5375-455C-9EA6-DF929625EA0E}">
        <p15:presenceInfo xmlns:p15="http://schemas.microsoft.com/office/powerpoint/2012/main" userId="data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673CF-695C-4121-890D-47E39E43D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EA7D5F-3128-4420-8503-14721D02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F4A30-6932-4BF7-96F3-2A7E2786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62DCCA-0B73-416B-82DB-91A0A2A7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B10BD-AF2D-41BB-95C6-87116BB7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D9DBC-69E1-4B82-B22D-C8C6BDF4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10C3EC-558A-4FF2-AF98-86057381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6726C-73FB-4FB5-BF53-7902BE57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2ADFB-5105-4BAF-AED5-C70BC63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E4A11C-43A9-4E17-93BB-094F55A2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9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DE5C55-7C00-426C-9B46-B1FE2FF9A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EADAAE-6CDB-4706-811D-0BA7E368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1AAED-1596-4BE0-9DBE-0283F6D1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01540-7C31-4B95-8BD5-49A01DD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931D1-7EFD-4C84-9E59-7F249019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3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1D903-1C39-405D-8A8C-42EED8AE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CFB74-7ED3-4E75-B066-720742A3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DDEE42-8120-46AB-B289-370285D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BDD6E-DCD8-4150-B1A5-6297C8FC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5F76F-A697-496A-849B-DCBF2124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5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CB87B-6B0A-4F75-8F07-318A3E00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DE5C3E-DA6A-4EC9-AA7E-70722CDC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2600C-7C15-4013-A428-94A226C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A840B-7EFA-4532-841B-A95C499A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5598E-FB28-4488-8B2F-A0A72CF4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6EF53-B83C-4C76-822C-4FCABCBE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AFB1D-7C60-4FC8-B095-F89D82CE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CC7A0-DE29-4C2E-A88F-2A9834DE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A0BBB4-6EE6-4BD4-89FA-7CE16B6F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9B2AB4-C0E4-4DA2-93D9-015F9078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EF011-9CC8-4664-8980-CDCB6623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33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CF48C-4D7C-49D2-845B-EAADCFDB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CC1A9D-1F14-4D59-8FD7-581884BE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0E1222-979A-4F20-8E51-6B4A26C7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4BD953-B4CE-4960-B407-D495559E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90AA90-20BA-4D66-A1A6-84E4CC3D3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4123A2-6792-43E8-A38C-004638A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E98686-3E6B-4DB8-A70F-B42553E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E768EF-454B-4588-B310-17F311D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CA542-CFF1-4AB9-83ED-AB77C331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6B4CD7-3172-49C7-B312-C7BC7C5D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465883-2231-477F-A54C-4C2A9E4E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6A119-94BE-4D49-B691-989F5B51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D6904-590F-402E-A7E8-B3C3E579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97EFD8-D61D-45E2-9ED3-BD660D9D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3AC5B7-3FE4-481D-84EE-E918F2B6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692F-DACF-4494-8CCF-8AF4C787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1BD84-7D9E-4470-AA4B-418BCA1A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CA5191-A4E3-4172-A7C2-5AFCF895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E71B80-A4D2-4A40-8501-A6E9AD05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FEBAFB-3789-4569-A647-F541CF85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345022-46FD-47D8-8FAC-E413778A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7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DA76C-6933-4CAA-ABE9-AE4F1D90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7BD205-7CA5-4DF9-9CD2-50331FE9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EC963B-C388-40D7-A5D4-4C30C877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449C2-DD44-44C1-9619-7A96193D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26FC0B-486E-40C1-BCFF-DEAEC1D1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31794-C5B3-46B2-BD17-ACDD18F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F59D5E-A1CD-4D09-8C39-F6EA32B6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F1D3D5-01F2-424A-AD3F-64888F66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59DB5-CDD8-4530-9585-619186B67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55B7-7C22-4308-AD21-A03969A1B77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93E8C-DF92-4150-88CC-90A29FF9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0F792-42BB-4925-8272-E25150AA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8169-4F12-4326-B3FD-3E9886CC1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44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147.138/server7/index.php/login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D4B8B-F5E9-499E-886D-3E626F5FC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成交單系統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4D60D7-0EC9-4623-B4A7-627D59CCA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操作說明</a:t>
            </a:r>
          </a:p>
        </p:txBody>
      </p:sp>
    </p:spTree>
    <p:extLst>
      <p:ext uri="{BB962C8B-B14F-4D97-AF65-F5344CB8AC3E}">
        <p14:creationId xmlns:p14="http://schemas.microsoft.com/office/powerpoint/2010/main" val="269884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FDC1D2-A7F7-408A-8291-4F7DA453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2" y="707868"/>
            <a:ext cx="10933568" cy="61501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5217DC-DB10-4DDC-BDE5-5DFB04524B75}"/>
              </a:ext>
            </a:extLst>
          </p:cNvPr>
          <p:cNvSpPr txBox="1"/>
          <p:nvPr/>
        </p:nvSpPr>
        <p:spPr>
          <a:xfrm>
            <a:off x="2616450" y="2195343"/>
            <a:ext cx="9575549" cy="18877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ABCDB5AE-9A31-48F2-91FF-22B4653DF190}"/>
              </a:ext>
            </a:extLst>
          </p:cNvPr>
          <p:cNvSpPr/>
          <p:nvPr/>
        </p:nvSpPr>
        <p:spPr>
          <a:xfrm rot="16200000">
            <a:off x="1747500" y="3020739"/>
            <a:ext cx="1488661" cy="1494232"/>
          </a:xfrm>
          <a:prstGeom prst="arc">
            <a:avLst>
              <a:gd name="adj1" fmla="val 10799724"/>
              <a:gd name="adj2" fmla="val 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4CC291-0C69-49DE-9604-55457D9199D2}"/>
              </a:ext>
            </a:extLst>
          </p:cNvPr>
          <p:cNvSpPr txBox="1"/>
          <p:nvPr/>
        </p:nvSpPr>
        <p:spPr>
          <a:xfrm>
            <a:off x="2491830" y="4327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所有可視資料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940A8-B2DE-4490-90C1-0EB0A33EBE97}"/>
              </a:ext>
            </a:extLst>
          </p:cNvPr>
          <p:cNvSpPr txBox="1"/>
          <p:nvPr/>
        </p:nvSpPr>
        <p:spPr>
          <a:xfrm>
            <a:off x="265494" y="707868"/>
            <a:ext cx="861774" cy="319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成交單管理</a:t>
            </a:r>
          </a:p>
        </p:txBody>
      </p:sp>
    </p:spTree>
    <p:extLst>
      <p:ext uri="{BB962C8B-B14F-4D97-AF65-F5344CB8AC3E}">
        <p14:creationId xmlns:p14="http://schemas.microsoft.com/office/powerpoint/2010/main" val="391701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41918C1-89A7-4682-A159-96EB92A8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13" y="706170"/>
            <a:ext cx="10936587" cy="6151830"/>
          </a:xfrm>
          <a:prstGeom prst="rect">
            <a:avLst/>
          </a:prstGeom>
        </p:spPr>
      </p:pic>
      <p:sp>
        <p:nvSpPr>
          <p:cNvPr id="9" name="弧形 8">
            <a:extLst>
              <a:ext uri="{FF2B5EF4-FFF2-40B4-BE49-F238E27FC236}">
                <a16:creationId xmlns:a16="http://schemas.microsoft.com/office/drawing/2014/main" id="{ABCDB5AE-9A31-48F2-91FF-22B4653DF190}"/>
              </a:ext>
            </a:extLst>
          </p:cNvPr>
          <p:cNvSpPr/>
          <p:nvPr/>
        </p:nvSpPr>
        <p:spPr>
          <a:xfrm rot="16200000">
            <a:off x="1607339" y="2880578"/>
            <a:ext cx="1768983" cy="1494232"/>
          </a:xfrm>
          <a:prstGeom prst="arc">
            <a:avLst>
              <a:gd name="adj1" fmla="val 10799724"/>
              <a:gd name="adj2" fmla="val 21206414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4CC291-0C69-49DE-9604-55457D9199D2}"/>
              </a:ext>
            </a:extLst>
          </p:cNvPr>
          <p:cNvSpPr txBox="1"/>
          <p:nvPr/>
        </p:nvSpPr>
        <p:spPr>
          <a:xfrm>
            <a:off x="2491830" y="4327520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可顯示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隱藏的欄位選單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E5AE40-D7CF-4D38-8086-FD86B31A40E6}"/>
              </a:ext>
            </a:extLst>
          </p:cNvPr>
          <p:cNvSpPr txBox="1"/>
          <p:nvPr/>
        </p:nvSpPr>
        <p:spPr>
          <a:xfrm>
            <a:off x="2543201" y="2299582"/>
            <a:ext cx="6809029" cy="995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96F6B8-7C1F-4A9D-9CFF-9C9B6F423A42}"/>
              </a:ext>
            </a:extLst>
          </p:cNvPr>
          <p:cNvSpPr txBox="1"/>
          <p:nvPr/>
        </p:nvSpPr>
        <p:spPr>
          <a:xfrm>
            <a:off x="2491831" y="2127564"/>
            <a:ext cx="350958" cy="298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59454F-5B05-4A37-8257-2FBEFC8E65F3}"/>
              </a:ext>
            </a:extLst>
          </p:cNvPr>
          <p:cNvSpPr txBox="1"/>
          <p:nvPr/>
        </p:nvSpPr>
        <p:spPr>
          <a:xfrm>
            <a:off x="265494" y="707868"/>
            <a:ext cx="861774" cy="319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成交單管理</a:t>
            </a:r>
          </a:p>
        </p:txBody>
      </p:sp>
    </p:spTree>
    <p:extLst>
      <p:ext uri="{BB962C8B-B14F-4D97-AF65-F5344CB8AC3E}">
        <p14:creationId xmlns:p14="http://schemas.microsoft.com/office/powerpoint/2010/main" val="6318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203DBA-1D1C-4177-BCE9-4EFC69C5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2" y="707868"/>
            <a:ext cx="10933568" cy="61501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A81727-D7A6-4525-94C0-43EF2DA744AA}"/>
              </a:ext>
            </a:extLst>
          </p:cNvPr>
          <p:cNvSpPr txBox="1"/>
          <p:nvPr/>
        </p:nvSpPr>
        <p:spPr>
          <a:xfrm>
            <a:off x="265494" y="707868"/>
            <a:ext cx="861774" cy="319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新增成交單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D29629-C01C-4E37-BF22-3CDF07EEED60}"/>
              </a:ext>
            </a:extLst>
          </p:cNvPr>
          <p:cNvCxnSpPr/>
          <p:nvPr/>
        </p:nvCxnSpPr>
        <p:spPr>
          <a:xfrm flipH="1">
            <a:off x="4244829" y="3171039"/>
            <a:ext cx="48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D814BC-8ACF-4BC9-B58F-73B3EB5A556F}"/>
              </a:ext>
            </a:extLst>
          </p:cNvPr>
          <p:cNvCxnSpPr/>
          <p:nvPr/>
        </p:nvCxnSpPr>
        <p:spPr>
          <a:xfrm flipH="1">
            <a:off x="4244829" y="4120393"/>
            <a:ext cx="48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32F4EB-A141-48B4-8743-6FE0A7DE9907}"/>
              </a:ext>
            </a:extLst>
          </p:cNvPr>
          <p:cNvCxnSpPr/>
          <p:nvPr/>
        </p:nvCxnSpPr>
        <p:spPr>
          <a:xfrm flipH="1">
            <a:off x="4244829" y="5781414"/>
            <a:ext cx="48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D350ED-DD03-471A-AB08-112E29B75DF4}"/>
              </a:ext>
            </a:extLst>
          </p:cNvPr>
          <p:cNvSpPr txBox="1"/>
          <p:nvPr/>
        </p:nvSpPr>
        <p:spPr>
          <a:xfrm>
            <a:off x="2235662" y="2859604"/>
            <a:ext cx="2286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買賣</a:t>
            </a:r>
            <a:r>
              <a:rPr lang="zh-TW" altLang="en-US" dirty="0"/>
              <a:t>－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zh-TW" altLang="en-US" dirty="0">
                <a:solidFill>
                  <a:srgbClr val="C00000"/>
                </a:solidFill>
              </a:rPr>
              <a:t>客戶的交易行為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6A019F-6721-4179-9F94-F6A47EC0EA1A}"/>
              </a:ext>
            </a:extLst>
          </p:cNvPr>
          <p:cNvSpPr txBox="1"/>
          <p:nvPr/>
        </p:nvSpPr>
        <p:spPr>
          <a:xfrm>
            <a:off x="2235663" y="3901478"/>
            <a:ext cx="274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盤價</a:t>
            </a:r>
            <a:r>
              <a:rPr lang="zh-TW" altLang="en-US" dirty="0"/>
              <a:t>－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zh-TW" altLang="en-US" dirty="0">
                <a:solidFill>
                  <a:srgbClr val="C00000"/>
                </a:solidFill>
              </a:rPr>
              <a:t>買價與賣價的平均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48C1DC-2268-4690-BC04-AEC42748D70F}"/>
              </a:ext>
            </a:extLst>
          </p:cNvPr>
          <p:cNvSpPr txBox="1"/>
          <p:nvPr/>
        </p:nvSpPr>
        <p:spPr>
          <a:xfrm>
            <a:off x="2235664" y="5577290"/>
            <a:ext cx="249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轉讓會員</a:t>
            </a:r>
            <a:r>
              <a:rPr lang="zh-TW" altLang="en-US" dirty="0"/>
              <a:t>－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zh-TW" altLang="en-US" dirty="0">
                <a:solidFill>
                  <a:srgbClr val="C00000"/>
                </a:solidFill>
              </a:rPr>
              <a:t>此股票的去向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A202C9-EEE5-4E36-A238-FDE6AD46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2" y="707868"/>
            <a:ext cx="10933568" cy="61501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A81727-D7A6-4525-94C0-43EF2DA744AA}"/>
              </a:ext>
            </a:extLst>
          </p:cNvPr>
          <p:cNvSpPr txBox="1"/>
          <p:nvPr/>
        </p:nvSpPr>
        <p:spPr>
          <a:xfrm>
            <a:off x="265494" y="707868"/>
            <a:ext cx="861774" cy="319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新增成交單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D29629-C01C-4E37-BF22-3CDF07EEED60}"/>
              </a:ext>
            </a:extLst>
          </p:cNvPr>
          <p:cNvCxnSpPr>
            <a:cxnSpLocks/>
          </p:cNvCxnSpPr>
          <p:nvPr/>
        </p:nvCxnSpPr>
        <p:spPr>
          <a:xfrm flipH="1">
            <a:off x="4488111" y="2189527"/>
            <a:ext cx="188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D814BC-8ACF-4BC9-B58F-73B3EB5A556F}"/>
              </a:ext>
            </a:extLst>
          </p:cNvPr>
          <p:cNvCxnSpPr/>
          <p:nvPr/>
        </p:nvCxnSpPr>
        <p:spPr>
          <a:xfrm flipH="1">
            <a:off x="4278385" y="4699831"/>
            <a:ext cx="48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D350ED-DD03-471A-AB08-112E29B75DF4}"/>
              </a:ext>
            </a:extLst>
          </p:cNvPr>
          <p:cNvSpPr txBox="1"/>
          <p:nvPr/>
        </p:nvSpPr>
        <p:spPr>
          <a:xfrm>
            <a:off x="1740713" y="2080319"/>
            <a:ext cx="2286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驗算金額</a:t>
            </a:r>
            <a:r>
              <a:rPr lang="zh-TW" altLang="en-US" dirty="0"/>
              <a:t>－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zh-TW" altLang="en-US" dirty="0">
                <a:solidFill>
                  <a:srgbClr val="C00000"/>
                </a:solidFill>
              </a:rPr>
              <a:t>輸入完上列價格則可自動驗算金額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6A019F-6721-4179-9F94-F6A47EC0EA1A}"/>
              </a:ext>
            </a:extLst>
          </p:cNvPr>
          <p:cNvSpPr txBox="1"/>
          <p:nvPr/>
        </p:nvSpPr>
        <p:spPr>
          <a:xfrm>
            <a:off x="1740713" y="4498548"/>
            <a:ext cx="274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自行應付</a:t>
            </a:r>
            <a:r>
              <a:rPr lang="zh-TW" altLang="en-US" dirty="0"/>
              <a:t>－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zh-TW" altLang="en-US" dirty="0">
                <a:solidFill>
                  <a:srgbClr val="C00000"/>
                </a:solidFill>
              </a:rPr>
              <a:t>匯款金額－驗算金額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CD8188-1A24-4C67-B252-34FBEE3AA851}"/>
              </a:ext>
            </a:extLst>
          </p:cNvPr>
          <p:cNvSpPr txBox="1"/>
          <p:nvPr/>
        </p:nvSpPr>
        <p:spPr>
          <a:xfrm>
            <a:off x="6375633" y="2080319"/>
            <a:ext cx="713064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4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643ED-BE87-45ED-A60D-353AB63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C582F-06A3-44B6-8190-194748F0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新增成交單</a:t>
            </a:r>
            <a:endParaRPr lang="en-US" altLang="zh-TW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一審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上傳契約、稅單</a:t>
            </a:r>
            <a:endParaRPr lang="en-US" altLang="zh-TW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二審</a:t>
            </a:r>
            <a:endParaRPr lang="en-US" altLang="zh-TW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結案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401D63-7E50-4928-8409-94F11ECB9F65}"/>
              </a:ext>
            </a:extLst>
          </p:cNvPr>
          <p:cNvSpPr txBox="1"/>
          <p:nvPr/>
        </p:nvSpPr>
        <p:spPr>
          <a:xfrm>
            <a:off x="6096000" y="788660"/>
            <a:ext cx="200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C00000"/>
                </a:solidFill>
              </a:rPr>
              <a:t>業務</a:t>
            </a:r>
            <a:endParaRPr lang="en-US" altLang="zh-TW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主管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5F0B3E0-E2FE-4C99-B8D4-B8F80CCB4724}"/>
              </a:ext>
            </a:extLst>
          </p:cNvPr>
          <p:cNvCxnSpPr/>
          <p:nvPr/>
        </p:nvCxnSpPr>
        <p:spPr>
          <a:xfrm>
            <a:off x="2190939" y="2815628"/>
            <a:ext cx="2055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505D2B1-0BC5-4F14-BD67-FCDCB5479A57}"/>
              </a:ext>
            </a:extLst>
          </p:cNvPr>
          <p:cNvCxnSpPr/>
          <p:nvPr/>
        </p:nvCxnSpPr>
        <p:spPr>
          <a:xfrm>
            <a:off x="2190939" y="3339220"/>
            <a:ext cx="2055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015D18C-C6FB-4AB9-A236-6750ABED415F}"/>
              </a:ext>
            </a:extLst>
          </p:cNvPr>
          <p:cNvCxnSpPr/>
          <p:nvPr/>
        </p:nvCxnSpPr>
        <p:spPr>
          <a:xfrm>
            <a:off x="2190939" y="3837161"/>
            <a:ext cx="2055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9F23868-C16E-49DE-B5F5-8EC4739ED830}"/>
              </a:ext>
            </a:extLst>
          </p:cNvPr>
          <p:cNvCxnSpPr>
            <a:cxnSpLocks/>
          </p:cNvCxnSpPr>
          <p:nvPr/>
        </p:nvCxnSpPr>
        <p:spPr>
          <a:xfrm>
            <a:off x="4246075" y="2815628"/>
            <a:ext cx="0" cy="102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400A1A-D40E-4C0E-8CCC-E4C47428CB03}"/>
              </a:ext>
            </a:extLst>
          </p:cNvPr>
          <p:cNvCxnSpPr>
            <a:cxnSpLocks/>
          </p:cNvCxnSpPr>
          <p:nvPr/>
        </p:nvCxnSpPr>
        <p:spPr>
          <a:xfrm>
            <a:off x="4157050" y="3339220"/>
            <a:ext cx="65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6F15CE-7D4E-4B39-848B-A2F780C2CBB0}"/>
              </a:ext>
            </a:extLst>
          </p:cNvPr>
          <p:cNvSpPr txBox="1"/>
          <p:nvPr/>
        </p:nvSpPr>
        <p:spPr>
          <a:xfrm>
            <a:off x="4896415" y="3108387"/>
            <a:ext cx="14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</a:rPr>
              <a:t>查帳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A37DE2-C00E-4966-BE08-98477CBF5BC9}"/>
              </a:ext>
            </a:extLst>
          </p:cNvPr>
          <p:cNvSpPr/>
          <p:nvPr/>
        </p:nvSpPr>
        <p:spPr>
          <a:xfrm>
            <a:off x="5680293" y="3339219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solidFill>
                  <a:srgbClr val="C00000"/>
                </a:solidFill>
              </a:rPr>
              <a:t>通知查帳</a:t>
            </a:r>
            <a:endParaRPr lang="en-US" altLang="zh-TW" sz="2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</a:rPr>
              <a:t>對帳</a:t>
            </a:r>
            <a:endParaRPr lang="en-US" altLang="zh-TW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8D1D161-01C0-4996-836C-0823F1285AE3}"/>
              </a:ext>
            </a:extLst>
          </p:cNvPr>
          <p:cNvCxnSpPr>
            <a:cxnSpLocks/>
          </p:cNvCxnSpPr>
          <p:nvPr/>
        </p:nvCxnSpPr>
        <p:spPr>
          <a:xfrm>
            <a:off x="3224016" y="3837161"/>
            <a:ext cx="0" cy="60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DDD252F-4098-4B13-B19A-70055D85BB40}"/>
              </a:ext>
            </a:extLst>
          </p:cNvPr>
          <p:cNvCxnSpPr>
            <a:cxnSpLocks/>
          </p:cNvCxnSpPr>
          <p:nvPr/>
        </p:nvCxnSpPr>
        <p:spPr>
          <a:xfrm>
            <a:off x="3224016" y="4437776"/>
            <a:ext cx="76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40D567-7DFE-4D04-9840-9A4695074040}"/>
              </a:ext>
            </a:extLst>
          </p:cNvPr>
          <p:cNvSpPr txBox="1"/>
          <p:nvPr/>
        </p:nvSpPr>
        <p:spPr>
          <a:xfrm>
            <a:off x="4029458" y="4200993"/>
            <a:ext cx="193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</a:rPr>
              <a:t>進轉讓紀錄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132BD28-9FC3-45F7-A12E-F8C170D85D69}"/>
              </a:ext>
            </a:extLst>
          </p:cNvPr>
          <p:cNvCxnSpPr>
            <a:cxnSpLocks/>
          </p:cNvCxnSpPr>
          <p:nvPr/>
        </p:nvCxnSpPr>
        <p:spPr>
          <a:xfrm>
            <a:off x="1806367" y="4367066"/>
            <a:ext cx="0" cy="60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368AD26-69C7-42EA-A137-B4EB7020996C}"/>
              </a:ext>
            </a:extLst>
          </p:cNvPr>
          <p:cNvCxnSpPr>
            <a:cxnSpLocks/>
          </p:cNvCxnSpPr>
          <p:nvPr/>
        </p:nvCxnSpPr>
        <p:spPr>
          <a:xfrm>
            <a:off x="1806367" y="4967681"/>
            <a:ext cx="76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A1FD8A-B3B2-4B3E-8E2B-CB76BD094CF8}"/>
              </a:ext>
            </a:extLst>
          </p:cNvPr>
          <p:cNvSpPr txBox="1"/>
          <p:nvPr/>
        </p:nvSpPr>
        <p:spPr>
          <a:xfrm>
            <a:off x="2639128" y="4764879"/>
            <a:ext cx="193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</a:rPr>
              <a:t>計算金額</a:t>
            </a:r>
          </a:p>
        </p:txBody>
      </p:sp>
    </p:spTree>
    <p:extLst>
      <p:ext uri="{BB962C8B-B14F-4D97-AF65-F5344CB8AC3E}">
        <p14:creationId xmlns:p14="http://schemas.microsoft.com/office/powerpoint/2010/main" val="6724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5ABF0-ABC7-4AFF-9B03-1885FC55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F581-E0F8-4474-B35E-3DC84219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hlinkClick r:id="rId2" action="ppaction://hlinksldjump"/>
              </a:rPr>
              <a:t>登入</a:t>
            </a:r>
            <a:endParaRPr lang="en-US" altLang="zh-TW" dirty="0">
              <a:hlinkClick r:id="rId3" action="ppaction://hlinksldjump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hlinkClick r:id="rId3" action="ppaction://hlinksldjump"/>
              </a:rPr>
              <a:t>首頁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hlinkClick r:id="rId4" action="ppaction://hlinksldjump"/>
              </a:rPr>
              <a:t>公佈欄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成交單管理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轉讓紀錄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應收帳款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傳真資料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文件下載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9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32F1-A6AE-430D-B4A9-03FB3A83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A879AE-7156-4482-87E4-6229158CF686}"/>
              </a:ext>
            </a:extLst>
          </p:cNvPr>
          <p:cNvSpPr txBox="1"/>
          <p:nvPr/>
        </p:nvSpPr>
        <p:spPr>
          <a:xfrm>
            <a:off x="2978092" y="843240"/>
            <a:ext cx="643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❃</a:t>
            </a:r>
            <a:r>
              <a:rPr lang="zh-TW" altLang="en-US" b="1" dirty="0">
                <a:solidFill>
                  <a:srgbClr val="FF0000"/>
                </a:solidFill>
              </a:rPr>
              <a:t>網址為 </a:t>
            </a:r>
            <a:r>
              <a:rPr lang="en-US" altLang="zh-TW" dirty="0">
                <a:hlinkClick r:id="rId2"/>
              </a:rPr>
              <a:t>http://192.168.147.138/server7/index.php/login/index</a:t>
            </a:r>
            <a:r>
              <a:rPr lang="zh-TW" altLang="en-US" dirty="0">
                <a:hlinkClick r:id="rId2"/>
              </a:rPr>
              <a:t> 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0F40063-20D3-4A36-A3C9-0F2E1246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5186" y="1283516"/>
            <a:ext cx="9640417" cy="54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32F1-A6AE-430D-B4A9-03FB3A83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A879AE-7156-4482-87E4-6229158CF686}"/>
              </a:ext>
            </a:extLst>
          </p:cNvPr>
          <p:cNvSpPr txBox="1"/>
          <p:nvPr/>
        </p:nvSpPr>
        <p:spPr>
          <a:xfrm>
            <a:off x="2936147" y="8432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❃系統左方為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主要功能選單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E0CA2CA-FB0A-4765-93C6-586F52FC9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72" y="1291906"/>
            <a:ext cx="9625504" cy="541434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9F4B4E-9C25-4837-844C-2513F041323C}"/>
              </a:ext>
            </a:extLst>
          </p:cNvPr>
          <p:cNvSpPr txBox="1"/>
          <p:nvPr/>
        </p:nvSpPr>
        <p:spPr>
          <a:xfrm>
            <a:off x="352338" y="3036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主要功能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C92C4E-3E26-482B-93A2-E4F1D9F01699}"/>
              </a:ext>
            </a:extLst>
          </p:cNvPr>
          <p:cNvSpPr txBox="1"/>
          <p:nvPr/>
        </p:nvSpPr>
        <p:spPr>
          <a:xfrm>
            <a:off x="2364511" y="2114186"/>
            <a:ext cx="1001617" cy="1635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E23DA35-15AC-47DC-960E-E284CBDB8CD3}"/>
              </a:ext>
            </a:extLst>
          </p:cNvPr>
          <p:cNvCxnSpPr>
            <a:cxnSpLocks/>
          </p:cNvCxnSpPr>
          <p:nvPr/>
        </p:nvCxnSpPr>
        <p:spPr>
          <a:xfrm>
            <a:off x="1593908" y="3229761"/>
            <a:ext cx="545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A35A23-3C95-4A4D-82B7-CE243AD28C1F}"/>
              </a:ext>
            </a:extLst>
          </p:cNvPr>
          <p:cNvSpPr txBox="1"/>
          <p:nvPr/>
        </p:nvSpPr>
        <p:spPr>
          <a:xfrm>
            <a:off x="209725" y="3540154"/>
            <a:ext cx="1870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首頁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公佈欄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成交單管理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轉讓紀錄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應收帳款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傳真資料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文件下載</a:t>
            </a:r>
          </a:p>
        </p:txBody>
      </p:sp>
    </p:spTree>
    <p:extLst>
      <p:ext uri="{BB962C8B-B14F-4D97-AF65-F5344CB8AC3E}">
        <p14:creationId xmlns:p14="http://schemas.microsoft.com/office/powerpoint/2010/main" val="23081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32F1-A6AE-430D-B4A9-03FB3A83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A879AE-7156-4482-87E4-6229158CF686}"/>
              </a:ext>
            </a:extLst>
          </p:cNvPr>
          <p:cNvSpPr txBox="1"/>
          <p:nvPr/>
        </p:nvSpPr>
        <p:spPr>
          <a:xfrm>
            <a:off x="2867410" y="8476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❃</a:t>
            </a:r>
            <a:r>
              <a:rPr lang="zh-TW" altLang="en-US" u="sng" dirty="0">
                <a:solidFill>
                  <a:srgbClr val="FF0000"/>
                </a:solidFill>
              </a:rPr>
              <a:t>首頁</a:t>
            </a:r>
            <a:r>
              <a:rPr lang="zh-TW" altLang="en-US" dirty="0">
                <a:solidFill>
                  <a:srgbClr val="FF0000"/>
                </a:solidFill>
              </a:rPr>
              <a:t>分上下兩部分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E0CA2CA-FB0A-4765-93C6-586F52FC9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89" y="1248467"/>
            <a:ext cx="9686824" cy="5448839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48E4E8-7309-4B6A-BF9B-494CFEC252D1}"/>
              </a:ext>
            </a:extLst>
          </p:cNvPr>
          <p:cNvCxnSpPr>
            <a:cxnSpLocks/>
          </p:cNvCxnSpPr>
          <p:nvPr/>
        </p:nvCxnSpPr>
        <p:spPr>
          <a:xfrm>
            <a:off x="2328889" y="3221481"/>
            <a:ext cx="10770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9F4B4E-9C25-4837-844C-2513F041323C}"/>
              </a:ext>
            </a:extLst>
          </p:cNvPr>
          <p:cNvSpPr txBox="1"/>
          <p:nvPr/>
        </p:nvSpPr>
        <p:spPr>
          <a:xfrm>
            <a:off x="1229501" y="3036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需求交流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F6EA62E-5C79-4867-88E8-D08718D1A3E7}"/>
              </a:ext>
            </a:extLst>
          </p:cNvPr>
          <p:cNvCxnSpPr>
            <a:cxnSpLocks/>
          </p:cNvCxnSpPr>
          <p:nvPr/>
        </p:nvCxnSpPr>
        <p:spPr>
          <a:xfrm>
            <a:off x="3584945" y="4257271"/>
            <a:ext cx="776885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99DCB-C781-437D-B28D-A2FFAB95AF05}"/>
              </a:ext>
            </a:extLst>
          </p:cNvPr>
          <p:cNvCxnSpPr>
            <a:cxnSpLocks/>
          </p:cNvCxnSpPr>
          <p:nvPr/>
        </p:nvCxnSpPr>
        <p:spPr>
          <a:xfrm>
            <a:off x="2328889" y="5177405"/>
            <a:ext cx="10770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8CA44C8-321B-4EFB-890E-74C347E79BB1}"/>
              </a:ext>
            </a:extLst>
          </p:cNvPr>
          <p:cNvSpPr txBox="1"/>
          <p:nvPr/>
        </p:nvSpPr>
        <p:spPr>
          <a:xfrm>
            <a:off x="1460334" y="4992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工單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9CE5303-76AB-4B94-92D3-A91B551BDB2D}"/>
              </a:ext>
            </a:extLst>
          </p:cNvPr>
          <p:cNvCxnSpPr/>
          <p:nvPr/>
        </p:nvCxnSpPr>
        <p:spPr>
          <a:xfrm flipV="1">
            <a:off x="3405931" y="3914163"/>
            <a:ext cx="0" cy="2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58BCE95-62E1-420D-A2D7-D9DD209C7233}"/>
              </a:ext>
            </a:extLst>
          </p:cNvPr>
          <p:cNvCxnSpPr>
            <a:cxnSpLocks/>
          </p:cNvCxnSpPr>
          <p:nvPr/>
        </p:nvCxnSpPr>
        <p:spPr>
          <a:xfrm>
            <a:off x="3404496" y="4409758"/>
            <a:ext cx="0" cy="25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F99B545-66C2-4C54-86C1-5AF77DDBA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07054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3200" b="1" dirty="0">
                <a:ln/>
                <a:solidFill>
                  <a:srgbClr val="FF0000"/>
                </a:solidFill>
              </a:rPr>
              <a:t>❃請各位同仁養成一上班登入系統後，查看公佈欄的習慣。</a:t>
            </a:r>
            <a:endParaRPr lang="zh-TW" altLang="en-US" sz="6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D7CA0-C7FE-4BD5-BFF9-1B06AAEC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公佈欄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F1C67D-73D3-4801-ACA9-C5D08059092C}"/>
              </a:ext>
            </a:extLst>
          </p:cNvPr>
          <p:cNvSpPr txBox="1"/>
          <p:nvPr/>
        </p:nvSpPr>
        <p:spPr>
          <a:xfrm>
            <a:off x="2927758" y="780176"/>
            <a:ext cx="72732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TW" altLang="en-US" sz="2000" b="1" dirty="0">
                <a:ln/>
                <a:solidFill>
                  <a:srgbClr val="FF0000"/>
                </a:solidFill>
              </a:rPr>
              <a:t>❃請各位同仁養成一上班登入系統後，查看公佈欄</a:t>
            </a:r>
            <a:r>
              <a:rPr lang="en-US" altLang="zh-TW" sz="2000" b="1" dirty="0">
                <a:ln/>
                <a:solidFill>
                  <a:srgbClr val="FF0000"/>
                </a:solidFill>
              </a:rPr>
              <a:t>(</a:t>
            </a:r>
            <a:r>
              <a:rPr lang="zh-TW" altLang="en-US" sz="2000" b="1" dirty="0">
                <a:ln/>
                <a:solidFill>
                  <a:srgbClr val="FF0000"/>
                </a:solidFill>
              </a:rPr>
              <a:t>工單</a:t>
            </a:r>
            <a:r>
              <a:rPr lang="en-US" altLang="zh-TW" sz="2000" b="1" dirty="0">
                <a:ln/>
                <a:solidFill>
                  <a:srgbClr val="FF0000"/>
                </a:solidFill>
              </a:rPr>
              <a:t>)</a:t>
            </a:r>
            <a:r>
              <a:rPr lang="zh-TW" altLang="en-US" sz="2000" b="1" dirty="0">
                <a:ln/>
                <a:solidFill>
                  <a:srgbClr val="FF0000"/>
                </a:solidFill>
              </a:rPr>
              <a:t>的習慣。</a:t>
            </a:r>
            <a:endParaRPr lang="zh-TW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2F6521-D2EE-4D44-9FE5-7450C63FD187}"/>
              </a:ext>
            </a:extLst>
          </p:cNvPr>
          <p:cNvSpPr txBox="1"/>
          <p:nvPr/>
        </p:nvSpPr>
        <p:spPr>
          <a:xfrm>
            <a:off x="209724" y="2245250"/>
            <a:ext cx="2608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對象</a:t>
            </a:r>
            <a:r>
              <a:rPr lang="zh-TW" altLang="en-US" dirty="0"/>
              <a:t>－接收者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屬性</a:t>
            </a:r>
            <a:r>
              <a:rPr lang="zh-TW" altLang="en-US" dirty="0"/>
              <a:t>－工單屬性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建立者</a:t>
            </a:r>
            <a:r>
              <a:rPr lang="zh-TW" altLang="en-US" dirty="0"/>
              <a:t>－發文者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建立時間</a:t>
            </a:r>
            <a:r>
              <a:rPr lang="zh-TW" altLang="en-US" dirty="0"/>
              <a:t>－發文時間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內文</a:t>
            </a:r>
            <a:r>
              <a:rPr lang="zh-TW" altLang="en-US" dirty="0"/>
              <a:t>－工單詳細內容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6BA979-6DEC-440E-803A-4C161689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7" y="1376318"/>
            <a:ext cx="9297798" cy="523001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9B260A-401D-49CD-AAD6-6999E830E588}"/>
              </a:ext>
            </a:extLst>
          </p:cNvPr>
          <p:cNvSpPr txBox="1"/>
          <p:nvPr/>
        </p:nvSpPr>
        <p:spPr>
          <a:xfrm>
            <a:off x="3942826" y="2625754"/>
            <a:ext cx="7499757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6120AAB-3015-4465-A13C-B776E09BDDF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33476" y="2810312"/>
            <a:ext cx="1409350" cy="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AF140A-C56F-4AB0-90C9-8324416B9067}"/>
              </a:ext>
            </a:extLst>
          </p:cNvPr>
          <p:cNvSpPr txBox="1"/>
          <p:nvPr/>
        </p:nvSpPr>
        <p:spPr>
          <a:xfrm>
            <a:off x="3854043" y="3244334"/>
            <a:ext cx="1070295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9B4D895-05D1-42F6-B9BF-C00EF9D783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83748" y="3429000"/>
            <a:ext cx="1070295" cy="1025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47BC6A1-59D6-440E-BA06-2C4A22E862D0}"/>
              </a:ext>
            </a:extLst>
          </p:cNvPr>
          <p:cNvCxnSpPr>
            <a:cxnSpLocks/>
          </p:cNvCxnSpPr>
          <p:nvPr/>
        </p:nvCxnSpPr>
        <p:spPr>
          <a:xfrm>
            <a:off x="10928409" y="3167940"/>
            <a:ext cx="514174" cy="445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0D66ADB-4048-49B9-AAF9-E8B7ED24A971}"/>
              </a:ext>
            </a:extLst>
          </p:cNvPr>
          <p:cNvSpPr txBox="1"/>
          <p:nvPr/>
        </p:nvSpPr>
        <p:spPr>
          <a:xfrm>
            <a:off x="11353800" y="3658696"/>
            <a:ext cx="461665" cy="27212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/>
              <a:t>✚</a:t>
            </a:r>
            <a:r>
              <a:rPr lang="zh-TW" altLang="en-US" dirty="0">
                <a:solidFill>
                  <a:srgbClr val="FF0000"/>
                </a:solidFill>
              </a:rPr>
              <a:t>號點開可顯示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隱藏內文</a:t>
            </a:r>
          </a:p>
        </p:txBody>
      </p:sp>
    </p:spTree>
    <p:extLst>
      <p:ext uri="{BB962C8B-B14F-4D97-AF65-F5344CB8AC3E}">
        <p14:creationId xmlns:p14="http://schemas.microsoft.com/office/powerpoint/2010/main" val="29777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4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E4240-7FD0-4813-B38D-6B1788E0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zh-TW" altLang="en-US" sz="8000" b="1" dirty="0">
                <a:ln/>
                <a:solidFill>
                  <a:schemeClr val="accent4"/>
                </a:solidFill>
              </a:rPr>
              <a:t>此系統最重要的功能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E7821EA-7B5F-46C2-A3A6-8FD8E4B6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成交單管理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2F93D4-837E-40E7-9426-8FB8F597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FDC1D2-A7F7-408A-8291-4F7DA453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2" y="707868"/>
            <a:ext cx="10933568" cy="61501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5217DC-DB10-4DDC-BDE5-5DFB04524B75}"/>
              </a:ext>
            </a:extLst>
          </p:cNvPr>
          <p:cNvSpPr txBox="1"/>
          <p:nvPr/>
        </p:nvSpPr>
        <p:spPr>
          <a:xfrm>
            <a:off x="2625505" y="1638677"/>
            <a:ext cx="5278170" cy="3983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ABCDB5AE-9A31-48F2-91FF-22B4653DF190}"/>
              </a:ext>
            </a:extLst>
          </p:cNvPr>
          <p:cNvSpPr/>
          <p:nvPr/>
        </p:nvSpPr>
        <p:spPr>
          <a:xfrm rot="16353725">
            <a:off x="1233241" y="2482954"/>
            <a:ext cx="2565308" cy="1494232"/>
          </a:xfrm>
          <a:prstGeom prst="arc">
            <a:avLst>
              <a:gd name="adj1" fmla="val 10799724"/>
              <a:gd name="adj2" fmla="val 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4CC291-0C69-49DE-9604-55457D9199D2}"/>
              </a:ext>
            </a:extLst>
          </p:cNvPr>
          <p:cNvSpPr txBox="1"/>
          <p:nvPr/>
        </p:nvSpPr>
        <p:spPr>
          <a:xfrm>
            <a:off x="2515895" y="4164595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庫存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KO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9578AD-5DF4-4453-87D5-DCD5EF6F6415}"/>
              </a:ext>
            </a:extLst>
          </p:cNvPr>
          <p:cNvSpPr txBox="1"/>
          <p:nvPr/>
        </p:nvSpPr>
        <p:spPr>
          <a:xfrm>
            <a:off x="3990101" y="416459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新增成交單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498AC1-7954-4BB2-B577-CE5AB3C6814D}"/>
              </a:ext>
            </a:extLst>
          </p:cNvPr>
          <p:cNvSpPr txBox="1"/>
          <p:nvPr/>
        </p:nvSpPr>
        <p:spPr>
          <a:xfrm>
            <a:off x="6156805" y="4164595"/>
            <a:ext cx="386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業務選單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日期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篩選</a:t>
            </a:r>
            <a:r>
              <a:rPr lang="zh-TW" altLang="en-US" dirty="0"/>
              <a:t>－</a:t>
            </a:r>
            <a:r>
              <a:rPr lang="zh-TW" altLang="en-US" dirty="0">
                <a:solidFill>
                  <a:srgbClr val="FF0000"/>
                </a:solidFill>
              </a:rPr>
              <a:t>業務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日期選擇完按下篩選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匯出</a:t>
            </a:r>
            <a:r>
              <a:rPr lang="zh-TW" altLang="en-US" dirty="0"/>
              <a:t>－</a:t>
            </a:r>
            <a:r>
              <a:rPr lang="zh-TW" altLang="en-US" dirty="0">
                <a:solidFill>
                  <a:srgbClr val="FF0000"/>
                </a:solidFill>
              </a:rPr>
              <a:t>將搜尋資料匯出</a:t>
            </a:r>
            <a:r>
              <a:rPr lang="en-US" altLang="zh-TW" dirty="0">
                <a:solidFill>
                  <a:srgbClr val="FF0000"/>
                </a:solidFill>
              </a:rPr>
              <a:t>EXCEL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ABF5D3-EE85-4ED2-9993-E094FA913C1C}"/>
              </a:ext>
            </a:extLst>
          </p:cNvPr>
          <p:cNvSpPr txBox="1"/>
          <p:nvPr/>
        </p:nvSpPr>
        <p:spPr>
          <a:xfrm>
            <a:off x="265494" y="707868"/>
            <a:ext cx="861774" cy="319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成交單管理</a:t>
            </a:r>
          </a:p>
        </p:txBody>
      </p:sp>
    </p:spTree>
    <p:extLst>
      <p:ext uri="{BB962C8B-B14F-4D97-AF65-F5344CB8AC3E}">
        <p14:creationId xmlns:p14="http://schemas.microsoft.com/office/powerpoint/2010/main" val="13424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243</Words>
  <Application>Microsoft Office PowerPoint</Application>
  <PresentationFormat>寬螢幕</PresentationFormat>
  <Paragraphs>81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成交單系統</vt:lpstr>
      <vt:lpstr>目錄</vt:lpstr>
      <vt:lpstr>登入</vt:lpstr>
      <vt:lpstr>首頁</vt:lpstr>
      <vt:lpstr>首頁</vt:lpstr>
      <vt:lpstr>❃請各位同仁養成一上班登入系統後，查看公佈欄的習慣。</vt:lpstr>
      <vt:lpstr>公佈欄</vt:lpstr>
      <vt:lpstr>成交單管理</vt:lpstr>
      <vt:lpstr>PowerPoint 簡報</vt:lpstr>
      <vt:lpstr>PowerPoint 簡報</vt:lpstr>
      <vt:lpstr>PowerPoint 簡報</vt:lpstr>
      <vt:lpstr>PowerPoint 簡報</vt:lpstr>
      <vt:lpstr>PowerPoint 簡報</vt:lpstr>
      <vt:lpstr>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成交單系統</dc:title>
  <dc:creator>datapc</dc:creator>
  <cp:lastModifiedBy>datapc</cp:lastModifiedBy>
  <cp:revision>21</cp:revision>
  <dcterms:created xsi:type="dcterms:W3CDTF">2018-06-29T03:41:53Z</dcterms:created>
  <dcterms:modified xsi:type="dcterms:W3CDTF">2018-06-29T07:38:02Z</dcterms:modified>
</cp:coreProperties>
</file>