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68" r:id="rId5"/>
    <p:sldId id="270" r:id="rId6"/>
    <p:sldId id="257" r:id="rId7"/>
    <p:sldId id="263" r:id="rId8"/>
    <p:sldId id="259" r:id="rId9"/>
    <p:sldId id="260" r:id="rId10"/>
    <p:sldId id="261" r:id="rId11"/>
    <p:sldId id="264" r:id="rId12"/>
    <p:sldId id="271" r:id="rId13"/>
    <p:sldId id="266" r:id="rId14"/>
    <p:sldId id="272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-vue.org/docs" TargetMode="External"/><Relationship Id="rId7" Type="http://schemas.openxmlformats.org/officeDocument/2006/relationships/hyperlink" Target="https://graphql.org/" TargetMode="External"/><Relationship Id="rId2" Type="http://schemas.openxmlformats.org/officeDocument/2006/relationships/hyperlink" Target="https://vuejs.org/v2/gui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.alphacamp.co/blog/rest-restful-api" TargetMode="External"/><Relationship Id="rId5" Type="http://schemas.openxmlformats.org/officeDocument/2006/relationships/hyperlink" Target="https://github.com/axios/axios" TargetMode="External"/><Relationship Id="rId4" Type="http://schemas.openxmlformats.org/officeDocument/2006/relationships/hyperlink" Target="https://laravel.com/docs/8.x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raphql.org/" TargetMode="External"/><Relationship Id="rId3" Type="http://schemas.openxmlformats.org/officeDocument/2006/relationships/hyperlink" Target="https://vuejs.org/v2/guide/" TargetMode="External"/><Relationship Id="rId7" Type="http://schemas.openxmlformats.org/officeDocument/2006/relationships/hyperlink" Target="https://tw.alphacamp.co/blog/rest-restful-api" TargetMode="External"/><Relationship Id="rId2" Type="http://schemas.openxmlformats.org/officeDocument/2006/relationships/hyperlink" Target="https://blog.techbridge.cc/2017/09/16/frontend-backend-mv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xios/axios" TargetMode="External"/><Relationship Id="rId5" Type="http://schemas.openxmlformats.org/officeDocument/2006/relationships/hyperlink" Target="https://laravel.com/docs/8.x" TargetMode="External"/><Relationship Id="rId4" Type="http://schemas.openxmlformats.org/officeDocument/2006/relationships/hyperlink" Target="https://bootstrap-vue.org/doc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+mj-ea"/>
              </a:rPr>
              <a:t>					</a:t>
            </a:r>
            <a:r>
              <a:rPr lang="zh-TW" altLang="en-US" sz="4000" dirty="0" smtClean="0">
                <a:latin typeface="+mj-ea"/>
              </a:rPr>
              <a:t>為什麼</a:t>
            </a:r>
            <a:r>
              <a:rPr lang="zh-TW" altLang="en-US" sz="4000" dirty="0" smtClean="0">
                <a:latin typeface="+mj-ea"/>
              </a:rPr>
              <a:t>前後端要</a:t>
            </a:r>
            <a:r>
              <a:rPr lang="en-US" altLang="zh-TW" sz="4000" dirty="0" smtClean="0">
                <a:latin typeface="+mj-ea"/>
              </a:rPr>
              <a:t/>
            </a:r>
            <a:br>
              <a:rPr lang="en-US" altLang="zh-TW" sz="4000" dirty="0" smtClean="0">
                <a:latin typeface="+mj-ea"/>
              </a:rPr>
            </a:br>
            <a:r>
              <a:rPr lang="en-US" altLang="zh-TW" sz="4000" dirty="0" smtClean="0">
                <a:latin typeface="+mj-ea"/>
              </a:rPr>
              <a:t>	</a:t>
            </a:r>
            <a:r>
              <a:rPr lang="zh-TW" altLang="en-US" sz="4000" dirty="0" smtClean="0">
                <a:latin typeface="+mj-ea"/>
              </a:rPr>
              <a:t>分                                                      離</a:t>
            </a:r>
            <a:endParaRPr lang="zh-TW" altLang="en-US" sz="4000" dirty="0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936043"/>
          </a:xfrm>
        </p:spPr>
        <p:txBody>
          <a:bodyPr>
            <a:normAutofit/>
          </a:bodyPr>
          <a:lstStyle/>
          <a:p>
            <a:pPr algn="r">
              <a:lnSpc>
                <a:spcPct val="300000"/>
              </a:lnSpc>
            </a:pPr>
            <a:r>
              <a:rPr lang="zh-TW" altLang="en-US" dirty="0" smtClean="0"/>
              <a:t>呂偉州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3657600" y="4406348"/>
            <a:ext cx="6804000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9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0445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+mj-ea"/>
              </a:rPr>
              <a:t>Single Page Application(SPA</a:t>
            </a:r>
            <a:r>
              <a:rPr lang="en-US" altLang="zh-TW" b="1" dirty="0" smtClean="0">
                <a:latin typeface="+mj-ea"/>
              </a:rPr>
              <a:t>)</a:t>
            </a:r>
            <a:endParaRPr lang="zh-TW" altLang="en-US" b="1" dirty="0">
              <a:latin typeface="+mj-ea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64555"/>
            <a:ext cx="8179152" cy="51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23852" y="2631329"/>
            <a:ext cx="8911687" cy="128089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zh-TW" altLang="en-US" dirty="0" smtClean="0"/>
              <a:t>目前預計構思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377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預計</a:t>
            </a:r>
            <a:r>
              <a:rPr lang="zh-TW" altLang="en-US" dirty="0" smtClean="0"/>
              <a:t>構思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</a:rPr>
              <a:t>使用</a:t>
            </a:r>
            <a:r>
              <a:rPr lang="en-US" altLang="zh-TW" dirty="0" smtClean="0">
                <a:latin typeface="+mn-ea"/>
              </a:rPr>
              <a:t>CSR</a:t>
            </a:r>
            <a:r>
              <a:rPr lang="zh-TW" altLang="en-US" dirty="0">
                <a:latin typeface="+mn-ea"/>
              </a:rPr>
              <a:t>形式實作前後端</a:t>
            </a:r>
            <a:r>
              <a:rPr lang="zh-TW" altLang="en-US" dirty="0" smtClean="0">
                <a:latin typeface="+mn-ea"/>
              </a:rPr>
              <a:t>分離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err="1" smtClean="0">
                <a:latin typeface="+mn-ea"/>
              </a:rPr>
              <a:t>Laravel</a:t>
            </a:r>
            <a:r>
              <a:rPr lang="zh-TW" altLang="en-US" dirty="0" smtClean="0">
                <a:latin typeface="+mn-ea"/>
              </a:rPr>
              <a:t> 撰寫商業邏輯並</a:t>
            </a:r>
            <a:r>
              <a:rPr lang="en-US" altLang="zh-TW" dirty="0" smtClean="0">
                <a:latin typeface="+mn-ea"/>
              </a:rPr>
              <a:t>API</a:t>
            </a:r>
            <a:r>
              <a:rPr lang="zh-TW" altLang="en-US" dirty="0" smtClean="0">
                <a:latin typeface="+mn-ea"/>
              </a:rPr>
              <a:t>化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err="1" smtClean="0">
                <a:latin typeface="+mn-ea"/>
              </a:rPr>
              <a:t>Vue</a:t>
            </a:r>
            <a:r>
              <a:rPr lang="zh-TW" altLang="en-US" dirty="0" smtClean="0">
                <a:latin typeface="+mn-ea"/>
              </a:rPr>
              <a:t> 取得資料渲染畫面，減輕</a:t>
            </a:r>
            <a:r>
              <a:rPr lang="en-US" altLang="zh-TW" dirty="0" smtClean="0">
                <a:latin typeface="+mn-ea"/>
              </a:rPr>
              <a:t>SERVER</a:t>
            </a:r>
            <a:r>
              <a:rPr lang="zh-TW" altLang="en-US" dirty="0" smtClean="0">
                <a:latin typeface="+mn-ea"/>
              </a:rPr>
              <a:t>工作，並提升使用者體驗</a:t>
            </a:r>
            <a:endParaRPr lang="en-US" altLang="zh-TW" dirty="0">
              <a:latin typeface="+mn-ea"/>
            </a:endParaRPr>
          </a:p>
          <a:p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397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預計</a:t>
            </a:r>
            <a:r>
              <a:rPr lang="zh-TW" altLang="en-US" dirty="0" smtClean="0"/>
              <a:t>使用技術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前端技術</a:t>
            </a:r>
            <a:endParaRPr lang="en-US" altLang="zh-TW" dirty="0" smtClean="0"/>
          </a:p>
          <a:p>
            <a:pPr lvl="1"/>
            <a:r>
              <a:rPr lang="en-US" altLang="zh-TW" dirty="0" smtClean="0">
                <a:latin typeface="+mn-ea"/>
                <a:hlinkClick r:id="rId2"/>
              </a:rPr>
              <a:t>Vue.js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en-US" altLang="zh-TW" dirty="0" smtClean="0">
                <a:latin typeface="+mn-ea"/>
                <a:hlinkClick r:id="rId3"/>
              </a:rPr>
              <a:t>Bootstrap-</a:t>
            </a:r>
            <a:r>
              <a:rPr lang="en-US" altLang="zh-TW" dirty="0" err="1" smtClean="0">
                <a:latin typeface="+mn-ea"/>
                <a:hlinkClick r:id="rId3"/>
              </a:rPr>
              <a:t>vue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後端技術</a:t>
            </a:r>
            <a:endParaRPr lang="en-US" altLang="zh-TW" dirty="0">
              <a:latin typeface="+mn-ea"/>
            </a:endParaRPr>
          </a:p>
          <a:p>
            <a:pPr lvl="1"/>
            <a:r>
              <a:rPr lang="en-US" altLang="zh-TW" dirty="0" err="1" smtClean="0">
                <a:latin typeface="+mn-ea"/>
                <a:hlinkClick r:id="rId4"/>
              </a:rPr>
              <a:t>Laravel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en-US" altLang="zh-TW" dirty="0" err="1" smtClean="0">
                <a:latin typeface="+mn-ea"/>
                <a:hlinkClick r:id="rId5"/>
              </a:rPr>
              <a:t>axios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en-US" altLang="zh-TW" dirty="0">
                <a:latin typeface="+mn-ea"/>
                <a:hlinkClick r:id="rId6"/>
              </a:rPr>
              <a:t>Restful</a:t>
            </a:r>
            <a:r>
              <a:rPr lang="en-US" altLang="zh-TW" dirty="0" smtClean="0">
                <a:latin typeface="+mn-ea"/>
                <a:hlinkClick r:id="rId6"/>
              </a:rPr>
              <a:t> API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en-US" altLang="zh-TW" dirty="0" err="1" smtClean="0">
                <a:latin typeface="+mn-ea"/>
                <a:hlinkClick r:id="rId7"/>
              </a:rPr>
              <a:t>GraphQL</a:t>
            </a:r>
            <a:r>
              <a:rPr lang="en-US" altLang="zh-TW" dirty="0" smtClean="0">
                <a:latin typeface="+mn-ea"/>
                <a:hlinkClick r:id="rId7"/>
              </a:rPr>
              <a:t> API </a:t>
            </a:r>
            <a:r>
              <a:rPr lang="en-US" altLang="zh-TW" dirty="0" smtClean="0">
                <a:latin typeface="+mn-ea"/>
              </a:rPr>
              <a:t>?</a:t>
            </a:r>
            <a:endParaRPr lang="zh-TW" altLang="en-US" dirty="0">
              <a:latin typeface="+mn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92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57043" y="3244334"/>
            <a:ext cx="12779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dirty="0">
                <a:solidFill>
                  <a:srgbClr val="FF0000"/>
                </a:solidFill>
                <a:latin typeface="+mn-ea"/>
              </a:rPr>
              <a:t>Q&amp;A</a:t>
            </a:r>
            <a:endParaRPr lang="zh-TW" altLang="en-US" sz="36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03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參考文獻來源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+mn-ea"/>
                <a:hlinkClick r:id="rId2"/>
              </a:rPr>
              <a:t>前後端分離與 </a:t>
            </a:r>
            <a:r>
              <a:rPr lang="en-US" altLang="zh-TW" b="1" dirty="0" smtClean="0">
                <a:latin typeface="+mn-ea"/>
                <a:hlinkClick r:id="rId2"/>
              </a:rPr>
              <a:t>SPA</a:t>
            </a:r>
            <a:endParaRPr lang="en-US" altLang="zh-TW" b="1" dirty="0" smtClean="0">
              <a:latin typeface="+mn-ea"/>
            </a:endParaRPr>
          </a:p>
          <a:p>
            <a:r>
              <a:rPr lang="en-US" altLang="zh-TW" dirty="0">
                <a:latin typeface="+mn-ea"/>
                <a:hlinkClick r:id="rId3"/>
              </a:rPr>
              <a:t>Vue.js</a:t>
            </a:r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  <a:hlinkClick r:id="rId4"/>
              </a:rPr>
              <a:t>Bootstrap-</a:t>
            </a:r>
            <a:r>
              <a:rPr lang="en-US" altLang="zh-TW" dirty="0" err="1">
                <a:latin typeface="+mn-ea"/>
                <a:hlinkClick r:id="rId4"/>
              </a:rPr>
              <a:t>vue</a:t>
            </a:r>
            <a:endParaRPr lang="en-US" altLang="zh-TW" dirty="0">
              <a:latin typeface="+mn-ea"/>
            </a:endParaRPr>
          </a:p>
          <a:p>
            <a:r>
              <a:rPr lang="en-US" altLang="zh-TW" dirty="0" err="1" smtClean="0">
                <a:latin typeface="+mn-ea"/>
                <a:hlinkClick r:id="rId5"/>
              </a:rPr>
              <a:t>Laravel</a:t>
            </a:r>
            <a:endParaRPr lang="en-US" altLang="zh-TW" dirty="0">
              <a:latin typeface="+mn-ea"/>
            </a:endParaRPr>
          </a:p>
          <a:p>
            <a:r>
              <a:rPr lang="en-US" altLang="zh-TW" dirty="0" err="1">
                <a:latin typeface="+mn-ea"/>
                <a:hlinkClick r:id="rId6"/>
              </a:rPr>
              <a:t>axios</a:t>
            </a:r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  <a:hlinkClick r:id="rId7"/>
              </a:rPr>
              <a:t>Restful API</a:t>
            </a:r>
            <a:endParaRPr lang="en-US" altLang="zh-TW" dirty="0">
              <a:latin typeface="+mn-ea"/>
            </a:endParaRPr>
          </a:p>
          <a:p>
            <a:r>
              <a:rPr lang="en-US" altLang="zh-TW" dirty="0" err="1">
                <a:latin typeface="+mn-ea"/>
                <a:hlinkClick r:id="rId8"/>
              </a:rPr>
              <a:t>GraphQL</a:t>
            </a:r>
            <a:r>
              <a:rPr lang="en-US" altLang="zh-TW" dirty="0">
                <a:latin typeface="+mn-ea"/>
                <a:hlinkClick r:id="rId8"/>
              </a:rPr>
              <a:t> API </a:t>
            </a:r>
            <a:endParaRPr lang="zh-TW" altLang="en-US" dirty="0">
              <a:latin typeface="+mn-ea"/>
            </a:endParaRPr>
          </a:p>
          <a:p>
            <a:endParaRPr lang="en-US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682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</a:rPr>
              <a:t>什麼是前後端分離</a:t>
            </a:r>
            <a:r>
              <a:rPr lang="en-US" altLang="zh-TW" dirty="0" smtClean="0">
                <a:latin typeface="+mn-ea"/>
              </a:rPr>
              <a:t>?</a:t>
            </a:r>
          </a:p>
          <a:p>
            <a:r>
              <a:rPr lang="zh-TW" altLang="en-US" dirty="0">
                <a:latin typeface="+mn-ea"/>
              </a:rPr>
              <a:t>前後端</a:t>
            </a:r>
            <a:r>
              <a:rPr lang="zh-TW" altLang="en-US" dirty="0" smtClean="0">
                <a:latin typeface="+mn-ea"/>
              </a:rPr>
              <a:t>分離類型有哪些</a:t>
            </a:r>
            <a:r>
              <a:rPr lang="en-US" altLang="zh-TW" dirty="0" smtClean="0">
                <a:latin typeface="+mn-ea"/>
              </a:rPr>
              <a:t>?</a:t>
            </a:r>
          </a:p>
          <a:p>
            <a:r>
              <a:rPr lang="zh-TW" altLang="en-US" dirty="0" smtClean="0">
                <a:latin typeface="+mn-ea"/>
              </a:rPr>
              <a:t>目前預計</a:t>
            </a:r>
            <a:r>
              <a:rPr lang="zh-TW" altLang="en-US" dirty="0">
                <a:latin typeface="+mn-ea"/>
              </a:rPr>
              <a:t>構思</a:t>
            </a:r>
            <a:endParaRPr lang="en-US" altLang="zh-TW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13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你有這樣的困擾嗎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為了提升使用者體驗度，用了一堆</a:t>
            </a:r>
            <a:r>
              <a:rPr lang="en-US" altLang="zh-TW" dirty="0" smtClean="0"/>
              <a:t>JS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等</a:t>
            </a:r>
            <a:r>
              <a:rPr lang="en-US" altLang="zh-TW" dirty="0" smtClean="0"/>
              <a:t>….</a:t>
            </a:r>
            <a:br>
              <a:rPr lang="en-US" altLang="zh-TW" dirty="0" smtClean="0"/>
            </a:br>
            <a:r>
              <a:rPr lang="zh-TW" altLang="en-US" dirty="0" smtClean="0"/>
              <a:t>結果換來一堆對</a:t>
            </a:r>
            <a:r>
              <a:rPr lang="en-US" altLang="zh-TW" dirty="0" smtClean="0"/>
              <a:t>DOM</a:t>
            </a:r>
            <a:r>
              <a:rPr lang="zh-TW" altLang="en-US" dirty="0" smtClean="0"/>
              <a:t>操作的無意義程式碼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前後端程式碼絞在一起，導致初始化</a:t>
            </a:r>
            <a:r>
              <a:rPr lang="zh-TW" altLang="en-US" dirty="0"/>
              <a:t>、</a:t>
            </a:r>
            <a:r>
              <a:rPr lang="zh-TW" altLang="en-US" dirty="0" smtClean="0"/>
              <a:t>邏輯等問題</a:t>
            </a:r>
            <a:endParaRPr lang="en-US" altLang="zh-TW" dirty="0"/>
          </a:p>
          <a:p>
            <a:r>
              <a:rPr lang="zh-TW" altLang="en-US" dirty="0"/>
              <a:t>因</a:t>
            </a:r>
            <a:r>
              <a:rPr lang="en-US" altLang="zh-TW" dirty="0"/>
              <a:t>SQL</a:t>
            </a:r>
            <a:r>
              <a:rPr lang="zh-TW" altLang="en-US" dirty="0"/>
              <a:t>語法、程式的時間複雜度，讓使用者等待太久</a:t>
            </a:r>
            <a:endParaRPr lang="en-US" altLang="zh-TW" dirty="0"/>
          </a:p>
          <a:p>
            <a:r>
              <a:rPr lang="zh-TW" altLang="en-US" dirty="0"/>
              <a:t>換一套程式語言、框架等</a:t>
            </a:r>
            <a:r>
              <a:rPr lang="en-US" altLang="zh-TW" dirty="0"/>
              <a:t>…</a:t>
            </a:r>
            <a:r>
              <a:rPr lang="zh-TW" altLang="en-US" dirty="0"/>
              <a:t>，邏輯卻都要</a:t>
            </a:r>
            <a:r>
              <a:rPr lang="zh-TW" altLang="en-US" dirty="0" smtClean="0"/>
              <a:t>重寫</a:t>
            </a:r>
            <a:r>
              <a:rPr lang="en-US" altLang="zh-TW" dirty="0" smtClean="0"/>
              <a:t>…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27" y="1264555"/>
            <a:ext cx="6645966" cy="510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8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9" y="53009"/>
            <a:ext cx="5168347" cy="3517748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2" y="3269591"/>
            <a:ext cx="6969613" cy="323753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165" y="715618"/>
            <a:ext cx="6416904" cy="374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0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04" y="795131"/>
            <a:ext cx="3766617" cy="56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什麼是前後</a:t>
            </a:r>
            <a:r>
              <a:rPr lang="zh-TW" altLang="en-US" dirty="0"/>
              <a:t>端分離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911686" cy="437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7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23852" y="2631329"/>
            <a:ext cx="8911687" cy="128089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zh-TW" altLang="en-US" dirty="0"/>
              <a:t>前後端分離類型</a:t>
            </a:r>
          </a:p>
        </p:txBody>
      </p:sp>
    </p:spTree>
    <p:extLst>
      <p:ext uri="{BB962C8B-B14F-4D97-AF65-F5344CB8AC3E}">
        <p14:creationId xmlns:p14="http://schemas.microsoft.com/office/powerpoint/2010/main" val="4603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0445"/>
          </a:xfrm>
        </p:spPr>
        <p:txBody>
          <a:bodyPr/>
          <a:lstStyle/>
          <a:p>
            <a:r>
              <a:rPr lang="en-US" altLang="zh-TW" b="1" dirty="0">
                <a:latin typeface="+mj-ea"/>
              </a:rPr>
              <a:t>Server Side Render(SSR</a:t>
            </a:r>
            <a:r>
              <a:rPr lang="en-US" altLang="zh-TW" b="1" dirty="0" smtClean="0">
                <a:latin typeface="+mj-ea"/>
              </a:rPr>
              <a:t>)</a:t>
            </a:r>
            <a:endParaRPr lang="zh-TW" altLang="en-US" dirty="0">
              <a:latin typeface="+mj-ea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64555"/>
            <a:ext cx="7262936" cy="548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4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0445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+mj-ea"/>
              </a:rPr>
              <a:t>Client Side Render(CSR)</a:t>
            </a:r>
            <a:br>
              <a:rPr lang="en-US" altLang="zh-TW" b="1" dirty="0">
                <a:latin typeface="+mj-ea"/>
              </a:rPr>
            </a:br>
            <a:endParaRPr lang="zh-TW" altLang="en-US" b="1" dirty="0">
              <a:latin typeface="+mj-ea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264555"/>
            <a:ext cx="7521231" cy="531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1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1146</TotalTime>
  <Words>132</Words>
  <Application>Microsoft Office PowerPoint</Application>
  <PresentationFormat>寬螢幕</PresentationFormat>
  <Paragraphs>39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Arial</vt:lpstr>
      <vt:lpstr>Century Gothic</vt:lpstr>
      <vt:lpstr>Wingdings 3</vt:lpstr>
      <vt:lpstr>絲縷</vt:lpstr>
      <vt:lpstr>     為什麼前後端要  分                                                      離</vt:lpstr>
      <vt:lpstr>大綱</vt:lpstr>
      <vt:lpstr>你有這樣的困擾嗎?</vt:lpstr>
      <vt:lpstr>PowerPoint 簡報</vt:lpstr>
      <vt:lpstr>PowerPoint 簡報</vt:lpstr>
      <vt:lpstr>什麼是前後端分離</vt:lpstr>
      <vt:lpstr>前後端分離類型</vt:lpstr>
      <vt:lpstr>Server Side Render(SSR)</vt:lpstr>
      <vt:lpstr>Client Side Render(CSR) </vt:lpstr>
      <vt:lpstr>Single Page Application(SPA)</vt:lpstr>
      <vt:lpstr>目前預計構思</vt:lpstr>
      <vt:lpstr>預計構思</vt:lpstr>
      <vt:lpstr>預計使用技術</vt:lpstr>
      <vt:lpstr>PowerPoint 簡報</vt:lpstr>
      <vt:lpstr>參考文獻來源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為什麼前後端要 分-------------------------------離</dc:title>
  <dc:creator>Wei Zhou Lu</dc:creator>
  <cp:lastModifiedBy>Wei Zhou Lu</cp:lastModifiedBy>
  <cp:revision>25</cp:revision>
  <dcterms:created xsi:type="dcterms:W3CDTF">2021-01-21T00:45:21Z</dcterms:created>
  <dcterms:modified xsi:type="dcterms:W3CDTF">2021-01-28T14:25:14Z</dcterms:modified>
</cp:coreProperties>
</file>