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69" r:id="rId6"/>
    <p:sldId id="270" r:id="rId7"/>
    <p:sldId id="257" r:id="rId8"/>
    <p:sldId id="264" r:id="rId9"/>
    <p:sldId id="266" r:id="rId10"/>
    <p:sldId id="268" r:id="rId11"/>
    <p:sldId id="278" r:id="rId12"/>
    <p:sldId id="265" r:id="rId13"/>
    <p:sldId id="258" r:id="rId14"/>
    <p:sldId id="259" r:id="rId15"/>
    <p:sldId id="262" r:id="rId16"/>
    <p:sldId id="263" r:id="rId17"/>
    <p:sldId id="267" r:id="rId18"/>
    <p:sldId id="261" r:id="rId19"/>
    <p:sldId id="276" r:id="rId20"/>
    <p:sldId id="274" r:id="rId21"/>
    <p:sldId id="277" r:id="rId22"/>
    <p:sldId id="275" r:id="rId23"/>
    <p:sldId id="260"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4" d="100"/>
          <a:sy n="164" d="100"/>
        </p:scale>
        <p:origin x="175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88979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339711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37899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425700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72888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3763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58790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1751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80463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55946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5B1E764-5CD1-44A5-9E62-53717F4AFDA7}" type="datetimeFigureOut">
              <a:rPr lang="zh-TW" altLang="en-US" smtClean="0"/>
              <a:t>2022/8/18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241330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1E764-5CD1-44A5-9E62-53717F4AFDA7}" type="datetimeFigureOut">
              <a:rPr lang="zh-TW" altLang="en-US" smtClean="0"/>
              <a:t>2022/8/18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0CA6D-08FC-4D35-B715-6D486FAA150F}" type="slidenum">
              <a:rPr lang="zh-TW" altLang="en-US" smtClean="0"/>
              <a:t>‹#›</a:t>
            </a:fld>
            <a:endParaRPr lang="zh-TW" altLang="en-US"/>
          </a:p>
        </p:txBody>
      </p:sp>
    </p:spTree>
    <p:extLst>
      <p:ext uri="{BB962C8B-B14F-4D97-AF65-F5344CB8AC3E}">
        <p14:creationId xmlns:p14="http://schemas.microsoft.com/office/powerpoint/2010/main" val="173512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NLTK</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1055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1745095" cy="1158874"/>
          </a:xfrm>
        </p:spPr>
        <p:txBody>
          <a:bodyPr/>
          <a:lstStyle/>
          <a:p>
            <a:r>
              <a:rPr lang="en-US" altLang="zh-TW" dirty="0" smtClean="0"/>
              <a:t>NLTK</a:t>
            </a:r>
            <a:endParaRPr lang="zh-TW" altLang="en-US" dirty="0"/>
          </a:p>
        </p:txBody>
      </p:sp>
      <p:sp>
        <p:nvSpPr>
          <p:cNvPr id="3" name="矩形 2"/>
          <p:cNvSpPr/>
          <p:nvPr/>
        </p:nvSpPr>
        <p:spPr>
          <a:xfrm>
            <a:off x="739025" y="1339335"/>
            <a:ext cx="2266967" cy="369332"/>
          </a:xfrm>
          <a:prstGeom prst="rect">
            <a:avLst/>
          </a:prstGeom>
        </p:spPr>
        <p:txBody>
          <a:bodyPr wrap="none">
            <a:spAutoFit/>
          </a:bodyPr>
          <a:lstStyle/>
          <a:p>
            <a:r>
              <a:rPr lang="en-US" altLang="zh-TW" dirty="0" smtClean="0"/>
              <a:t>https://www.nltk.org/</a:t>
            </a:r>
            <a:endParaRPr lang="zh-TW" altLang="en-US" dirty="0"/>
          </a:p>
        </p:txBody>
      </p:sp>
      <p:pic>
        <p:nvPicPr>
          <p:cNvPr id="4" name="圖片 3"/>
          <p:cNvPicPr>
            <a:picLocks noChangeAspect="1"/>
          </p:cNvPicPr>
          <p:nvPr/>
        </p:nvPicPr>
        <p:blipFill rotWithShape="1">
          <a:blip r:embed="rId2"/>
          <a:srcRect l="12212" t="14461" r="35673" b="19793"/>
          <a:stretch/>
        </p:blipFill>
        <p:spPr>
          <a:xfrm>
            <a:off x="914399" y="1838034"/>
            <a:ext cx="6419273" cy="4555237"/>
          </a:xfrm>
          <a:prstGeom prst="rect">
            <a:avLst/>
          </a:prstGeom>
        </p:spPr>
      </p:pic>
    </p:spTree>
    <p:extLst>
      <p:ext uri="{BB962C8B-B14F-4D97-AF65-F5344CB8AC3E}">
        <p14:creationId xmlns:p14="http://schemas.microsoft.com/office/powerpoint/2010/main" val="76644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1486" y="134218"/>
            <a:ext cx="3278332" cy="844838"/>
          </a:xfrm>
        </p:spPr>
        <p:txBody>
          <a:bodyPr/>
          <a:lstStyle/>
          <a:p>
            <a:r>
              <a:rPr lang="en-US" altLang="zh-TW" dirty="0"/>
              <a:t>NLTK Corpora</a:t>
            </a:r>
            <a:endParaRPr lang="zh-TW" altLang="en-US" dirty="0"/>
          </a:p>
        </p:txBody>
      </p:sp>
      <p:pic>
        <p:nvPicPr>
          <p:cNvPr id="4" name="內容版面配置區 3"/>
          <p:cNvPicPr>
            <a:picLocks noGrp="1" noChangeAspect="1"/>
          </p:cNvPicPr>
          <p:nvPr>
            <p:ph idx="1"/>
          </p:nvPr>
        </p:nvPicPr>
        <p:blipFill rotWithShape="1">
          <a:blip r:embed="rId2"/>
          <a:srcRect t="14932" r="20747" b="13535"/>
          <a:stretch/>
        </p:blipFill>
        <p:spPr>
          <a:xfrm>
            <a:off x="360218" y="1311562"/>
            <a:ext cx="8340437" cy="5264729"/>
          </a:xfrm>
          <a:prstGeom prst="rect">
            <a:avLst/>
          </a:prstGeom>
        </p:spPr>
      </p:pic>
      <p:sp>
        <p:nvSpPr>
          <p:cNvPr id="5" name="矩形 4"/>
          <p:cNvSpPr/>
          <p:nvPr/>
        </p:nvSpPr>
        <p:spPr>
          <a:xfrm>
            <a:off x="231486" y="859103"/>
            <a:ext cx="3154453" cy="369332"/>
          </a:xfrm>
          <a:prstGeom prst="rect">
            <a:avLst/>
          </a:prstGeom>
        </p:spPr>
        <p:txBody>
          <a:bodyPr wrap="none">
            <a:spAutoFit/>
          </a:bodyPr>
          <a:lstStyle/>
          <a:p>
            <a:r>
              <a:rPr lang="en-US" altLang="zh-TW" dirty="0" smtClean="0"/>
              <a:t>http://www.nltk.org/nltk_data/</a:t>
            </a:r>
            <a:endParaRPr lang="zh-TW" altLang="en-US" dirty="0"/>
          </a:p>
        </p:txBody>
      </p:sp>
    </p:spTree>
    <p:extLst>
      <p:ext uri="{BB962C8B-B14F-4D97-AF65-F5344CB8AC3E}">
        <p14:creationId xmlns:p14="http://schemas.microsoft.com/office/powerpoint/2010/main" val="423020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600" y="1684263"/>
            <a:ext cx="7957128" cy="3139321"/>
          </a:xfrm>
          <a:prstGeom prst="rect">
            <a:avLst/>
          </a:prstGeom>
        </p:spPr>
        <p:txBody>
          <a:bodyPr wrap="square">
            <a:spAutoFit/>
          </a:bodyPr>
          <a:lstStyle/>
          <a:p>
            <a:r>
              <a:rPr lang="en-US" altLang="zh-TW" dirty="0" smtClean="0"/>
              <a:t>Corpus - Body of text, singular. Corpora is the plural of this. Example: A collection of medical journals.</a:t>
            </a:r>
          </a:p>
          <a:p>
            <a:r>
              <a:rPr lang="en-US" altLang="zh-TW" dirty="0" smtClean="0"/>
              <a:t>Lexicon - Words and their meanings. Example: English dictionary. Consider, however, that various fields will have different lexicons. For example: To a financial investor, the first meaning for the word "Bull" is someone who is confident about the market, as compared to the common English lexicon, where the first meaning for the word "Bull" is an animal. As such, there is a special lexicon for financial investors, doctors, children, mechanics, and so on.</a:t>
            </a:r>
          </a:p>
          <a:p>
            <a:r>
              <a:rPr lang="en-US" altLang="zh-TW" dirty="0" smtClean="0"/>
              <a:t>Token - Each "entity" that is a part of whatever was split up based on rules. For examples, each word is a token when a sentence is "tokenized" into words. Each sentence can also be a token, if you tokenized the sentences out of a paragraph.</a:t>
            </a:r>
            <a:endParaRPr lang="zh-TW" altLang="en-US" dirty="0"/>
          </a:p>
        </p:txBody>
      </p:sp>
    </p:spTree>
    <p:extLst>
      <p:ext uri="{BB962C8B-B14F-4D97-AF65-F5344CB8AC3E}">
        <p14:creationId xmlns:p14="http://schemas.microsoft.com/office/powerpoint/2010/main" val="164060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Tokenization</a:t>
            </a:r>
            <a:br>
              <a:rPr lang="en-US" altLang="zh-TW" dirty="0"/>
            </a:br>
            <a:endParaRPr lang="zh-TW" altLang="en-US" dirty="0"/>
          </a:p>
        </p:txBody>
      </p:sp>
      <p:sp>
        <p:nvSpPr>
          <p:cNvPr id="3" name="矩形 2"/>
          <p:cNvSpPr/>
          <p:nvPr/>
        </p:nvSpPr>
        <p:spPr>
          <a:xfrm>
            <a:off x="628650" y="1360346"/>
            <a:ext cx="7711786" cy="3416320"/>
          </a:xfrm>
          <a:prstGeom prst="rect">
            <a:avLst/>
          </a:prstGeom>
        </p:spPr>
        <p:txBody>
          <a:bodyPr wrap="square">
            <a:spAutoFit/>
          </a:bodyPr>
          <a:lstStyle/>
          <a:p>
            <a:r>
              <a:rPr lang="en-US" altLang="zh-TW" sz="3600" dirty="0" smtClean="0"/>
              <a:t>import </a:t>
            </a:r>
            <a:r>
              <a:rPr lang="en-US" altLang="zh-TW" sz="3600" dirty="0" err="1" smtClean="0"/>
              <a:t>nltk</a:t>
            </a:r>
            <a:endParaRPr lang="en-US" altLang="zh-TW" sz="3600" dirty="0" smtClean="0"/>
          </a:p>
          <a:p>
            <a:endParaRPr lang="en-US" altLang="zh-TW" sz="3600" dirty="0"/>
          </a:p>
          <a:p>
            <a:r>
              <a:rPr lang="en-US" altLang="zh-TW" sz="3600" dirty="0" smtClean="0"/>
              <a:t>sent_ = "I am almost dead this time"</a:t>
            </a:r>
          </a:p>
          <a:p>
            <a:r>
              <a:rPr lang="en-US" altLang="zh-TW" sz="3600" dirty="0" smtClean="0"/>
              <a:t>tokens_ = </a:t>
            </a:r>
            <a:r>
              <a:rPr lang="en-US" altLang="zh-TW" sz="3600" dirty="0" err="1" smtClean="0"/>
              <a:t>nltk.word_tokenize</a:t>
            </a:r>
            <a:r>
              <a:rPr lang="en-US" altLang="zh-TW" sz="3600" dirty="0" smtClean="0"/>
              <a:t>(sent_)</a:t>
            </a:r>
          </a:p>
          <a:p>
            <a:endParaRPr lang="en-US" altLang="zh-TW" sz="3600" dirty="0" smtClean="0"/>
          </a:p>
          <a:p>
            <a:r>
              <a:rPr lang="en-US" altLang="zh-TW" sz="3600" dirty="0" smtClean="0"/>
              <a:t>tokens_</a:t>
            </a:r>
            <a:endParaRPr lang="zh-TW" altLang="en-US" sz="3600" dirty="0"/>
          </a:p>
        </p:txBody>
      </p:sp>
    </p:spTree>
    <p:extLst>
      <p:ext uri="{BB962C8B-B14F-4D97-AF65-F5344CB8AC3E}">
        <p14:creationId xmlns:p14="http://schemas.microsoft.com/office/powerpoint/2010/main" val="405293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Synonyms</a:t>
            </a:r>
            <a:endParaRPr lang="zh-TW" altLang="en-US" dirty="0"/>
          </a:p>
        </p:txBody>
      </p:sp>
      <p:sp>
        <p:nvSpPr>
          <p:cNvPr id="3" name="矩形 2"/>
          <p:cNvSpPr/>
          <p:nvPr/>
        </p:nvSpPr>
        <p:spPr>
          <a:xfrm>
            <a:off x="965488" y="2237985"/>
            <a:ext cx="7213023" cy="2339102"/>
          </a:xfrm>
          <a:prstGeom prst="rect">
            <a:avLst/>
          </a:prstGeom>
        </p:spPr>
        <p:txBody>
          <a:bodyPr wrap="square">
            <a:spAutoFit/>
          </a:bodyPr>
          <a:lstStyle/>
          <a:p>
            <a:endParaRPr lang="en-US" altLang="zh-TW" dirty="0" smtClean="0"/>
          </a:p>
          <a:p>
            <a:r>
              <a:rPr lang="en-US" altLang="zh-TW" sz="3200" dirty="0" smtClean="0"/>
              <a:t>from </a:t>
            </a:r>
            <a:r>
              <a:rPr lang="en-US" altLang="zh-TW" sz="3200" dirty="0" err="1" smtClean="0"/>
              <a:t>nltk.corpus</a:t>
            </a:r>
            <a:r>
              <a:rPr lang="en-US" altLang="zh-TW" sz="3200" dirty="0" smtClean="0"/>
              <a:t> import </a:t>
            </a:r>
            <a:r>
              <a:rPr lang="en-US" altLang="zh-TW" sz="3200" dirty="0" err="1" smtClean="0"/>
              <a:t>wordnet</a:t>
            </a:r>
            <a:endParaRPr lang="en-US" altLang="zh-TW" sz="3200" dirty="0" smtClean="0"/>
          </a:p>
          <a:p>
            <a:endParaRPr lang="en-US" altLang="zh-TW" sz="3200" dirty="0" smtClean="0"/>
          </a:p>
          <a:p>
            <a:r>
              <a:rPr lang="en-US" altLang="zh-TW" sz="3200" dirty="0" smtClean="0"/>
              <a:t>word_ = </a:t>
            </a:r>
            <a:r>
              <a:rPr lang="en-US" altLang="zh-TW" sz="3200" dirty="0" err="1" smtClean="0"/>
              <a:t>wordnet.synsets</a:t>
            </a:r>
            <a:r>
              <a:rPr lang="en-US" altLang="zh-TW" sz="3200" dirty="0" smtClean="0"/>
              <a:t>("spectacular")</a:t>
            </a:r>
          </a:p>
          <a:p>
            <a:r>
              <a:rPr lang="en-US" altLang="zh-TW" sz="3200" dirty="0" smtClean="0"/>
              <a:t>print(word_)</a:t>
            </a:r>
            <a:endParaRPr lang="zh-TW" altLang="en-US" sz="3200" dirty="0"/>
          </a:p>
        </p:txBody>
      </p:sp>
    </p:spTree>
    <p:extLst>
      <p:ext uri="{BB962C8B-B14F-4D97-AF65-F5344CB8AC3E}">
        <p14:creationId xmlns:p14="http://schemas.microsoft.com/office/powerpoint/2010/main" val="318890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871537" y="1972469"/>
            <a:ext cx="7400925" cy="4057650"/>
          </a:xfrm>
          <a:prstGeom prst="rect">
            <a:avLst/>
          </a:prstGeom>
        </p:spPr>
      </p:pic>
    </p:spTree>
    <p:extLst>
      <p:ext uri="{BB962C8B-B14F-4D97-AF65-F5344CB8AC3E}">
        <p14:creationId xmlns:p14="http://schemas.microsoft.com/office/powerpoint/2010/main" val="262804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矩形 2"/>
          <p:cNvSpPr/>
          <p:nvPr/>
        </p:nvSpPr>
        <p:spPr>
          <a:xfrm>
            <a:off x="2286000" y="2413338"/>
            <a:ext cx="4572000" cy="2031325"/>
          </a:xfrm>
          <a:prstGeom prst="rect">
            <a:avLst/>
          </a:prstGeom>
        </p:spPr>
        <p:txBody>
          <a:bodyPr>
            <a:spAutoFit/>
          </a:bodyPr>
          <a:lstStyle/>
          <a:p>
            <a:r>
              <a:rPr lang="en-US" altLang="zh-TW" dirty="0" smtClean="0"/>
              <a:t>Almost all of the files in the NLTK corpus follow the same rules for accessing them by using the NLTK module, but nothing is magical about them. These files are plain text files for the most part, some are XML and some are other formats, but they are all accessible by you manually, or via the module and Python.</a:t>
            </a:r>
            <a:endParaRPr lang="zh-TW" altLang="en-US" dirty="0"/>
          </a:p>
        </p:txBody>
      </p:sp>
    </p:spTree>
    <p:extLst>
      <p:ext uri="{BB962C8B-B14F-4D97-AF65-F5344CB8AC3E}">
        <p14:creationId xmlns:p14="http://schemas.microsoft.com/office/powerpoint/2010/main" val="410737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5745" y="2247176"/>
            <a:ext cx="7005782" cy="2031325"/>
          </a:xfrm>
          <a:prstGeom prst="rect">
            <a:avLst/>
          </a:prstGeom>
        </p:spPr>
        <p:txBody>
          <a:bodyPr wrap="square">
            <a:spAutoFit/>
          </a:bodyPr>
          <a:lstStyle/>
          <a:p>
            <a:r>
              <a:rPr lang="en-US" altLang="zh-TW" dirty="0" smtClean="0"/>
              <a:t>from </a:t>
            </a:r>
            <a:r>
              <a:rPr lang="en-US" altLang="zh-TW" dirty="0" err="1" smtClean="0"/>
              <a:t>nltk.tokenize</a:t>
            </a:r>
            <a:r>
              <a:rPr lang="en-US" altLang="zh-TW" dirty="0" smtClean="0"/>
              <a:t> import </a:t>
            </a:r>
            <a:r>
              <a:rPr lang="en-US" altLang="zh-TW" dirty="0" err="1" smtClean="0"/>
              <a:t>sent_tokenize</a:t>
            </a:r>
            <a:r>
              <a:rPr lang="en-US" altLang="zh-TW" dirty="0" smtClean="0"/>
              <a:t>, </a:t>
            </a:r>
            <a:r>
              <a:rPr lang="en-US" altLang="zh-TW" dirty="0" err="1" smtClean="0"/>
              <a:t>word_tokenize</a:t>
            </a:r>
            <a:endParaRPr lang="en-US" altLang="zh-TW" dirty="0" smtClean="0"/>
          </a:p>
          <a:p>
            <a:endParaRPr lang="en-US" altLang="zh-TW" dirty="0" smtClean="0"/>
          </a:p>
          <a:p>
            <a:r>
              <a:rPr lang="en-US" altLang="zh-TW" dirty="0" smtClean="0"/>
              <a:t>EXAMPLE_TEXT = "Hello Mr. Smith, how are you doing today? The weather is great, and Python is awesome. The sky is pinkish-blue. You shouldn't eat cardboard."</a:t>
            </a:r>
          </a:p>
          <a:p>
            <a:endParaRPr lang="en-US" altLang="zh-TW" dirty="0" smtClean="0"/>
          </a:p>
          <a:p>
            <a:r>
              <a:rPr lang="en-US" altLang="zh-TW" dirty="0" smtClean="0"/>
              <a:t>print(</a:t>
            </a:r>
            <a:r>
              <a:rPr lang="en-US" altLang="zh-TW" dirty="0" err="1" smtClean="0"/>
              <a:t>sent_tokenize</a:t>
            </a:r>
            <a:r>
              <a:rPr lang="en-US" altLang="zh-TW" dirty="0" smtClean="0"/>
              <a:t>(EXAMPLE_TEXT))</a:t>
            </a:r>
            <a:endParaRPr lang="zh-TW" altLang="en-US" dirty="0"/>
          </a:p>
        </p:txBody>
      </p:sp>
      <p:sp>
        <p:nvSpPr>
          <p:cNvPr id="4" name="矩形 3"/>
          <p:cNvSpPr/>
          <p:nvPr/>
        </p:nvSpPr>
        <p:spPr>
          <a:xfrm>
            <a:off x="762000" y="4943871"/>
            <a:ext cx="4572000" cy="646331"/>
          </a:xfrm>
          <a:prstGeom prst="rect">
            <a:avLst/>
          </a:prstGeom>
        </p:spPr>
        <p:txBody>
          <a:bodyPr>
            <a:spAutoFit/>
          </a:bodyPr>
          <a:lstStyle/>
          <a:p>
            <a:r>
              <a:rPr lang="en-US" altLang="zh-TW" dirty="0" smtClean="0"/>
              <a:t>https://pythonprogramming.net/tokenizing-words-sentences-nltk-tutorial/</a:t>
            </a:r>
            <a:endParaRPr lang="zh-TW" altLang="en-US" dirty="0"/>
          </a:p>
        </p:txBody>
      </p:sp>
    </p:spTree>
    <p:extLst>
      <p:ext uri="{BB962C8B-B14F-4D97-AF65-F5344CB8AC3E}">
        <p14:creationId xmlns:p14="http://schemas.microsoft.com/office/powerpoint/2010/main" val="328520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nltk.corpus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5993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Write a Python NLTK program to list down all the corpus names</a:t>
            </a:r>
            <a:endParaRPr lang="zh-TW" altLang="en-US" dirty="0"/>
          </a:p>
        </p:txBody>
      </p:sp>
      <p:sp>
        <p:nvSpPr>
          <p:cNvPr id="3" name="矩形 2"/>
          <p:cNvSpPr/>
          <p:nvPr/>
        </p:nvSpPr>
        <p:spPr>
          <a:xfrm>
            <a:off x="891309" y="2468617"/>
            <a:ext cx="6507018" cy="2677656"/>
          </a:xfrm>
          <a:prstGeom prst="rect">
            <a:avLst/>
          </a:prstGeom>
        </p:spPr>
        <p:txBody>
          <a:bodyPr wrap="square">
            <a:spAutoFit/>
          </a:bodyPr>
          <a:lstStyle/>
          <a:p>
            <a:r>
              <a:rPr lang="en-US" altLang="zh-TW" sz="2800" dirty="0" smtClean="0"/>
              <a:t>import </a:t>
            </a:r>
            <a:r>
              <a:rPr lang="en-US" altLang="zh-TW" sz="2800" dirty="0" err="1" smtClean="0"/>
              <a:t>nltk.corpus</a:t>
            </a:r>
            <a:endParaRPr lang="en-US" altLang="zh-TW" sz="2800" dirty="0" smtClean="0"/>
          </a:p>
          <a:p>
            <a:endParaRPr lang="en-US" altLang="zh-TW" sz="2800" dirty="0" smtClean="0"/>
          </a:p>
          <a:p>
            <a:r>
              <a:rPr lang="en-US" altLang="zh-TW" sz="2800" dirty="0" err="1" smtClean="0"/>
              <a:t>dir</a:t>
            </a:r>
            <a:r>
              <a:rPr lang="en-US" altLang="zh-TW" sz="2800" dirty="0" smtClean="0"/>
              <a:t>(</a:t>
            </a:r>
            <a:r>
              <a:rPr lang="en-US" altLang="zh-TW" sz="2800" dirty="0" err="1" smtClean="0"/>
              <a:t>nltk.corpus</a:t>
            </a:r>
            <a:r>
              <a:rPr lang="en-US" altLang="zh-TW" sz="2800" dirty="0" smtClean="0"/>
              <a:t>)</a:t>
            </a:r>
          </a:p>
          <a:p>
            <a:endParaRPr lang="en-US" altLang="zh-TW" sz="2800" dirty="0" smtClean="0"/>
          </a:p>
          <a:p>
            <a:r>
              <a:rPr lang="en-US" altLang="zh-TW" sz="2800" dirty="0" smtClean="0"/>
              <a:t>print("\</a:t>
            </a:r>
            <a:r>
              <a:rPr lang="en-US" altLang="zh-TW" sz="2800" dirty="0" err="1" smtClean="0"/>
              <a:t>nAvailable</a:t>
            </a:r>
            <a:r>
              <a:rPr lang="en-US" altLang="zh-TW" sz="2800" dirty="0" smtClean="0"/>
              <a:t> corpus names:")</a:t>
            </a:r>
          </a:p>
          <a:p>
            <a:r>
              <a:rPr lang="en-US" altLang="zh-TW" sz="2800" dirty="0" smtClean="0"/>
              <a:t>print(</a:t>
            </a:r>
            <a:r>
              <a:rPr lang="en-US" altLang="zh-TW" sz="2800" dirty="0" err="1" smtClean="0"/>
              <a:t>dir</a:t>
            </a:r>
            <a:r>
              <a:rPr lang="en-US" altLang="zh-TW" sz="2800" dirty="0" smtClean="0"/>
              <a:t>(</a:t>
            </a:r>
            <a:r>
              <a:rPr lang="en-US" altLang="zh-TW" sz="2800" dirty="0" err="1" smtClean="0"/>
              <a:t>nltk.corpus</a:t>
            </a:r>
            <a:r>
              <a:rPr lang="en-US" altLang="zh-TW" sz="2800" dirty="0" smtClean="0"/>
              <a:t>))</a:t>
            </a:r>
            <a:endParaRPr lang="zh-TW" altLang="en-US" sz="2800" dirty="0"/>
          </a:p>
        </p:txBody>
      </p:sp>
      <p:sp>
        <p:nvSpPr>
          <p:cNvPr id="4" name="矩形 3"/>
          <p:cNvSpPr/>
          <p:nvPr/>
        </p:nvSpPr>
        <p:spPr>
          <a:xfrm>
            <a:off x="628650" y="5830562"/>
            <a:ext cx="8016586" cy="369332"/>
          </a:xfrm>
          <a:prstGeom prst="rect">
            <a:avLst/>
          </a:prstGeom>
        </p:spPr>
        <p:txBody>
          <a:bodyPr wrap="square">
            <a:spAutoFit/>
          </a:bodyPr>
          <a:lstStyle/>
          <a:p>
            <a:r>
              <a:rPr lang="en-US" altLang="zh-TW" dirty="0" smtClean="0"/>
              <a:t>https://www.w3resource.com/python-exercises/nltk/nltk-corpus-exercise-1.php</a:t>
            </a:r>
            <a:endParaRPr lang="zh-TW" altLang="en-US" dirty="0"/>
          </a:p>
        </p:txBody>
      </p:sp>
    </p:spTree>
    <p:extLst>
      <p:ext uri="{BB962C8B-B14F-4D97-AF65-F5344CB8AC3E}">
        <p14:creationId xmlns:p14="http://schemas.microsoft.com/office/powerpoint/2010/main" val="147480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http://web.stanford.edu/class/cs224n/index.html</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735360" y="1814158"/>
            <a:ext cx="7285351" cy="3450635"/>
          </a:xfrm>
          <a:prstGeom prst="rect">
            <a:avLst/>
          </a:prstGeom>
        </p:spPr>
      </p:pic>
    </p:spTree>
    <p:extLst>
      <p:ext uri="{BB962C8B-B14F-4D97-AF65-F5344CB8AC3E}">
        <p14:creationId xmlns:p14="http://schemas.microsoft.com/office/powerpoint/2010/main" val="338408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036" y="542496"/>
            <a:ext cx="8321963" cy="5816977"/>
          </a:xfrm>
          <a:prstGeom prst="rect">
            <a:avLst/>
          </a:prstGeom>
        </p:spPr>
        <p:txBody>
          <a:bodyPr wrap="square">
            <a:spAutoFit/>
          </a:bodyPr>
          <a:lstStyle/>
          <a:p>
            <a:endParaRPr lang="en-US" altLang="zh-TW" sz="1200" dirty="0" smtClean="0"/>
          </a:p>
          <a:p>
            <a:r>
              <a:rPr lang="en-US" altLang="zh-TW" sz="1200" dirty="0" smtClean="0"/>
              <a:t>Available corpus names:</a:t>
            </a:r>
          </a:p>
          <a:p>
            <a:r>
              <a:rPr lang="en-US" altLang="zh-TW" sz="1200" dirty="0" smtClean="0"/>
              <a:t>['</a:t>
            </a:r>
            <a:r>
              <a:rPr lang="en-US" altLang="zh-TW" sz="1200" dirty="0" err="1" smtClean="0"/>
              <a:t>AlignedCorpusReader</a:t>
            </a:r>
            <a:r>
              <a:rPr lang="en-US" altLang="zh-TW" sz="1200" dirty="0" smtClean="0"/>
              <a:t>', '</a:t>
            </a:r>
            <a:r>
              <a:rPr lang="en-US" altLang="zh-TW" sz="1200" dirty="0" err="1" smtClean="0"/>
              <a:t>AlpinoCorpusReader</a:t>
            </a:r>
            <a:r>
              <a:rPr lang="en-US" altLang="zh-TW" sz="1200" dirty="0" smtClean="0"/>
              <a:t>', '</a:t>
            </a:r>
            <a:r>
              <a:rPr lang="en-US" altLang="zh-TW" sz="1200" dirty="0" err="1" smtClean="0"/>
              <a:t>BNCCorpusReader</a:t>
            </a:r>
            <a:r>
              <a:rPr lang="en-US" altLang="zh-TW" sz="1200" dirty="0" smtClean="0"/>
              <a:t>', '</a:t>
            </a:r>
            <a:r>
              <a:rPr lang="en-US" altLang="zh-TW" sz="1200" dirty="0" err="1" smtClean="0"/>
              <a:t>BracketParseCorpusReader</a:t>
            </a:r>
            <a:r>
              <a:rPr lang="en-US" altLang="zh-TW" sz="1200" dirty="0" smtClean="0"/>
              <a:t>', '</a:t>
            </a:r>
            <a:r>
              <a:rPr lang="en-US" altLang="zh-TW" sz="1200" dirty="0" err="1" smtClean="0"/>
              <a:t>CHILDESCorpusReader</a:t>
            </a:r>
            <a:r>
              <a:rPr lang="en-US" altLang="zh-TW" sz="1200" dirty="0" smtClean="0"/>
              <a:t>', '</a:t>
            </a:r>
            <a:r>
              <a:rPr lang="en-US" altLang="zh-TW" sz="1200" dirty="0" err="1" smtClean="0"/>
              <a:t>CMUDictCorpusReader</a:t>
            </a:r>
            <a:r>
              <a:rPr lang="en-US" altLang="zh-TW" sz="1200" dirty="0" smtClean="0"/>
              <a:t>', '</a:t>
            </a:r>
            <a:r>
              <a:rPr lang="en-US" altLang="zh-TW" sz="1200" dirty="0" err="1" smtClean="0"/>
              <a:t>CategorizedBracketParseCorpusReader</a:t>
            </a:r>
            <a:r>
              <a:rPr lang="en-US" altLang="zh-TW" sz="1200" dirty="0" smtClean="0"/>
              <a:t>', '</a:t>
            </a:r>
            <a:r>
              <a:rPr lang="en-US" altLang="zh-TW" sz="1200" dirty="0" err="1" smtClean="0"/>
              <a:t>CategorizedCorpusReader</a:t>
            </a:r>
            <a:r>
              <a:rPr lang="en-US" altLang="zh-TW" sz="1200" dirty="0" smtClean="0"/>
              <a:t>', '</a:t>
            </a:r>
            <a:r>
              <a:rPr lang="en-US" altLang="zh-TW" sz="1200" dirty="0" err="1" smtClean="0"/>
              <a:t>CategorizedPlaintextCorpusReader</a:t>
            </a:r>
            <a:r>
              <a:rPr lang="en-US" altLang="zh-TW" sz="1200" dirty="0" smtClean="0"/>
              <a:t>', '</a:t>
            </a:r>
            <a:r>
              <a:rPr lang="en-US" altLang="zh-TW" sz="1200" dirty="0" err="1" smtClean="0"/>
              <a:t>CategorizedSentencesCorpusReader</a:t>
            </a:r>
            <a:r>
              <a:rPr lang="en-US" altLang="zh-TW" sz="1200" dirty="0" smtClean="0"/>
              <a:t>', '</a:t>
            </a:r>
            <a:r>
              <a:rPr lang="en-US" altLang="zh-TW" sz="1200" dirty="0" err="1" smtClean="0"/>
              <a:t>CategorizedTaggedCorpusReader</a:t>
            </a:r>
            <a:r>
              <a:rPr lang="en-US" altLang="zh-TW" sz="1200" dirty="0" smtClean="0"/>
              <a:t>', '</a:t>
            </a:r>
            <a:r>
              <a:rPr lang="en-US" altLang="zh-TW" sz="1200" dirty="0" err="1" smtClean="0"/>
              <a:t>ChasenCorpusReader</a:t>
            </a:r>
            <a:r>
              <a:rPr lang="en-US" altLang="zh-TW" sz="1200" dirty="0" smtClean="0"/>
              <a:t>', '</a:t>
            </a:r>
            <a:r>
              <a:rPr lang="en-US" altLang="zh-TW" sz="1200" dirty="0" err="1" smtClean="0"/>
              <a:t>ChunkedCorpusReader</a:t>
            </a:r>
            <a:r>
              <a:rPr lang="en-US" altLang="zh-TW" sz="1200" dirty="0" smtClean="0"/>
              <a:t>', '</a:t>
            </a:r>
            <a:r>
              <a:rPr lang="en-US" altLang="zh-TW" sz="1200" dirty="0" err="1" smtClean="0"/>
              <a:t>ComparativeSentencesCorpusReader</a:t>
            </a:r>
            <a:r>
              <a:rPr lang="en-US" altLang="zh-TW" sz="1200" dirty="0" smtClean="0"/>
              <a:t>', '</a:t>
            </a:r>
            <a:r>
              <a:rPr lang="en-US" altLang="zh-TW" sz="1200" dirty="0" err="1" smtClean="0"/>
              <a:t>ConllChunkCorpusReader</a:t>
            </a:r>
            <a:r>
              <a:rPr lang="en-US" altLang="zh-TW" sz="1200" dirty="0" smtClean="0"/>
              <a:t>', '</a:t>
            </a:r>
            <a:r>
              <a:rPr lang="en-US" altLang="zh-TW" sz="1200" dirty="0" err="1" smtClean="0"/>
              <a:t>ConllCorpusReader</a:t>
            </a:r>
            <a:r>
              <a:rPr lang="en-US" altLang="zh-TW" sz="1200" dirty="0" smtClean="0"/>
              <a:t>', '</a:t>
            </a:r>
            <a:r>
              <a:rPr lang="en-US" altLang="zh-TW" sz="1200" dirty="0" err="1" smtClean="0"/>
              <a:t>CorpusReader</a:t>
            </a:r>
            <a:r>
              <a:rPr lang="en-US" altLang="zh-TW" sz="1200" dirty="0" smtClean="0"/>
              <a:t>', '</a:t>
            </a:r>
            <a:r>
              <a:rPr lang="en-US" altLang="zh-TW" sz="1200" dirty="0" err="1" smtClean="0"/>
              <a:t>CrubadanCorpusReader</a:t>
            </a:r>
            <a:r>
              <a:rPr lang="en-US" altLang="zh-TW" sz="1200" dirty="0" smtClean="0"/>
              <a:t>', '</a:t>
            </a:r>
            <a:r>
              <a:rPr lang="en-US" altLang="zh-TW" sz="1200" dirty="0" err="1" smtClean="0"/>
              <a:t>DependencyCorpusReader</a:t>
            </a:r>
            <a:r>
              <a:rPr lang="en-US" altLang="zh-TW" sz="1200" dirty="0" smtClean="0"/>
              <a:t>', '</a:t>
            </a:r>
            <a:r>
              <a:rPr lang="en-US" altLang="zh-TW" sz="1200" dirty="0" err="1" smtClean="0"/>
              <a:t>EuroparlCorpusReader</a:t>
            </a:r>
            <a:r>
              <a:rPr lang="en-US" altLang="zh-TW" sz="1200" dirty="0" smtClean="0"/>
              <a:t>', '</a:t>
            </a:r>
            <a:r>
              <a:rPr lang="en-US" altLang="zh-TW" sz="1200" dirty="0" err="1" smtClean="0"/>
              <a:t>FramenetCorpusReader</a:t>
            </a:r>
            <a:r>
              <a:rPr lang="en-US" altLang="zh-TW" sz="1200" dirty="0" smtClean="0"/>
              <a:t>', '</a:t>
            </a:r>
            <a:r>
              <a:rPr lang="en-US" altLang="zh-TW" sz="1200" dirty="0" err="1" smtClean="0"/>
              <a:t>IEERCorpusReader</a:t>
            </a:r>
            <a:r>
              <a:rPr lang="en-US" altLang="zh-TW" sz="1200" dirty="0" smtClean="0"/>
              <a:t>', '</a:t>
            </a:r>
            <a:r>
              <a:rPr lang="en-US" altLang="zh-TW" sz="1200" dirty="0" err="1" smtClean="0"/>
              <a:t>IPIPANCorpusReader</a:t>
            </a:r>
            <a:r>
              <a:rPr lang="en-US" altLang="zh-TW" sz="1200" dirty="0" smtClean="0"/>
              <a:t>', '</a:t>
            </a:r>
            <a:r>
              <a:rPr lang="en-US" altLang="zh-TW" sz="1200" dirty="0" err="1" smtClean="0"/>
              <a:t>IndianCorpusReader</a:t>
            </a:r>
            <a:r>
              <a:rPr lang="en-US" altLang="zh-TW" sz="1200" dirty="0" smtClean="0"/>
              <a:t>', '</a:t>
            </a:r>
            <a:r>
              <a:rPr lang="en-US" altLang="zh-TW" sz="1200" dirty="0" err="1" smtClean="0"/>
              <a:t>KNBCorpusReader</a:t>
            </a:r>
            <a:r>
              <a:rPr lang="en-US" altLang="zh-TW" sz="1200" dirty="0" smtClean="0"/>
              <a:t>', '</a:t>
            </a:r>
            <a:r>
              <a:rPr lang="en-US" altLang="zh-TW" sz="1200" dirty="0" err="1" smtClean="0"/>
              <a:t>LazyCorpusLoader</a:t>
            </a:r>
            <a:r>
              <a:rPr lang="en-US" altLang="zh-TW" sz="1200" dirty="0" smtClean="0"/>
              <a:t>', '</a:t>
            </a:r>
            <a:r>
              <a:rPr lang="en-US" altLang="zh-TW" sz="1200" dirty="0" err="1" smtClean="0"/>
              <a:t>LinThesaurusCorpusReader</a:t>
            </a:r>
            <a:r>
              <a:rPr lang="en-US" altLang="zh-TW" sz="1200" dirty="0" smtClean="0"/>
              <a:t>', '</a:t>
            </a:r>
            <a:r>
              <a:rPr lang="en-US" altLang="zh-TW" sz="1200" dirty="0" err="1" smtClean="0"/>
              <a:t>MTECorpusReader</a:t>
            </a:r>
            <a:r>
              <a:rPr lang="en-US" altLang="zh-TW" sz="1200" dirty="0" smtClean="0"/>
              <a:t>', '</a:t>
            </a:r>
            <a:r>
              <a:rPr lang="en-US" altLang="zh-TW" sz="1200" dirty="0" err="1" smtClean="0"/>
              <a:t>MWAPPDBCorpusReader</a:t>
            </a:r>
            <a:r>
              <a:rPr lang="en-US" altLang="zh-TW" sz="1200" dirty="0" smtClean="0"/>
              <a:t>', '</a:t>
            </a:r>
            <a:r>
              <a:rPr lang="en-US" altLang="zh-TW" sz="1200" dirty="0" err="1" smtClean="0"/>
              <a:t>MacMorphoCorpusReader</a:t>
            </a:r>
            <a:r>
              <a:rPr lang="en-US" altLang="zh-TW" sz="1200" dirty="0" smtClean="0"/>
              <a:t>', '</a:t>
            </a:r>
            <a:r>
              <a:rPr lang="en-US" altLang="zh-TW" sz="1200" dirty="0" err="1" smtClean="0"/>
              <a:t>NKJPCorpusReader</a:t>
            </a:r>
            <a:r>
              <a:rPr lang="en-US" altLang="zh-TW" sz="1200" dirty="0" smtClean="0"/>
              <a:t>', '</a:t>
            </a:r>
            <a:r>
              <a:rPr lang="en-US" altLang="zh-TW" sz="1200" dirty="0" err="1" smtClean="0"/>
              <a:t>NPSChatCorpusReader</a:t>
            </a:r>
            <a:r>
              <a:rPr lang="en-US" altLang="zh-TW" sz="1200" dirty="0" smtClean="0"/>
              <a:t>', '</a:t>
            </a:r>
            <a:r>
              <a:rPr lang="en-US" altLang="zh-TW" sz="1200" dirty="0" err="1" smtClean="0"/>
              <a:t>NombankCorpusReader</a:t>
            </a:r>
            <a:r>
              <a:rPr lang="en-US" altLang="zh-TW" sz="1200" dirty="0" smtClean="0"/>
              <a:t>', '</a:t>
            </a:r>
            <a:r>
              <a:rPr lang="en-US" altLang="zh-TW" sz="1200" dirty="0" err="1" smtClean="0"/>
              <a:t>NonbreakingPrefixesCorpusReader</a:t>
            </a:r>
            <a:r>
              <a:rPr lang="en-US" altLang="zh-TW" sz="1200" dirty="0" smtClean="0"/>
              <a:t>', '</a:t>
            </a:r>
            <a:r>
              <a:rPr lang="en-US" altLang="zh-TW" sz="1200" dirty="0" err="1" smtClean="0"/>
              <a:t>OpinionLexiconCorpusReader</a:t>
            </a:r>
            <a:r>
              <a:rPr lang="en-US" altLang="zh-TW" sz="1200" dirty="0" smtClean="0"/>
              <a:t>', '</a:t>
            </a:r>
            <a:r>
              <a:rPr lang="en-US" altLang="zh-TW" sz="1200" dirty="0" err="1" smtClean="0"/>
              <a:t>PPAttachmentCorpusReader</a:t>
            </a:r>
            <a:r>
              <a:rPr lang="en-US" altLang="zh-TW" sz="1200" dirty="0" smtClean="0"/>
              <a:t>', '</a:t>
            </a:r>
            <a:r>
              <a:rPr lang="en-US" altLang="zh-TW" sz="1200" dirty="0" err="1" smtClean="0"/>
              <a:t>PanLexLiteCorpusReader</a:t>
            </a:r>
            <a:r>
              <a:rPr lang="en-US" altLang="zh-TW" sz="1200" dirty="0" smtClean="0"/>
              <a:t>', 'Pl196xCorpusReader', '</a:t>
            </a:r>
            <a:r>
              <a:rPr lang="en-US" altLang="zh-TW" sz="1200" dirty="0" err="1" smtClean="0"/>
              <a:t>PlaintextCorpusReader</a:t>
            </a:r>
            <a:r>
              <a:rPr lang="en-US" altLang="zh-TW" sz="1200" dirty="0" smtClean="0"/>
              <a:t>', '</a:t>
            </a:r>
            <a:r>
              <a:rPr lang="en-US" altLang="zh-TW" sz="1200" dirty="0" err="1" smtClean="0"/>
              <a:t>PortugueseCategorizedPlaintextCorpusReader</a:t>
            </a:r>
            <a:r>
              <a:rPr lang="en-US" altLang="zh-TW" sz="1200" dirty="0" smtClean="0"/>
              <a:t>', '</a:t>
            </a:r>
            <a:r>
              <a:rPr lang="en-US" altLang="zh-TW" sz="1200" dirty="0" err="1" smtClean="0"/>
              <a:t>PropbankCorpusReader</a:t>
            </a:r>
            <a:r>
              <a:rPr lang="en-US" altLang="zh-TW" sz="1200" dirty="0" smtClean="0"/>
              <a:t>', '</a:t>
            </a:r>
            <a:r>
              <a:rPr lang="en-US" altLang="zh-TW" sz="1200" dirty="0" err="1" smtClean="0"/>
              <a:t>ProsConsCorpusReader</a:t>
            </a:r>
            <a:r>
              <a:rPr lang="en-US" altLang="zh-TW" sz="1200" dirty="0" smtClean="0"/>
              <a:t>', '</a:t>
            </a:r>
            <a:r>
              <a:rPr lang="en-US" altLang="zh-TW" sz="1200" dirty="0" err="1" smtClean="0"/>
              <a:t>RTECorpusReader</a:t>
            </a:r>
            <a:r>
              <a:rPr lang="en-US" altLang="zh-TW" sz="1200" dirty="0" smtClean="0"/>
              <a:t>', '</a:t>
            </a:r>
            <a:r>
              <a:rPr lang="en-US" altLang="zh-TW" sz="1200" dirty="0" err="1" smtClean="0"/>
              <a:t>RegexpTokenizer</a:t>
            </a:r>
            <a:r>
              <a:rPr lang="en-US" altLang="zh-TW" sz="1200" dirty="0" smtClean="0"/>
              <a:t>', '</a:t>
            </a:r>
            <a:r>
              <a:rPr lang="en-US" altLang="zh-TW" sz="1200" dirty="0" err="1" smtClean="0"/>
              <a:t>ReviewsCorpusReader</a:t>
            </a:r>
            <a:r>
              <a:rPr lang="en-US" altLang="zh-TW" sz="1200" dirty="0" smtClean="0"/>
              <a:t>', '</a:t>
            </a:r>
            <a:r>
              <a:rPr lang="en-US" altLang="zh-TW" sz="1200" dirty="0" err="1" smtClean="0"/>
              <a:t>SemcorCorpusReader</a:t>
            </a:r>
            <a:r>
              <a:rPr lang="en-US" altLang="zh-TW" sz="1200" dirty="0" smtClean="0"/>
              <a:t>', '</a:t>
            </a:r>
            <a:r>
              <a:rPr lang="en-US" altLang="zh-TW" sz="1200" dirty="0" err="1" smtClean="0"/>
              <a:t>SensevalCorpusReader</a:t>
            </a:r>
            <a:r>
              <a:rPr lang="en-US" altLang="zh-TW" sz="1200" dirty="0" smtClean="0"/>
              <a:t>', '</a:t>
            </a:r>
            <a:r>
              <a:rPr lang="en-US" altLang="zh-TW" sz="1200" dirty="0" err="1" smtClean="0"/>
              <a:t>SentiSynset</a:t>
            </a:r>
            <a:r>
              <a:rPr lang="en-US" altLang="zh-TW" sz="1200" dirty="0" smtClean="0"/>
              <a:t>', '</a:t>
            </a:r>
            <a:r>
              <a:rPr lang="en-US" altLang="zh-TW" sz="1200" dirty="0" err="1" smtClean="0"/>
              <a:t>SentiWordNetCorpusReader</a:t>
            </a:r>
            <a:r>
              <a:rPr lang="en-US" altLang="zh-TW" sz="1200" dirty="0" smtClean="0"/>
              <a:t>', '</a:t>
            </a:r>
            <a:r>
              <a:rPr lang="en-US" altLang="zh-TW" sz="1200" dirty="0" err="1" smtClean="0"/>
              <a:t>SinicaTreebankCorpusReader</a:t>
            </a:r>
            <a:r>
              <a:rPr lang="en-US" altLang="zh-TW" sz="1200" dirty="0" smtClean="0"/>
              <a:t>', '</a:t>
            </a:r>
            <a:r>
              <a:rPr lang="en-US" altLang="zh-TW" sz="1200" dirty="0" err="1" smtClean="0"/>
              <a:t>StringCategoryCorpusReader</a:t>
            </a:r>
            <a:r>
              <a:rPr lang="en-US" altLang="zh-TW" sz="1200" dirty="0" smtClean="0"/>
              <a:t>', '</a:t>
            </a:r>
            <a:r>
              <a:rPr lang="en-US" altLang="zh-TW" sz="1200" dirty="0" err="1" smtClean="0"/>
              <a:t>SwadeshCorpusReader</a:t>
            </a:r>
            <a:r>
              <a:rPr lang="en-US" altLang="zh-TW" sz="1200" dirty="0" smtClean="0"/>
              <a:t>', '</a:t>
            </a:r>
            <a:r>
              <a:rPr lang="en-US" altLang="zh-TW" sz="1200" dirty="0" err="1" smtClean="0"/>
              <a:t>SwitchboardCorpusReader</a:t>
            </a:r>
            <a:r>
              <a:rPr lang="en-US" altLang="zh-TW" sz="1200" dirty="0" smtClean="0"/>
              <a:t>', '</a:t>
            </a:r>
            <a:r>
              <a:rPr lang="en-US" altLang="zh-TW" sz="1200" dirty="0" err="1" smtClean="0"/>
              <a:t>SyntaxCorpusReader</a:t>
            </a:r>
            <a:r>
              <a:rPr lang="en-US" altLang="zh-TW" sz="1200" dirty="0" smtClean="0"/>
              <a:t>', '</a:t>
            </a:r>
            <a:r>
              <a:rPr lang="en-US" altLang="zh-TW" sz="1200" dirty="0" err="1" smtClean="0"/>
              <a:t>TEICorpusView</a:t>
            </a:r>
            <a:r>
              <a:rPr lang="en-US" altLang="zh-TW" sz="1200" dirty="0" smtClean="0"/>
              <a:t>', '</a:t>
            </a:r>
            <a:r>
              <a:rPr lang="en-US" altLang="zh-TW" sz="1200" dirty="0" err="1" smtClean="0"/>
              <a:t>TaggedCorpusReader</a:t>
            </a:r>
            <a:r>
              <a:rPr lang="en-US" altLang="zh-TW" sz="1200" dirty="0" smtClean="0"/>
              <a:t>', '</a:t>
            </a:r>
            <a:r>
              <a:rPr lang="en-US" altLang="zh-TW" sz="1200" dirty="0" err="1" smtClean="0"/>
              <a:t>TimitCorpusReader</a:t>
            </a:r>
            <a:r>
              <a:rPr lang="en-US" altLang="zh-TW" sz="1200" dirty="0" smtClean="0"/>
              <a:t>', '</a:t>
            </a:r>
            <a:r>
              <a:rPr lang="en-US" altLang="zh-TW" sz="1200" dirty="0" err="1" smtClean="0"/>
              <a:t>TimitTaggedCorpusReader</a:t>
            </a:r>
            <a:r>
              <a:rPr lang="en-US" altLang="zh-TW" sz="1200" dirty="0" smtClean="0"/>
              <a:t>', '</a:t>
            </a:r>
            <a:r>
              <a:rPr lang="en-US" altLang="zh-TW" sz="1200" dirty="0" err="1" smtClean="0"/>
              <a:t>ToolboxCorpusReader</a:t>
            </a:r>
            <a:r>
              <a:rPr lang="en-US" altLang="zh-TW" sz="1200" dirty="0" smtClean="0"/>
              <a:t>', '</a:t>
            </a:r>
            <a:r>
              <a:rPr lang="en-US" altLang="zh-TW" sz="1200" dirty="0" err="1" smtClean="0"/>
              <a:t>TwitterCorpusReader</a:t>
            </a:r>
            <a:r>
              <a:rPr lang="en-US" altLang="zh-TW" sz="1200" dirty="0" smtClean="0"/>
              <a:t>', '</a:t>
            </a:r>
            <a:r>
              <a:rPr lang="en-US" altLang="zh-TW" sz="1200" dirty="0" err="1" smtClean="0"/>
              <a:t>UdhrCorpusReader</a:t>
            </a:r>
            <a:r>
              <a:rPr lang="en-US" altLang="zh-TW" sz="1200" dirty="0" smtClean="0"/>
              <a:t>', '</a:t>
            </a:r>
            <a:r>
              <a:rPr lang="en-US" altLang="zh-TW" sz="1200" dirty="0" err="1" smtClean="0"/>
              <a:t>UnicharsCorpusReader</a:t>
            </a:r>
            <a:r>
              <a:rPr lang="en-US" altLang="zh-TW" sz="1200" dirty="0" smtClean="0"/>
              <a:t>', '</a:t>
            </a:r>
            <a:r>
              <a:rPr lang="en-US" altLang="zh-TW" sz="1200" dirty="0" err="1" smtClean="0"/>
              <a:t>VerbnetCorpusReader</a:t>
            </a:r>
            <a:r>
              <a:rPr lang="en-US" altLang="zh-TW" sz="1200" dirty="0" smtClean="0"/>
              <a:t>', '</a:t>
            </a:r>
            <a:r>
              <a:rPr lang="en-US" altLang="zh-TW" sz="1200" dirty="0" err="1" smtClean="0"/>
              <a:t>WordListCorpusReader</a:t>
            </a:r>
            <a:r>
              <a:rPr lang="en-US" altLang="zh-TW" sz="1200" dirty="0" smtClean="0"/>
              <a:t>', '</a:t>
            </a:r>
            <a:r>
              <a:rPr lang="en-US" altLang="zh-TW" sz="1200" dirty="0" err="1" smtClean="0"/>
              <a:t>WordNetCorpusReader</a:t>
            </a:r>
            <a:r>
              <a:rPr lang="en-US" altLang="zh-TW" sz="1200" dirty="0" smtClean="0"/>
              <a:t>', '</a:t>
            </a:r>
            <a:r>
              <a:rPr lang="en-US" altLang="zh-TW" sz="1200" dirty="0" err="1" smtClean="0"/>
              <a:t>WordNetICCorpusReader</a:t>
            </a:r>
            <a:r>
              <a:rPr lang="en-US" altLang="zh-TW" sz="1200" dirty="0" smtClean="0"/>
              <a:t>', '</a:t>
            </a:r>
            <a:r>
              <a:rPr lang="en-US" altLang="zh-TW" sz="1200" dirty="0" err="1" smtClean="0"/>
              <a:t>XMLCorpusReader</a:t>
            </a:r>
            <a:r>
              <a:rPr lang="en-US" altLang="zh-TW" sz="1200" dirty="0" smtClean="0"/>
              <a:t>', '</a:t>
            </a:r>
            <a:r>
              <a:rPr lang="en-US" altLang="zh-TW" sz="1200" dirty="0" err="1" smtClean="0"/>
              <a:t>YCOECorpusReader</a:t>
            </a:r>
            <a:r>
              <a:rPr lang="en-US" altLang="zh-TW" sz="1200" dirty="0" smtClean="0"/>
              <a:t>', '_</a:t>
            </a:r>
            <a:r>
              <a:rPr lang="en-US" altLang="zh-TW" sz="1200" dirty="0" err="1" smtClean="0"/>
              <a:t>LazyModule</a:t>
            </a:r>
            <a:r>
              <a:rPr lang="en-US" altLang="zh-TW" sz="1200" dirty="0" smtClean="0"/>
              <a:t>__</a:t>
            </a:r>
            <a:r>
              <a:rPr lang="en-US" altLang="zh-TW" sz="1200" dirty="0" err="1" smtClean="0"/>
              <a:t>lazymodule_globals</a:t>
            </a:r>
            <a:r>
              <a:rPr lang="en-US" altLang="zh-TW" sz="1200" dirty="0" smtClean="0"/>
              <a:t>', '_</a:t>
            </a:r>
            <a:r>
              <a:rPr lang="en-US" altLang="zh-TW" sz="1200" dirty="0" err="1" smtClean="0"/>
              <a:t>LazyModule</a:t>
            </a:r>
            <a:r>
              <a:rPr lang="en-US" altLang="zh-TW" sz="1200" dirty="0" smtClean="0"/>
              <a:t>__</a:t>
            </a:r>
            <a:r>
              <a:rPr lang="en-US" altLang="zh-TW" sz="1200" dirty="0" err="1" smtClean="0"/>
              <a:t>lazymodule_import</a:t>
            </a:r>
            <a:r>
              <a:rPr lang="en-US" altLang="zh-TW" sz="1200" dirty="0" smtClean="0"/>
              <a:t>', '_</a:t>
            </a:r>
            <a:r>
              <a:rPr lang="en-US" altLang="zh-TW" sz="1200" dirty="0" err="1" smtClean="0"/>
              <a:t>LazyModule</a:t>
            </a:r>
            <a:r>
              <a:rPr lang="en-US" altLang="zh-TW" sz="1200" dirty="0" smtClean="0"/>
              <a:t>__</a:t>
            </a:r>
            <a:r>
              <a:rPr lang="en-US" altLang="zh-TW" sz="1200" dirty="0" err="1" smtClean="0"/>
              <a:t>lazymodule_init</a:t>
            </a:r>
            <a:r>
              <a:rPr lang="en-US" altLang="zh-TW" sz="1200" dirty="0" smtClean="0"/>
              <a:t>', '_</a:t>
            </a:r>
            <a:r>
              <a:rPr lang="en-US" altLang="zh-TW" sz="1200" dirty="0" err="1" smtClean="0"/>
              <a:t>LazyModule</a:t>
            </a:r>
            <a:r>
              <a:rPr lang="en-US" altLang="zh-TW" sz="1200" dirty="0" smtClean="0"/>
              <a:t>__</a:t>
            </a:r>
            <a:r>
              <a:rPr lang="en-US" altLang="zh-TW" sz="1200" dirty="0" err="1" smtClean="0"/>
              <a:t>lazymodule_loaded</a:t>
            </a:r>
            <a:r>
              <a:rPr lang="en-US" altLang="zh-TW" sz="1200" dirty="0" smtClean="0"/>
              <a:t>', '_</a:t>
            </a:r>
            <a:r>
              <a:rPr lang="en-US" altLang="zh-TW" sz="1200" dirty="0" err="1" smtClean="0"/>
              <a:t>LazyModule</a:t>
            </a:r>
            <a:r>
              <a:rPr lang="en-US" altLang="zh-TW" sz="1200" dirty="0" smtClean="0"/>
              <a:t>__</a:t>
            </a:r>
            <a:r>
              <a:rPr lang="en-US" altLang="zh-TW" sz="1200" dirty="0" err="1" smtClean="0"/>
              <a:t>lazymodule_locals</a:t>
            </a:r>
            <a:r>
              <a:rPr lang="en-US" altLang="zh-TW" sz="1200" dirty="0" smtClean="0"/>
              <a:t>', '_</a:t>
            </a:r>
            <a:r>
              <a:rPr lang="en-US" altLang="zh-TW" sz="1200" dirty="0" err="1" smtClean="0"/>
              <a:t>LazyModule</a:t>
            </a:r>
            <a:r>
              <a:rPr lang="en-US" altLang="zh-TW" sz="1200" dirty="0" smtClean="0"/>
              <a:t>__</a:t>
            </a:r>
            <a:r>
              <a:rPr lang="en-US" altLang="zh-TW" sz="1200" dirty="0" err="1" smtClean="0"/>
              <a:t>lazymodule_name</a:t>
            </a:r>
            <a:r>
              <a:rPr lang="en-US" altLang="zh-TW" sz="1200" dirty="0" smtClean="0"/>
              <a:t>', '__</a:t>
            </a:r>
            <a:r>
              <a:rPr lang="en-US" altLang="zh-TW" sz="1200" dirty="0" err="1" smtClean="0"/>
              <a:t>builtins</a:t>
            </a:r>
            <a:r>
              <a:rPr lang="en-US" altLang="zh-TW" sz="1200" dirty="0" smtClean="0"/>
              <a:t>__', '__cached__', '__class__', '__</a:t>
            </a:r>
            <a:r>
              <a:rPr lang="en-US" altLang="zh-TW" sz="1200" dirty="0" err="1" smtClean="0"/>
              <a:t>delattr</a:t>
            </a:r>
            <a:r>
              <a:rPr lang="en-US" altLang="zh-TW" sz="1200" dirty="0" smtClean="0"/>
              <a:t>__', '__</a:t>
            </a:r>
            <a:r>
              <a:rPr lang="en-US" altLang="zh-TW" sz="1200" dirty="0" err="1" smtClean="0"/>
              <a:t>dict</a:t>
            </a:r>
            <a:r>
              <a:rPr lang="en-US" altLang="zh-TW" sz="1200" dirty="0" smtClean="0"/>
              <a:t>__', '__</a:t>
            </a:r>
            <a:r>
              <a:rPr lang="en-US" altLang="zh-TW" sz="1200" dirty="0" err="1" smtClean="0"/>
              <a:t>dir</a:t>
            </a:r>
            <a:r>
              <a:rPr lang="en-US" altLang="zh-TW" sz="1200" dirty="0" smtClean="0"/>
              <a:t>__', '__doc__', '__</a:t>
            </a:r>
            <a:r>
              <a:rPr lang="en-US" altLang="zh-TW" sz="1200" dirty="0" err="1" smtClean="0"/>
              <a:t>eq</a:t>
            </a:r>
            <a:r>
              <a:rPr lang="en-US" altLang="zh-TW" sz="1200" dirty="0" smtClean="0"/>
              <a:t>__', '__file__', '__format__', '__</a:t>
            </a:r>
            <a:r>
              <a:rPr lang="en-US" altLang="zh-TW" sz="1200" dirty="0" err="1" smtClean="0"/>
              <a:t>ge</a:t>
            </a:r>
            <a:r>
              <a:rPr lang="en-US" altLang="zh-TW" sz="1200" dirty="0" smtClean="0"/>
              <a:t>__', '__</a:t>
            </a:r>
            <a:r>
              <a:rPr lang="en-US" altLang="zh-TW" sz="1200" dirty="0" err="1" smtClean="0"/>
              <a:t>getattr</a:t>
            </a:r>
            <a:r>
              <a:rPr lang="en-US" altLang="zh-TW" sz="1200" dirty="0" smtClean="0"/>
              <a:t>__', '__</a:t>
            </a:r>
            <a:r>
              <a:rPr lang="en-US" altLang="zh-TW" sz="1200" dirty="0" err="1" smtClean="0"/>
              <a:t>getattribute</a:t>
            </a:r>
            <a:r>
              <a:rPr lang="en-US" altLang="zh-TW" sz="1200" dirty="0" smtClean="0"/>
              <a:t>__', '__</a:t>
            </a:r>
            <a:r>
              <a:rPr lang="en-US" altLang="zh-TW" sz="1200" dirty="0" err="1" smtClean="0"/>
              <a:t>gt</a:t>
            </a:r>
            <a:r>
              <a:rPr lang="en-US" altLang="zh-TW" sz="1200" dirty="0" smtClean="0"/>
              <a:t>__', '__hash__', '__</a:t>
            </a:r>
            <a:r>
              <a:rPr lang="en-US" altLang="zh-TW" sz="1200" dirty="0" err="1" smtClean="0"/>
              <a:t>init</a:t>
            </a:r>
            <a:r>
              <a:rPr lang="en-US" altLang="zh-TW" sz="1200" dirty="0" smtClean="0"/>
              <a:t>__', '__</a:t>
            </a:r>
            <a:r>
              <a:rPr lang="en-US" altLang="zh-TW" sz="1200" dirty="0" err="1" smtClean="0"/>
              <a:t>init_subclass</a:t>
            </a:r>
            <a:r>
              <a:rPr lang="en-US" altLang="zh-TW" sz="1200" dirty="0" smtClean="0"/>
              <a:t>__', '__</a:t>
            </a:r>
            <a:r>
              <a:rPr lang="en-US" altLang="zh-TW" sz="1200" dirty="0" err="1" smtClean="0"/>
              <a:t>lazymodule_loaded</a:t>
            </a:r>
            <a:r>
              <a:rPr lang="en-US" altLang="zh-TW" sz="1200" dirty="0" smtClean="0"/>
              <a:t>', '__le__', '__loader__', '__</a:t>
            </a:r>
            <a:r>
              <a:rPr lang="en-US" altLang="zh-TW" sz="1200" dirty="0" err="1" smtClean="0"/>
              <a:t>lt</a:t>
            </a:r>
            <a:r>
              <a:rPr lang="en-US" altLang="zh-TW" sz="1200" dirty="0" smtClean="0"/>
              <a:t>__', '__module__', '__name__', '__ne__', '__new__', '__package__', '__path__', '__reduce__', '__</a:t>
            </a:r>
            <a:r>
              <a:rPr lang="en-US" altLang="zh-TW" sz="1200" dirty="0" err="1" smtClean="0"/>
              <a:t>reduce_ex</a:t>
            </a:r>
            <a:r>
              <a:rPr lang="en-US" altLang="zh-TW" sz="1200" dirty="0" smtClean="0"/>
              <a:t>__', '__</a:t>
            </a:r>
            <a:r>
              <a:rPr lang="en-US" altLang="zh-TW" sz="1200" dirty="0" err="1" smtClean="0"/>
              <a:t>repr</a:t>
            </a:r>
            <a:r>
              <a:rPr lang="en-US" altLang="zh-TW" sz="1200" dirty="0" smtClean="0"/>
              <a:t>__', '__</a:t>
            </a:r>
            <a:r>
              <a:rPr lang="en-US" altLang="zh-TW" sz="1200" dirty="0" err="1" smtClean="0"/>
              <a:t>setattr</a:t>
            </a:r>
            <a:r>
              <a:rPr lang="en-US" altLang="zh-TW" sz="1200" dirty="0" smtClean="0"/>
              <a:t>__', '__</a:t>
            </a:r>
            <a:r>
              <a:rPr lang="en-US" altLang="zh-TW" sz="1200" dirty="0" err="1" smtClean="0"/>
              <a:t>sizeof</a:t>
            </a:r>
            <a:r>
              <a:rPr lang="en-US" altLang="zh-TW" sz="1200" dirty="0" smtClean="0"/>
              <a:t>__', '__spec__', '__</a:t>
            </a:r>
            <a:r>
              <a:rPr lang="en-US" altLang="zh-TW" sz="1200" dirty="0" err="1" smtClean="0"/>
              <a:t>str</a:t>
            </a:r>
            <a:r>
              <a:rPr lang="en-US" altLang="zh-TW" sz="1200" dirty="0" smtClean="0"/>
              <a:t>__', '__</a:t>
            </a:r>
            <a:r>
              <a:rPr lang="en-US" altLang="zh-TW" sz="1200" dirty="0" err="1" smtClean="0"/>
              <a:t>subclasshook</a:t>
            </a:r>
            <a:r>
              <a:rPr lang="en-US" altLang="zh-TW" sz="1200" dirty="0" smtClean="0"/>
              <a:t>__', '__</a:t>
            </a:r>
            <a:r>
              <a:rPr lang="en-US" altLang="zh-TW" sz="1200" dirty="0" err="1" smtClean="0"/>
              <a:t>weakref</a:t>
            </a:r>
            <a:r>
              <a:rPr lang="en-US" altLang="zh-TW" sz="1200" dirty="0" smtClean="0"/>
              <a:t>__', '</a:t>
            </a:r>
            <a:r>
              <a:rPr lang="en-US" altLang="zh-TW" sz="1200" dirty="0" err="1" smtClean="0"/>
              <a:t>abc</a:t>
            </a:r>
            <a:r>
              <a:rPr lang="en-US" altLang="zh-TW" sz="1200" dirty="0" smtClean="0"/>
              <a:t>', '</a:t>
            </a:r>
            <a:r>
              <a:rPr lang="en-US" altLang="zh-TW" sz="1200" dirty="0" err="1" smtClean="0"/>
              <a:t>alpino</a:t>
            </a:r>
            <a:r>
              <a:rPr lang="en-US" altLang="zh-TW" sz="1200" dirty="0" smtClean="0"/>
              <a:t>', 'brown', '</a:t>
            </a:r>
            <a:r>
              <a:rPr lang="en-US" altLang="zh-TW" sz="1200" dirty="0" err="1" smtClean="0"/>
              <a:t>cess_cat</a:t>
            </a:r>
            <a:r>
              <a:rPr lang="en-US" altLang="zh-TW" sz="1200" dirty="0" smtClean="0"/>
              <a:t>', '</a:t>
            </a:r>
            <a:r>
              <a:rPr lang="en-US" altLang="zh-TW" sz="1200" dirty="0" err="1" smtClean="0"/>
              <a:t>cess_esp</a:t>
            </a:r>
            <a:r>
              <a:rPr lang="en-US" altLang="zh-TW" sz="1200" dirty="0" smtClean="0"/>
              <a:t>', '</a:t>
            </a:r>
            <a:r>
              <a:rPr lang="en-US" altLang="zh-TW" sz="1200" dirty="0" err="1" smtClean="0"/>
              <a:t>cmudict</a:t>
            </a:r>
            <a:r>
              <a:rPr lang="en-US" altLang="zh-TW" sz="1200" dirty="0" smtClean="0"/>
              <a:t>', '</a:t>
            </a:r>
            <a:r>
              <a:rPr lang="en-US" altLang="zh-TW" sz="1200" dirty="0" err="1" smtClean="0"/>
              <a:t>comparative_sentences</a:t>
            </a:r>
            <a:r>
              <a:rPr lang="en-US" altLang="zh-TW" sz="1200" dirty="0" smtClean="0"/>
              <a:t>', '</a:t>
            </a:r>
            <a:r>
              <a:rPr lang="en-US" altLang="zh-TW" sz="1200" dirty="0" err="1" smtClean="0"/>
              <a:t>comtrans</a:t>
            </a:r>
            <a:r>
              <a:rPr lang="en-US" altLang="zh-TW" sz="1200" dirty="0" smtClean="0"/>
              <a:t>', 'conll2000', 'conll2002', 'conll2007', '</a:t>
            </a:r>
            <a:r>
              <a:rPr lang="en-US" altLang="zh-TW" sz="1200" dirty="0" err="1" smtClean="0"/>
              <a:t>crubadan</a:t>
            </a:r>
            <a:r>
              <a:rPr lang="en-US" altLang="zh-TW" sz="1200" dirty="0" smtClean="0"/>
              <a:t>', 'demo', '</a:t>
            </a:r>
            <a:r>
              <a:rPr lang="en-US" altLang="zh-TW" sz="1200" dirty="0" err="1" smtClean="0"/>
              <a:t>dependency_treebank</a:t>
            </a:r>
            <a:r>
              <a:rPr lang="en-US" altLang="zh-TW" sz="1200" dirty="0" smtClean="0"/>
              <a:t>', '</a:t>
            </a:r>
            <a:r>
              <a:rPr lang="en-US" altLang="zh-TW" sz="1200" dirty="0" err="1" smtClean="0"/>
              <a:t>find_corpus_fileids</a:t>
            </a:r>
            <a:r>
              <a:rPr lang="en-US" altLang="zh-TW" sz="1200" dirty="0" smtClean="0"/>
              <a:t>', '</a:t>
            </a:r>
            <a:r>
              <a:rPr lang="en-US" altLang="zh-TW" sz="1200" dirty="0" err="1" smtClean="0"/>
              <a:t>floresta</a:t>
            </a:r>
            <a:r>
              <a:rPr lang="en-US" altLang="zh-TW" sz="1200" dirty="0" smtClean="0"/>
              <a:t>', '</a:t>
            </a:r>
            <a:r>
              <a:rPr lang="en-US" altLang="zh-TW" sz="1200" dirty="0" err="1" smtClean="0"/>
              <a:t>framenet</a:t>
            </a:r>
            <a:r>
              <a:rPr lang="en-US" altLang="zh-TW" sz="1200" dirty="0" smtClean="0"/>
              <a:t>', 'framenet15', 'gazetteers', 'genesis', '</a:t>
            </a:r>
            <a:r>
              <a:rPr lang="en-US" altLang="zh-TW" sz="1200" dirty="0" err="1" smtClean="0"/>
              <a:t>gutenberg</a:t>
            </a:r>
            <a:r>
              <a:rPr lang="en-US" altLang="zh-TW" sz="1200" dirty="0" smtClean="0"/>
              <a:t>', '</a:t>
            </a:r>
            <a:r>
              <a:rPr lang="en-US" altLang="zh-TW" sz="1200" dirty="0" err="1" smtClean="0"/>
              <a:t>ieer</a:t>
            </a:r>
            <a:r>
              <a:rPr lang="en-US" altLang="zh-TW" sz="1200" dirty="0" smtClean="0"/>
              <a:t>', 'inaugural', '</a:t>
            </a:r>
            <a:r>
              <a:rPr lang="en-US" altLang="zh-TW" sz="1200" dirty="0" err="1" smtClean="0"/>
              <a:t>indian</a:t>
            </a:r>
            <a:r>
              <a:rPr lang="en-US" altLang="zh-TW" sz="1200" dirty="0" smtClean="0"/>
              <a:t>', '</a:t>
            </a:r>
            <a:r>
              <a:rPr lang="en-US" altLang="zh-TW" sz="1200" dirty="0" err="1" smtClean="0"/>
              <a:t>jeita</a:t>
            </a:r>
            <a:r>
              <a:rPr lang="en-US" altLang="zh-TW" sz="1200" dirty="0" smtClean="0"/>
              <a:t>', '</a:t>
            </a:r>
            <a:r>
              <a:rPr lang="en-US" altLang="zh-TW" sz="1200" dirty="0" err="1" smtClean="0"/>
              <a:t>knbc</a:t>
            </a:r>
            <a:r>
              <a:rPr lang="en-US" altLang="zh-TW" sz="1200" dirty="0" smtClean="0"/>
              <a:t>', '</a:t>
            </a:r>
            <a:r>
              <a:rPr lang="en-US" altLang="zh-TW" sz="1200" dirty="0" err="1" smtClean="0"/>
              <a:t>lin_thesaurus</a:t>
            </a:r>
            <a:r>
              <a:rPr lang="en-US" altLang="zh-TW" sz="1200" dirty="0" smtClean="0"/>
              <a:t>', '</a:t>
            </a:r>
            <a:r>
              <a:rPr lang="en-US" altLang="zh-TW" sz="1200" dirty="0" err="1" smtClean="0"/>
              <a:t>mac_morpho</a:t>
            </a:r>
            <a:r>
              <a:rPr lang="en-US" altLang="zh-TW" sz="1200" dirty="0" smtClean="0"/>
              <a:t>', '</a:t>
            </a:r>
            <a:r>
              <a:rPr lang="en-US" altLang="zh-TW" sz="1200" dirty="0" err="1" smtClean="0"/>
              <a:t>machado</a:t>
            </a:r>
            <a:r>
              <a:rPr lang="en-US" altLang="zh-TW" sz="1200" dirty="0" smtClean="0"/>
              <a:t>', '</a:t>
            </a:r>
            <a:r>
              <a:rPr lang="en-US" altLang="zh-TW" sz="1200" dirty="0" err="1" smtClean="0"/>
              <a:t>masc_tagged</a:t>
            </a:r>
            <a:r>
              <a:rPr lang="en-US" altLang="zh-TW" sz="1200" dirty="0" smtClean="0"/>
              <a:t>', '</a:t>
            </a:r>
            <a:r>
              <a:rPr lang="en-US" altLang="zh-TW" sz="1200" dirty="0" err="1" smtClean="0"/>
              <a:t>movie_reviews</a:t>
            </a:r>
            <a:r>
              <a:rPr lang="en-US" altLang="zh-TW" sz="1200" dirty="0" smtClean="0"/>
              <a:t>', '</a:t>
            </a:r>
            <a:r>
              <a:rPr lang="en-US" altLang="zh-TW" sz="1200" dirty="0" err="1" smtClean="0"/>
              <a:t>multext_east</a:t>
            </a:r>
            <a:r>
              <a:rPr lang="en-US" altLang="zh-TW" sz="1200" dirty="0" smtClean="0"/>
              <a:t>', 'names', '</a:t>
            </a:r>
            <a:r>
              <a:rPr lang="en-US" altLang="zh-TW" sz="1200" dirty="0" err="1" smtClean="0"/>
              <a:t>nombank</a:t>
            </a:r>
            <a:r>
              <a:rPr lang="en-US" altLang="zh-TW" sz="1200" dirty="0" smtClean="0"/>
              <a:t>', '</a:t>
            </a:r>
            <a:r>
              <a:rPr lang="en-US" altLang="zh-TW" sz="1200" dirty="0" err="1" smtClean="0"/>
              <a:t>nombank_ptb</a:t>
            </a:r>
            <a:r>
              <a:rPr lang="en-US" altLang="zh-TW" sz="1200" dirty="0" smtClean="0"/>
              <a:t>', '</a:t>
            </a:r>
            <a:r>
              <a:rPr lang="en-US" altLang="zh-TW" sz="1200" dirty="0" err="1" smtClean="0"/>
              <a:t>nonbreaking_prefixes</a:t>
            </a:r>
            <a:r>
              <a:rPr lang="en-US" altLang="zh-TW" sz="1200" dirty="0" smtClean="0"/>
              <a:t>', '</a:t>
            </a:r>
            <a:r>
              <a:rPr lang="en-US" altLang="zh-TW" sz="1200" dirty="0" err="1" smtClean="0"/>
              <a:t>nps_chat</a:t>
            </a:r>
            <a:r>
              <a:rPr lang="en-US" altLang="zh-TW" sz="1200" dirty="0" smtClean="0"/>
              <a:t>', '</a:t>
            </a:r>
            <a:r>
              <a:rPr lang="en-US" altLang="zh-TW" sz="1200" dirty="0" err="1" smtClean="0"/>
              <a:t>opinion_lexicon</a:t>
            </a:r>
            <a:r>
              <a:rPr lang="en-US" altLang="zh-TW" sz="1200" dirty="0" smtClean="0"/>
              <a:t>', '</a:t>
            </a:r>
            <a:r>
              <a:rPr lang="en-US" altLang="zh-TW" sz="1200" dirty="0" err="1" smtClean="0"/>
              <a:t>perluniprops</a:t>
            </a:r>
            <a:r>
              <a:rPr lang="en-US" altLang="zh-TW" sz="1200" dirty="0" smtClean="0"/>
              <a:t>', '</a:t>
            </a:r>
            <a:r>
              <a:rPr lang="en-US" altLang="zh-TW" sz="1200" dirty="0" err="1" smtClean="0"/>
              <a:t>ppattach</a:t>
            </a:r>
            <a:r>
              <a:rPr lang="en-US" altLang="zh-TW" sz="1200" dirty="0" smtClean="0"/>
              <a:t>', 'product_reviews_1', 'product_reviews_2', '</a:t>
            </a:r>
            <a:r>
              <a:rPr lang="en-US" altLang="zh-TW" sz="1200" dirty="0" err="1" smtClean="0"/>
              <a:t>propbank</a:t>
            </a:r>
            <a:r>
              <a:rPr lang="en-US" altLang="zh-TW" sz="1200" dirty="0" smtClean="0"/>
              <a:t>', '</a:t>
            </a:r>
            <a:r>
              <a:rPr lang="en-US" altLang="zh-TW" sz="1200" dirty="0" err="1" smtClean="0"/>
              <a:t>propbank_ptb</a:t>
            </a:r>
            <a:r>
              <a:rPr lang="en-US" altLang="zh-TW" sz="1200" dirty="0" smtClean="0"/>
              <a:t>', '</a:t>
            </a:r>
            <a:r>
              <a:rPr lang="en-US" altLang="zh-TW" sz="1200" dirty="0" err="1" smtClean="0"/>
              <a:t>pros_cons</a:t>
            </a:r>
            <a:r>
              <a:rPr lang="en-US" altLang="zh-TW" sz="1200" dirty="0" smtClean="0"/>
              <a:t>', '</a:t>
            </a:r>
            <a:r>
              <a:rPr lang="en-US" altLang="zh-TW" sz="1200" dirty="0" err="1" smtClean="0"/>
              <a:t>ptb</a:t>
            </a:r>
            <a:r>
              <a:rPr lang="en-US" altLang="zh-TW" sz="1200" dirty="0" smtClean="0"/>
              <a:t>', 'qc', 're', 'reader', '</a:t>
            </a:r>
            <a:r>
              <a:rPr lang="en-US" altLang="zh-TW" sz="1200" dirty="0" err="1" smtClean="0"/>
              <a:t>reuters</a:t>
            </a:r>
            <a:r>
              <a:rPr lang="en-US" altLang="zh-TW" sz="1200" dirty="0" smtClean="0"/>
              <a:t>', '</a:t>
            </a:r>
            <a:r>
              <a:rPr lang="en-US" altLang="zh-TW" sz="1200" dirty="0" err="1" smtClean="0"/>
              <a:t>rte</a:t>
            </a:r>
            <a:r>
              <a:rPr lang="en-US" altLang="zh-TW" sz="1200" dirty="0" smtClean="0"/>
              <a:t>', '</a:t>
            </a:r>
            <a:r>
              <a:rPr lang="en-US" altLang="zh-TW" sz="1200" dirty="0" err="1" smtClean="0"/>
              <a:t>semcor</a:t>
            </a:r>
            <a:r>
              <a:rPr lang="en-US" altLang="zh-TW" sz="1200" dirty="0" smtClean="0"/>
              <a:t>', '</a:t>
            </a:r>
            <a:r>
              <a:rPr lang="en-US" altLang="zh-TW" sz="1200" dirty="0" err="1" smtClean="0"/>
              <a:t>senseval</a:t>
            </a:r>
            <a:r>
              <a:rPr lang="en-US" altLang="zh-TW" sz="1200" dirty="0" smtClean="0"/>
              <a:t>', '</a:t>
            </a:r>
            <a:r>
              <a:rPr lang="en-US" altLang="zh-TW" sz="1200" dirty="0" err="1" smtClean="0"/>
              <a:t>sentence_polarity</a:t>
            </a:r>
            <a:r>
              <a:rPr lang="en-US" altLang="zh-TW" sz="1200" dirty="0" smtClean="0"/>
              <a:t>', '</a:t>
            </a:r>
            <a:r>
              <a:rPr lang="en-US" altLang="zh-TW" sz="1200" dirty="0" err="1" smtClean="0"/>
              <a:t>sentiwordnet</a:t>
            </a:r>
            <a:r>
              <a:rPr lang="en-US" altLang="zh-TW" sz="1200" dirty="0" smtClean="0"/>
              <a:t>', '</a:t>
            </a:r>
            <a:r>
              <a:rPr lang="en-US" altLang="zh-TW" sz="1200" dirty="0" err="1" smtClean="0"/>
              <a:t>shakespeare</a:t>
            </a:r>
            <a:r>
              <a:rPr lang="en-US" altLang="zh-TW" sz="1200" dirty="0" smtClean="0"/>
              <a:t>', '</a:t>
            </a:r>
            <a:r>
              <a:rPr lang="en-US" altLang="zh-TW" sz="1200" dirty="0" err="1" smtClean="0"/>
              <a:t>sinica_treebank</a:t>
            </a:r>
            <a:r>
              <a:rPr lang="en-US" altLang="zh-TW" sz="1200" dirty="0" smtClean="0"/>
              <a:t>', '</a:t>
            </a:r>
            <a:r>
              <a:rPr lang="en-US" altLang="zh-TW" sz="1200" dirty="0" err="1" smtClean="0"/>
              <a:t>state_union</a:t>
            </a:r>
            <a:r>
              <a:rPr lang="en-US" altLang="zh-TW" sz="1200" dirty="0" smtClean="0"/>
              <a:t>', '</a:t>
            </a:r>
            <a:r>
              <a:rPr lang="en-US" altLang="zh-TW" sz="1200" dirty="0" err="1" smtClean="0"/>
              <a:t>stopwords</a:t>
            </a:r>
            <a:r>
              <a:rPr lang="en-US" altLang="zh-TW" sz="1200" dirty="0" smtClean="0"/>
              <a:t>', 'subjectivity', '</a:t>
            </a:r>
            <a:r>
              <a:rPr lang="en-US" altLang="zh-TW" sz="1200" dirty="0" err="1" smtClean="0"/>
              <a:t>swadesh</a:t>
            </a:r>
            <a:r>
              <a:rPr lang="en-US" altLang="zh-TW" sz="1200" dirty="0" smtClean="0"/>
              <a:t>', 'swadesh110', 'swadesh207', 'switchboard', '</a:t>
            </a:r>
            <a:r>
              <a:rPr lang="en-US" altLang="zh-TW" sz="1200" dirty="0" err="1" smtClean="0"/>
              <a:t>tagged_treebank_para_block_reader</a:t>
            </a:r>
            <a:r>
              <a:rPr lang="en-US" altLang="zh-TW" sz="1200" dirty="0" smtClean="0"/>
              <a:t>', '</a:t>
            </a:r>
            <a:r>
              <a:rPr lang="en-US" altLang="zh-TW" sz="1200" dirty="0" err="1" smtClean="0"/>
              <a:t>teardown_module</a:t>
            </a:r>
            <a:r>
              <a:rPr lang="en-US" altLang="zh-TW" sz="1200" dirty="0" smtClean="0"/>
              <a:t>', '</a:t>
            </a:r>
            <a:r>
              <a:rPr lang="en-US" altLang="zh-TW" sz="1200" dirty="0" err="1" smtClean="0"/>
              <a:t>timit</a:t>
            </a:r>
            <a:r>
              <a:rPr lang="en-US" altLang="zh-TW" sz="1200" dirty="0" smtClean="0"/>
              <a:t>', '</a:t>
            </a:r>
            <a:r>
              <a:rPr lang="en-US" altLang="zh-TW" sz="1200" dirty="0" err="1" smtClean="0"/>
              <a:t>timit_tagged</a:t>
            </a:r>
            <a:r>
              <a:rPr lang="en-US" altLang="zh-TW" sz="1200" dirty="0" smtClean="0"/>
              <a:t>', 'toolbox', 'treebank', '</a:t>
            </a:r>
            <a:r>
              <a:rPr lang="en-US" altLang="zh-TW" sz="1200" dirty="0" err="1" smtClean="0"/>
              <a:t>treebank_chunk</a:t>
            </a:r>
            <a:r>
              <a:rPr lang="en-US" altLang="zh-TW" sz="1200" dirty="0" smtClean="0"/>
              <a:t>', '</a:t>
            </a:r>
            <a:r>
              <a:rPr lang="en-US" altLang="zh-TW" sz="1200" dirty="0" err="1" smtClean="0"/>
              <a:t>treebank_raw</a:t>
            </a:r>
            <a:r>
              <a:rPr lang="en-US" altLang="zh-TW" sz="1200" dirty="0" smtClean="0"/>
              <a:t>', '</a:t>
            </a:r>
            <a:r>
              <a:rPr lang="en-US" altLang="zh-TW" sz="1200" dirty="0" err="1" smtClean="0"/>
              <a:t>twitter_samples</a:t>
            </a:r>
            <a:r>
              <a:rPr lang="en-US" altLang="zh-TW" sz="1200" dirty="0" smtClean="0"/>
              <a:t>', '</a:t>
            </a:r>
            <a:r>
              <a:rPr lang="en-US" altLang="zh-TW" sz="1200" dirty="0" err="1" smtClean="0"/>
              <a:t>udhr</a:t>
            </a:r>
            <a:r>
              <a:rPr lang="en-US" altLang="zh-TW" sz="1200" dirty="0" smtClean="0"/>
              <a:t>', 'udhr2', '</a:t>
            </a:r>
            <a:r>
              <a:rPr lang="en-US" altLang="zh-TW" sz="1200" dirty="0" err="1" smtClean="0"/>
              <a:t>universal_treebanks</a:t>
            </a:r>
            <a:r>
              <a:rPr lang="en-US" altLang="zh-TW" sz="1200" dirty="0" smtClean="0"/>
              <a:t>', '</a:t>
            </a:r>
            <a:r>
              <a:rPr lang="en-US" altLang="zh-TW" sz="1200" dirty="0" err="1" smtClean="0"/>
              <a:t>util</a:t>
            </a:r>
            <a:r>
              <a:rPr lang="en-US" altLang="zh-TW" sz="1200" dirty="0" smtClean="0"/>
              <a:t>', '</a:t>
            </a:r>
            <a:r>
              <a:rPr lang="en-US" altLang="zh-TW" sz="1200" dirty="0" err="1" smtClean="0"/>
              <a:t>verbnet</a:t>
            </a:r>
            <a:r>
              <a:rPr lang="en-US" altLang="zh-TW" sz="1200" dirty="0" smtClean="0"/>
              <a:t>', '</a:t>
            </a:r>
            <a:r>
              <a:rPr lang="en-US" altLang="zh-TW" sz="1200" dirty="0" err="1" smtClean="0"/>
              <a:t>webtext</a:t>
            </a:r>
            <a:r>
              <a:rPr lang="en-US" altLang="zh-TW" sz="1200" dirty="0" smtClean="0"/>
              <a:t>', '</a:t>
            </a:r>
            <a:r>
              <a:rPr lang="en-US" altLang="zh-TW" sz="1200" dirty="0" err="1" smtClean="0"/>
              <a:t>wordnet</a:t>
            </a:r>
            <a:r>
              <a:rPr lang="en-US" altLang="zh-TW" sz="1200" dirty="0" smtClean="0"/>
              <a:t>', '</a:t>
            </a:r>
            <a:r>
              <a:rPr lang="en-US" altLang="zh-TW" sz="1200" dirty="0" err="1" smtClean="0"/>
              <a:t>wordnet_ic</a:t>
            </a:r>
            <a:r>
              <a:rPr lang="en-US" altLang="zh-TW" sz="1200" dirty="0" smtClean="0"/>
              <a:t>', 'words']</a:t>
            </a:r>
            <a:endParaRPr lang="zh-TW" altLang="en-US" sz="1200" dirty="0"/>
          </a:p>
        </p:txBody>
      </p:sp>
    </p:spTree>
    <p:extLst>
      <p:ext uri="{BB962C8B-B14F-4D97-AF65-F5344CB8AC3E}">
        <p14:creationId xmlns:p14="http://schemas.microsoft.com/office/powerpoint/2010/main" val="130104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967335"/>
            <a:ext cx="6442364" cy="1200329"/>
          </a:xfrm>
          <a:prstGeom prst="rect">
            <a:avLst/>
          </a:prstGeom>
        </p:spPr>
        <p:txBody>
          <a:bodyPr wrap="square">
            <a:spAutoFit/>
          </a:bodyPr>
          <a:lstStyle/>
          <a:p>
            <a:r>
              <a:rPr lang="en-US" altLang="zh-TW" b="1" dirty="0"/>
              <a:t> </a:t>
            </a:r>
            <a:r>
              <a:rPr lang="en-US" altLang="zh-TW" b="1" dirty="0" err="1"/>
              <a:t>nltk.tokenize</a:t>
            </a:r>
            <a:r>
              <a:rPr lang="zh-TW" altLang="en-US" b="1" dirty="0"/>
              <a:t>方法代碼示例</a:t>
            </a:r>
          </a:p>
          <a:p>
            <a:endParaRPr lang="en-US" altLang="zh-TW" dirty="0" smtClean="0"/>
          </a:p>
          <a:p>
            <a:r>
              <a:rPr lang="en-US" altLang="zh-TW" dirty="0" smtClean="0"/>
              <a:t>https://vimsky.com/zh-tw/examples/detail/python-method-nltk.tokenize.html</a:t>
            </a:r>
            <a:endParaRPr lang="zh-TW" altLang="en-US" dirty="0"/>
          </a:p>
        </p:txBody>
      </p:sp>
    </p:spTree>
    <p:extLst>
      <p:ext uri="{BB962C8B-B14F-4D97-AF65-F5344CB8AC3E}">
        <p14:creationId xmlns:p14="http://schemas.microsoft.com/office/powerpoint/2010/main" val="159462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7946" y="1619286"/>
            <a:ext cx="7712364" cy="4524315"/>
          </a:xfrm>
          <a:prstGeom prst="rect">
            <a:avLst/>
          </a:prstGeom>
        </p:spPr>
        <p:txBody>
          <a:bodyPr wrap="square">
            <a:spAutoFit/>
          </a:bodyPr>
          <a:lstStyle/>
          <a:p>
            <a:r>
              <a:rPr lang="en-US" altLang="zh-TW" b="0" i="0" dirty="0" smtClean="0">
                <a:solidFill>
                  <a:srgbClr val="000000"/>
                </a:solidFill>
                <a:effectLst/>
                <a:latin typeface="Consolas" panose="020B0609020204030204" pitchFamily="49" charset="0"/>
              </a:rPr>
              <a:t>text </a:t>
            </a:r>
            <a:r>
              <a:rPr lang="en-US" altLang="zh-TW" b="0" i="0" dirty="0" smtClean="0">
                <a:solidFill>
                  <a:srgbClr val="A67F59"/>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r>
              <a:rPr lang="en-US" altLang="zh-TW" b="0" i="0" dirty="0" smtClean="0">
                <a:solidFill>
                  <a:srgbClr val="2F9C0A"/>
                </a:solidFill>
                <a:effectLst/>
                <a:latin typeface="Consolas" panose="020B0609020204030204" pitchFamily="49" charset="0"/>
              </a:rPr>
              <a:t>''' Joe waited for the train. The train was late. Mary and Samantha took the bus. I looked for Mary and Samantha at the bus station. '''</a:t>
            </a:r>
            <a:r>
              <a:rPr lang="en-US" altLang="zh-TW" b="0" i="0" dirty="0" smtClean="0">
                <a:solidFill>
                  <a:srgbClr val="000000"/>
                </a:solidFill>
                <a:effectLst/>
                <a:latin typeface="Consolas" panose="020B0609020204030204" pitchFamily="49" charset="0"/>
              </a:rPr>
              <a:t> </a:t>
            </a:r>
          </a:p>
          <a:p>
            <a:endParaRPr lang="en-US" altLang="zh-TW" dirty="0">
              <a:solidFill>
                <a:srgbClr val="000000"/>
              </a:solidFill>
              <a:latin typeface="Consolas" panose="020B0609020204030204" pitchFamily="49" charset="0"/>
            </a:endParaRPr>
          </a:p>
          <a:p>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smtClean="0">
                <a:solidFill>
                  <a:srgbClr val="2F9C0A"/>
                </a:solidFill>
                <a:effectLst/>
                <a:latin typeface="Consolas" panose="020B0609020204030204" pitchFamily="49" charset="0"/>
              </a:rPr>
              <a:t>"\</a:t>
            </a:r>
            <a:r>
              <a:rPr lang="en-US" altLang="zh-TW" b="0" i="0" dirty="0" err="1" smtClean="0">
                <a:solidFill>
                  <a:srgbClr val="2F9C0A"/>
                </a:solidFill>
                <a:effectLst/>
                <a:latin typeface="Consolas" panose="020B0609020204030204" pitchFamily="49" charset="0"/>
              </a:rPr>
              <a:t>nOriginal</a:t>
            </a:r>
            <a:r>
              <a:rPr lang="en-US" altLang="zh-TW" b="0" i="0" dirty="0" smtClean="0">
                <a:solidFill>
                  <a:srgbClr val="2F9C0A"/>
                </a:solidFill>
                <a:effectLst/>
                <a:latin typeface="Consolas" panose="020B0609020204030204" pitchFamily="49" charset="0"/>
              </a:rPr>
              <a:t> string:"</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text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endParaRPr lang="en-US" altLang="zh-TW" dirty="0">
              <a:solidFill>
                <a:srgbClr val="000000"/>
              </a:solidFill>
              <a:latin typeface="Consolas" panose="020B0609020204030204" pitchFamily="49" charset="0"/>
            </a:endParaRPr>
          </a:p>
          <a:p>
            <a:r>
              <a:rPr lang="en-US" altLang="zh-TW" b="0" i="0" dirty="0" smtClean="0">
                <a:solidFill>
                  <a:srgbClr val="1990B8"/>
                </a:solidFill>
                <a:effectLst/>
                <a:latin typeface="Consolas" panose="020B0609020204030204" pitchFamily="49" charset="0"/>
              </a:rPr>
              <a:t>from</a:t>
            </a:r>
            <a:r>
              <a:rPr lang="en-US" altLang="zh-TW" b="0" i="0" dirty="0" smtClean="0">
                <a:solidFill>
                  <a:srgbClr val="000000"/>
                </a:solidFill>
                <a:effectLst/>
                <a:latin typeface="Consolas" panose="020B0609020204030204" pitchFamily="49" charset="0"/>
              </a:rPr>
              <a:t> </a:t>
            </a:r>
            <a:r>
              <a:rPr lang="en-US" altLang="zh-TW" b="0" i="0" dirty="0" err="1" smtClean="0">
                <a:solidFill>
                  <a:srgbClr val="000000"/>
                </a:solidFill>
                <a:effectLst/>
                <a:latin typeface="Consolas" panose="020B0609020204030204" pitchFamily="49" charset="0"/>
              </a:rPr>
              <a:t>nltk</a:t>
            </a:r>
            <a:r>
              <a:rPr lang="en-US" altLang="zh-TW" b="0" i="0" dirty="0" err="1" smtClean="0">
                <a:solidFill>
                  <a:srgbClr val="5F6364"/>
                </a:solidFill>
                <a:effectLst/>
                <a:latin typeface="Consolas" panose="020B0609020204030204" pitchFamily="49" charset="0"/>
              </a:rPr>
              <a:t>.</a:t>
            </a:r>
            <a:r>
              <a:rPr lang="en-US" altLang="zh-TW" b="0" i="0" dirty="0" err="1" smtClean="0">
                <a:solidFill>
                  <a:srgbClr val="000000"/>
                </a:solidFill>
                <a:effectLst/>
                <a:latin typeface="Consolas" panose="020B0609020204030204" pitchFamily="49" charset="0"/>
              </a:rPr>
              <a:t>tokenize</a:t>
            </a:r>
            <a:r>
              <a:rPr lang="en-US" altLang="zh-TW" b="0" i="0" dirty="0" smtClean="0">
                <a:solidFill>
                  <a:srgbClr val="000000"/>
                </a:solidFill>
                <a:effectLst/>
                <a:latin typeface="Consolas" panose="020B0609020204030204" pitchFamily="49" charset="0"/>
              </a:rPr>
              <a:t> </a:t>
            </a:r>
            <a:r>
              <a:rPr lang="en-US" altLang="zh-TW" b="0" i="0" dirty="0" smtClean="0">
                <a:solidFill>
                  <a:srgbClr val="1990B8"/>
                </a:solidFill>
                <a:effectLst/>
                <a:latin typeface="Consolas" panose="020B0609020204030204" pitchFamily="49" charset="0"/>
              </a:rPr>
              <a:t>import</a:t>
            </a:r>
            <a:r>
              <a:rPr lang="en-US" altLang="zh-TW" b="0" i="0" dirty="0" smtClean="0">
                <a:solidFill>
                  <a:srgbClr val="000000"/>
                </a:solidFill>
                <a:effectLst/>
                <a:latin typeface="Consolas" panose="020B0609020204030204" pitchFamily="49" charset="0"/>
              </a:rPr>
              <a:t> </a:t>
            </a:r>
            <a:r>
              <a:rPr lang="en-US" altLang="zh-TW" b="0" i="0" dirty="0" err="1" smtClean="0">
                <a:solidFill>
                  <a:srgbClr val="000000"/>
                </a:solidFill>
                <a:effectLst/>
                <a:latin typeface="Consolas" panose="020B0609020204030204" pitchFamily="49" charset="0"/>
              </a:rPr>
              <a:t>sent_tokenize</a:t>
            </a:r>
            <a:r>
              <a:rPr lang="en-US" altLang="zh-TW" b="0" i="0" dirty="0" smtClean="0">
                <a:solidFill>
                  <a:srgbClr val="000000"/>
                </a:solidFill>
                <a:effectLst/>
                <a:latin typeface="Consolas" panose="020B0609020204030204" pitchFamily="49" charset="0"/>
              </a:rPr>
              <a:t> </a:t>
            </a:r>
          </a:p>
          <a:p>
            <a:r>
              <a:rPr lang="en-US" altLang="zh-TW" b="0" i="0" dirty="0" err="1" smtClean="0">
                <a:solidFill>
                  <a:srgbClr val="000000"/>
                </a:solidFill>
                <a:effectLst/>
                <a:latin typeface="Consolas" panose="020B0609020204030204" pitchFamily="49" charset="0"/>
              </a:rPr>
              <a:t>token_text</a:t>
            </a:r>
            <a:r>
              <a:rPr lang="en-US" altLang="zh-TW" b="0" i="0" dirty="0" smtClean="0">
                <a:solidFill>
                  <a:srgbClr val="000000"/>
                </a:solidFill>
                <a:effectLst/>
                <a:latin typeface="Consolas" panose="020B0609020204030204" pitchFamily="49" charset="0"/>
              </a:rPr>
              <a:t> </a:t>
            </a:r>
            <a:r>
              <a:rPr lang="en-US" altLang="zh-TW" b="0" i="0" dirty="0" smtClean="0">
                <a:solidFill>
                  <a:srgbClr val="A67F59"/>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r>
              <a:rPr lang="en-US" altLang="zh-TW" b="0" i="0" dirty="0" err="1" smtClean="0">
                <a:solidFill>
                  <a:srgbClr val="000000"/>
                </a:solidFill>
                <a:effectLst/>
                <a:latin typeface="Consolas" panose="020B0609020204030204" pitchFamily="49" charset="0"/>
              </a:rPr>
              <a:t>sent_tokenize</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text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endParaRPr lang="en-US" altLang="zh-TW" dirty="0">
              <a:solidFill>
                <a:srgbClr val="000000"/>
              </a:solidFill>
              <a:latin typeface="Consolas" panose="020B0609020204030204" pitchFamily="49" charset="0"/>
            </a:endParaRPr>
          </a:p>
          <a:p>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smtClean="0">
                <a:solidFill>
                  <a:srgbClr val="2F9C0A"/>
                </a:solidFill>
                <a:effectLst/>
                <a:latin typeface="Consolas" panose="020B0609020204030204" pitchFamily="49" charset="0"/>
              </a:rPr>
              <a:t>"\</a:t>
            </a:r>
            <a:r>
              <a:rPr lang="en-US" altLang="zh-TW" b="0" i="0" dirty="0" err="1" smtClean="0">
                <a:solidFill>
                  <a:srgbClr val="2F9C0A"/>
                </a:solidFill>
                <a:effectLst/>
                <a:latin typeface="Consolas" panose="020B0609020204030204" pitchFamily="49" charset="0"/>
              </a:rPr>
              <a:t>nSentence</a:t>
            </a:r>
            <a:r>
              <a:rPr lang="en-US" altLang="zh-TW" b="0" i="0" dirty="0" smtClean="0">
                <a:solidFill>
                  <a:srgbClr val="2F9C0A"/>
                </a:solidFill>
                <a:effectLst/>
                <a:latin typeface="Consolas" panose="020B0609020204030204" pitchFamily="49" charset="0"/>
              </a:rPr>
              <a:t>-tokenized copy in a list:"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err="1" smtClean="0">
                <a:solidFill>
                  <a:srgbClr val="000000"/>
                </a:solidFill>
                <a:effectLst/>
                <a:latin typeface="Consolas" panose="020B0609020204030204" pitchFamily="49" charset="0"/>
              </a:rPr>
              <a:t>token_text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smtClean="0">
                <a:solidFill>
                  <a:srgbClr val="2F9C0A"/>
                </a:solidFill>
                <a:effectLst/>
                <a:latin typeface="Consolas" panose="020B0609020204030204" pitchFamily="49" charset="0"/>
              </a:rPr>
              <a:t>"\</a:t>
            </a:r>
            <a:r>
              <a:rPr lang="en-US" altLang="zh-TW" b="0" i="0" dirty="0" err="1" smtClean="0">
                <a:solidFill>
                  <a:srgbClr val="2F9C0A"/>
                </a:solidFill>
                <a:effectLst/>
                <a:latin typeface="Consolas" panose="020B0609020204030204" pitchFamily="49" charset="0"/>
              </a:rPr>
              <a:t>nRead</a:t>
            </a:r>
            <a:r>
              <a:rPr lang="en-US" altLang="zh-TW" b="0" i="0" dirty="0" smtClean="0">
                <a:solidFill>
                  <a:srgbClr val="2F9C0A"/>
                </a:solidFill>
                <a:effectLst/>
                <a:latin typeface="Consolas" panose="020B0609020204030204" pitchFamily="49" charset="0"/>
              </a:rPr>
              <a:t> the list:"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endParaRPr lang="en-US" altLang="zh-TW" b="0" i="0" dirty="0" smtClean="0">
              <a:solidFill>
                <a:srgbClr val="1990B8"/>
              </a:solidFill>
              <a:effectLst/>
              <a:latin typeface="Consolas" panose="020B0609020204030204" pitchFamily="49" charset="0"/>
            </a:endParaRPr>
          </a:p>
          <a:p>
            <a:r>
              <a:rPr lang="en-US" altLang="zh-TW" b="0" i="0" dirty="0" smtClean="0">
                <a:solidFill>
                  <a:srgbClr val="1990B8"/>
                </a:solidFill>
                <a:effectLst/>
                <a:latin typeface="Consolas" panose="020B0609020204030204" pitchFamily="49" charset="0"/>
              </a:rPr>
              <a:t>for</a:t>
            </a:r>
            <a:r>
              <a:rPr lang="en-US" altLang="zh-TW" b="0" i="0" dirty="0" smtClean="0">
                <a:solidFill>
                  <a:srgbClr val="000000"/>
                </a:solidFill>
                <a:effectLst/>
                <a:latin typeface="Consolas" panose="020B0609020204030204" pitchFamily="49" charset="0"/>
              </a:rPr>
              <a:t> s </a:t>
            </a:r>
            <a:r>
              <a:rPr lang="en-US" altLang="zh-TW" b="0" i="0" dirty="0" smtClean="0">
                <a:solidFill>
                  <a:srgbClr val="1990B8"/>
                </a:solidFill>
                <a:effectLst/>
                <a:latin typeface="Consolas" panose="020B0609020204030204" pitchFamily="49" charset="0"/>
              </a:rPr>
              <a:t>in</a:t>
            </a:r>
            <a:r>
              <a:rPr lang="en-US" altLang="zh-TW" b="0" i="0" dirty="0" smtClean="0">
                <a:solidFill>
                  <a:srgbClr val="000000"/>
                </a:solidFill>
                <a:effectLst/>
                <a:latin typeface="Consolas" panose="020B0609020204030204" pitchFamily="49" charset="0"/>
              </a:rPr>
              <a:t> </a:t>
            </a:r>
            <a:r>
              <a:rPr lang="en-US" altLang="zh-TW" b="0" i="0" dirty="0" err="1" smtClean="0">
                <a:solidFill>
                  <a:srgbClr val="000000"/>
                </a:solidFill>
                <a:effectLst/>
                <a:latin typeface="Consolas" panose="020B0609020204030204" pitchFamily="49" charset="0"/>
              </a:rPr>
              <a:t>token_text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 </a:t>
            </a:r>
          </a:p>
          <a:p>
            <a:r>
              <a:rPr lang="en-US" altLang="zh-TW" dirty="0">
                <a:solidFill>
                  <a:srgbClr val="000000"/>
                </a:solidFill>
                <a:latin typeface="Consolas" panose="020B0609020204030204" pitchFamily="49" charset="0"/>
              </a:rPr>
              <a:t> </a:t>
            </a:r>
            <a:r>
              <a:rPr lang="en-US" altLang="zh-TW" dirty="0" smtClean="0">
                <a:solidFill>
                  <a:srgbClr val="000000"/>
                </a:solidFill>
                <a:latin typeface="Consolas" panose="020B0609020204030204" pitchFamily="49" charset="0"/>
              </a:rPr>
              <a:t>   </a:t>
            </a:r>
            <a:r>
              <a:rPr lang="en-US" altLang="zh-TW" b="0" i="0" dirty="0" smtClean="0">
                <a:solidFill>
                  <a:srgbClr val="1990B8"/>
                </a:solidFill>
                <a:effectLst/>
                <a:latin typeface="Consolas" panose="020B0609020204030204" pitchFamily="49" charset="0"/>
              </a:rPr>
              <a:t>print</a:t>
            </a:r>
            <a:r>
              <a:rPr lang="en-US" altLang="zh-TW" b="0" i="0" dirty="0" smtClean="0">
                <a:solidFill>
                  <a:srgbClr val="5F6364"/>
                </a:solidFill>
                <a:effectLst/>
                <a:latin typeface="Consolas" panose="020B0609020204030204" pitchFamily="49" charset="0"/>
              </a:rPr>
              <a:t>(</a:t>
            </a:r>
            <a:r>
              <a:rPr lang="en-US" altLang="zh-TW" b="0" i="0" dirty="0" smtClean="0">
                <a:solidFill>
                  <a:srgbClr val="000000"/>
                </a:solidFill>
                <a:effectLst/>
                <a:latin typeface="Consolas" panose="020B0609020204030204" pitchFamily="49" charset="0"/>
              </a:rPr>
              <a:t>s</a:t>
            </a:r>
            <a:r>
              <a:rPr lang="en-US" altLang="zh-TW" b="0" i="0" dirty="0" smtClean="0">
                <a:solidFill>
                  <a:srgbClr val="5F6364"/>
                </a:solidFill>
                <a:effectLst/>
                <a:latin typeface="Consolas" panose="020B0609020204030204" pitchFamily="49" charset="0"/>
              </a:rPr>
              <a:t>)</a:t>
            </a:r>
            <a:endParaRPr lang="zh-TW" altLang="en-US" dirty="0"/>
          </a:p>
        </p:txBody>
      </p:sp>
      <p:sp>
        <p:nvSpPr>
          <p:cNvPr id="3" name="矩形 2"/>
          <p:cNvSpPr/>
          <p:nvPr/>
        </p:nvSpPr>
        <p:spPr>
          <a:xfrm>
            <a:off x="318655" y="399580"/>
            <a:ext cx="8326582" cy="369332"/>
          </a:xfrm>
          <a:prstGeom prst="rect">
            <a:avLst/>
          </a:prstGeom>
        </p:spPr>
        <p:txBody>
          <a:bodyPr wrap="square">
            <a:spAutoFit/>
          </a:bodyPr>
          <a:lstStyle/>
          <a:p>
            <a:r>
              <a:rPr lang="en-US" altLang="zh-TW" dirty="0" smtClean="0"/>
              <a:t>Write a Python NLTK program to split the text sentence/paragraph into a list of words.</a:t>
            </a:r>
            <a:endParaRPr lang="zh-TW" altLang="en-US" dirty="0"/>
          </a:p>
        </p:txBody>
      </p:sp>
      <p:sp>
        <p:nvSpPr>
          <p:cNvPr id="4" name="矩形 3"/>
          <p:cNvSpPr/>
          <p:nvPr/>
        </p:nvSpPr>
        <p:spPr>
          <a:xfrm>
            <a:off x="318655" y="961195"/>
            <a:ext cx="7910946" cy="376068"/>
          </a:xfrm>
          <a:prstGeom prst="rect">
            <a:avLst/>
          </a:prstGeom>
        </p:spPr>
        <p:txBody>
          <a:bodyPr wrap="square">
            <a:spAutoFit/>
          </a:bodyPr>
          <a:lstStyle/>
          <a:p>
            <a:r>
              <a:rPr lang="en-US" altLang="zh-TW" dirty="0" smtClean="0"/>
              <a:t>https://www.w3resource.com/python-exercises/nltk/nltk-tokenize-exercise-1.php</a:t>
            </a:r>
            <a:endParaRPr lang="zh-TW" altLang="en-US" dirty="0"/>
          </a:p>
        </p:txBody>
      </p:sp>
    </p:spTree>
    <p:extLst>
      <p:ext uri="{BB962C8B-B14F-4D97-AF65-F5344CB8AC3E}">
        <p14:creationId xmlns:p14="http://schemas.microsoft.com/office/powerpoint/2010/main" val="140432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035" y="2828836"/>
            <a:ext cx="7897091" cy="1384995"/>
          </a:xfrm>
          <a:prstGeom prst="rect">
            <a:avLst/>
          </a:prstGeom>
        </p:spPr>
        <p:txBody>
          <a:bodyPr wrap="square">
            <a:spAutoFit/>
          </a:bodyPr>
          <a:lstStyle/>
          <a:p>
            <a:r>
              <a:rPr lang="en-US" altLang="zh-TW" sz="2800" dirty="0" smtClean="0"/>
              <a:t># Make sure to install </a:t>
            </a:r>
            <a:r>
              <a:rPr lang="en-US" altLang="zh-TW" sz="2800" dirty="0" err="1" smtClean="0"/>
              <a:t>wordnet</a:t>
            </a:r>
            <a:r>
              <a:rPr lang="en-US" altLang="zh-TW" sz="2800" dirty="0" smtClean="0"/>
              <a:t>, if not done already so</a:t>
            </a:r>
          </a:p>
          <a:p>
            <a:r>
              <a:rPr lang="en-US" altLang="zh-TW" sz="2800" dirty="0" smtClean="0"/>
              <a:t># import </a:t>
            </a:r>
            <a:r>
              <a:rPr lang="en-US" altLang="zh-TW" sz="2800" dirty="0" err="1" smtClean="0"/>
              <a:t>nltk</a:t>
            </a:r>
            <a:endParaRPr lang="en-US" altLang="zh-TW" sz="2800" dirty="0" smtClean="0"/>
          </a:p>
          <a:p>
            <a:r>
              <a:rPr lang="en-US" altLang="zh-TW" sz="2800" dirty="0" smtClean="0"/>
              <a:t># </a:t>
            </a:r>
            <a:r>
              <a:rPr lang="en-US" altLang="zh-TW" sz="2800" dirty="0" err="1" smtClean="0"/>
              <a:t>nltk.download</a:t>
            </a:r>
            <a:r>
              <a:rPr lang="en-US" altLang="zh-TW" sz="2800" dirty="0" smtClean="0"/>
              <a:t>('</a:t>
            </a:r>
            <a:r>
              <a:rPr lang="en-US" altLang="zh-TW" sz="2800" dirty="0" err="1" smtClean="0"/>
              <a:t>wordnet</a:t>
            </a:r>
            <a:r>
              <a:rPr lang="en-US" altLang="zh-TW" sz="2800" dirty="0" smtClean="0"/>
              <a:t>')</a:t>
            </a:r>
            <a:endParaRPr lang="en-US" altLang="zh-TW" sz="2800" dirty="0"/>
          </a:p>
        </p:txBody>
      </p:sp>
    </p:spTree>
    <p:extLst>
      <p:ext uri="{BB962C8B-B14F-4D97-AF65-F5344CB8AC3E}">
        <p14:creationId xmlns:p14="http://schemas.microsoft.com/office/powerpoint/2010/main" val="379806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6800" y="5747435"/>
            <a:ext cx="6599382" cy="369332"/>
          </a:xfrm>
          <a:prstGeom prst="rect">
            <a:avLst/>
          </a:prstGeom>
        </p:spPr>
        <p:txBody>
          <a:bodyPr wrap="square">
            <a:spAutoFit/>
          </a:bodyPr>
          <a:lstStyle/>
          <a:p>
            <a:r>
              <a:rPr lang="en-US" altLang="zh-TW" dirty="0" smtClean="0"/>
              <a:t>https://github.com/youngmihuang/cs224n_exercise</a:t>
            </a:r>
            <a:endParaRPr lang="zh-TW" altLang="en-US" dirty="0"/>
          </a:p>
        </p:txBody>
      </p:sp>
      <p:sp>
        <p:nvSpPr>
          <p:cNvPr id="3" name="矩形 2"/>
          <p:cNvSpPr/>
          <p:nvPr/>
        </p:nvSpPr>
        <p:spPr>
          <a:xfrm>
            <a:off x="480292" y="1397523"/>
            <a:ext cx="8201890" cy="1477328"/>
          </a:xfrm>
          <a:prstGeom prst="rect">
            <a:avLst/>
          </a:prstGeom>
        </p:spPr>
        <p:txBody>
          <a:bodyPr wrap="square">
            <a:spAutoFit/>
          </a:bodyPr>
          <a:lstStyle/>
          <a:p>
            <a:pPr>
              <a:buFont typeface="Arial" panose="020B0604020202020204" pitchFamily="34" charset="0"/>
              <a:buChar char="•"/>
            </a:pPr>
            <a:r>
              <a:rPr lang="en-US" altLang="zh-TW" b="0" i="0" dirty="0" smtClean="0">
                <a:solidFill>
                  <a:srgbClr val="333333"/>
                </a:solidFill>
                <a:effectLst/>
                <a:latin typeface="Roboto"/>
              </a:rPr>
              <a:t>Assignment 1 (6%): Introduction to word vectors</a:t>
            </a:r>
          </a:p>
          <a:p>
            <a:pPr>
              <a:buFont typeface="Arial" panose="020B0604020202020204" pitchFamily="34" charset="0"/>
              <a:buChar char="•"/>
            </a:pPr>
            <a:r>
              <a:rPr lang="en-US" altLang="zh-TW" b="0" i="0" dirty="0" smtClean="0">
                <a:solidFill>
                  <a:srgbClr val="333333"/>
                </a:solidFill>
                <a:effectLst/>
                <a:latin typeface="Roboto"/>
              </a:rPr>
              <a:t>Assignment 2 (12%): Derivatives and implementation of word2vec algorithm</a:t>
            </a:r>
          </a:p>
          <a:p>
            <a:pPr>
              <a:buFont typeface="Arial" panose="020B0604020202020204" pitchFamily="34" charset="0"/>
              <a:buChar char="•"/>
            </a:pPr>
            <a:r>
              <a:rPr lang="en-US" altLang="zh-TW" b="0" i="0" dirty="0" smtClean="0">
                <a:solidFill>
                  <a:srgbClr val="333333"/>
                </a:solidFill>
                <a:effectLst/>
                <a:latin typeface="Roboto"/>
              </a:rPr>
              <a:t>Assignment 3 (12%): Dependency parsing and neural network foundations</a:t>
            </a:r>
          </a:p>
          <a:p>
            <a:pPr>
              <a:buFont typeface="Arial" panose="020B0604020202020204" pitchFamily="34" charset="0"/>
              <a:buChar char="•"/>
            </a:pPr>
            <a:r>
              <a:rPr lang="en-US" altLang="zh-TW" b="0" i="0" dirty="0" smtClean="0">
                <a:solidFill>
                  <a:srgbClr val="333333"/>
                </a:solidFill>
                <a:effectLst/>
                <a:latin typeface="Roboto"/>
              </a:rPr>
              <a:t>Assignment 4 (12%): Neural Machine Translation with sequence-to-sequence and attention</a:t>
            </a:r>
          </a:p>
          <a:p>
            <a:pPr>
              <a:buFont typeface="Arial" panose="020B0604020202020204" pitchFamily="34" charset="0"/>
              <a:buChar char="•"/>
            </a:pPr>
            <a:r>
              <a:rPr lang="en-US" altLang="zh-TW" b="0" i="0" dirty="0" smtClean="0">
                <a:solidFill>
                  <a:srgbClr val="333333"/>
                </a:solidFill>
                <a:effectLst/>
                <a:latin typeface="Roboto"/>
              </a:rPr>
              <a:t>Assignment 5 (12%): Neural Machine Translation with </a:t>
            </a:r>
            <a:r>
              <a:rPr lang="en-US" altLang="zh-TW" b="0" i="0" dirty="0" err="1" smtClean="0">
                <a:solidFill>
                  <a:srgbClr val="333333"/>
                </a:solidFill>
                <a:effectLst/>
                <a:latin typeface="Roboto"/>
              </a:rPr>
              <a:t>ConvNets</a:t>
            </a:r>
            <a:r>
              <a:rPr lang="en-US" altLang="zh-TW" b="0" i="0" dirty="0" smtClean="0">
                <a:solidFill>
                  <a:srgbClr val="333333"/>
                </a:solidFill>
                <a:effectLst/>
                <a:latin typeface="Roboto"/>
              </a:rPr>
              <a:t> and </a:t>
            </a:r>
            <a:r>
              <a:rPr lang="en-US" altLang="zh-TW" b="0" i="0" dirty="0" err="1" smtClean="0">
                <a:solidFill>
                  <a:srgbClr val="333333"/>
                </a:solidFill>
                <a:effectLst/>
                <a:latin typeface="Roboto"/>
              </a:rPr>
              <a:t>subword</a:t>
            </a:r>
            <a:r>
              <a:rPr lang="en-US" altLang="zh-TW" b="0" i="0" dirty="0" smtClean="0">
                <a:solidFill>
                  <a:srgbClr val="333333"/>
                </a:solidFill>
                <a:effectLst/>
                <a:latin typeface="Roboto"/>
              </a:rPr>
              <a:t> modeling</a:t>
            </a:r>
            <a:endParaRPr lang="en-US" altLang="zh-TW" b="0" i="0" dirty="0">
              <a:solidFill>
                <a:srgbClr val="333333"/>
              </a:solidFill>
              <a:effectLst/>
              <a:latin typeface="Roboto"/>
            </a:endParaRPr>
          </a:p>
        </p:txBody>
      </p:sp>
      <p:sp>
        <p:nvSpPr>
          <p:cNvPr id="4" name="矩形 3"/>
          <p:cNvSpPr/>
          <p:nvPr/>
        </p:nvSpPr>
        <p:spPr>
          <a:xfrm>
            <a:off x="480292" y="630443"/>
            <a:ext cx="3343608" cy="584775"/>
          </a:xfrm>
          <a:prstGeom prst="rect">
            <a:avLst/>
          </a:prstGeom>
        </p:spPr>
        <p:txBody>
          <a:bodyPr wrap="none">
            <a:spAutoFit/>
          </a:bodyPr>
          <a:lstStyle/>
          <a:p>
            <a:r>
              <a:rPr lang="en-US" altLang="zh-TW" sz="3200" dirty="0" smtClean="0"/>
              <a:t>Assignments (54%)</a:t>
            </a:r>
            <a:endParaRPr lang="zh-TW" altLang="en-US" sz="3200" dirty="0"/>
          </a:p>
        </p:txBody>
      </p:sp>
    </p:spTree>
    <p:extLst>
      <p:ext uri="{BB962C8B-B14F-4D97-AF65-F5344CB8AC3E}">
        <p14:creationId xmlns:p14="http://schemas.microsoft.com/office/powerpoint/2010/main" val="384881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28650" y="2100786"/>
            <a:ext cx="7981669" cy="3265541"/>
          </a:xfrm>
          <a:prstGeom prst="rect">
            <a:avLst/>
          </a:prstGeom>
        </p:spPr>
      </p:pic>
    </p:spTree>
    <p:extLst>
      <p:ext uri="{BB962C8B-B14F-4D97-AF65-F5344CB8AC3E}">
        <p14:creationId xmlns:p14="http://schemas.microsoft.com/office/powerpoint/2010/main" val="173980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419" y="4334317"/>
            <a:ext cx="6350000" cy="923330"/>
          </a:xfrm>
          <a:prstGeom prst="rect">
            <a:avLst/>
          </a:prstGeom>
        </p:spPr>
        <p:txBody>
          <a:bodyPr wrap="square">
            <a:spAutoFit/>
          </a:bodyPr>
          <a:lstStyle/>
          <a:p>
            <a:r>
              <a:rPr lang="en-US" altLang="zh-TW" dirty="0" smtClean="0"/>
              <a:t>Detecting Adversarial Advertisements in the Wild— </a:t>
            </a:r>
          </a:p>
          <a:p>
            <a:r>
              <a:rPr lang="zh-TW" altLang="en-US" dirty="0" smtClean="0"/>
              <a:t>來自 </a:t>
            </a:r>
            <a:r>
              <a:rPr lang="en-US" altLang="zh-TW" dirty="0" smtClean="0"/>
              <a:t>Google </a:t>
            </a:r>
            <a:r>
              <a:rPr lang="zh-TW" altLang="en-US" dirty="0" smtClean="0"/>
              <a:t>早期的論文：偵測惡意廣告所使用的方法綜述</a:t>
            </a:r>
            <a:endParaRPr lang="en-US" altLang="zh-TW" dirty="0" smtClean="0"/>
          </a:p>
          <a:p>
            <a:r>
              <a:rPr lang="en-US" altLang="zh-TW" dirty="0" smtClean="0"/>
              <a:t>https://blog.csdn.net/wangyaninglm/article/details/62238361</a:t>
            </a:r>
            <a:endParaRPr lang="zh-TW" altLang="en-US" dirty="0"/>
          </a:p>
        </p:txBody>
      </p:sp>
      <p:sp>
        <p:nvSpPr>
          <p:cNvPr id="3" name="矩形 2"/>
          <p:cNvSpPr/>
          <p:nvPr/>
        </p:nvSpPr>
        <p:spPr>
          <a:xfrm>
            <a:off x="1694871" y="1674199"/>
            <a:ext cx="5066145" cy="1754326"/>
          </a:xfrm>
          <a:prstGeom prst="rect">
            <a:avLst/>
          </a:prstGeom>
        </p:spPr>
        <p:txBody>
          <a:bodyPr wrap="square">
            <a:spAutoFit/>
          </a:bodyPr>
          <a:lstStyle/>
          <a:p>
            <a:r>
              <a:rPr lang="zh-TW" altLang="en-US" sz="3600" dirty="0" smtClean="0"/>
              <a:t>如何在線上廣告系統 </a:t>
            </a:r>
            <a:r>
              <a:rPr lang="en-US" altLang="zh-TW" sz="3600" dirty="0" smtClean="0"/>
              <a:t>( Online Advertisement System ) </a:t>
            </a:r>
            <a:r>
              <a:rPr lang="zh-TW" altLang="en-US" sz="3600" dirty="0" smtClean="0"/>
              <a:t>偵測惡意廣告</a:t>
            </a:r>
            <a:endParaRPr lang="zh-TW" altLang="en-US" sz="3600" dirty="0"/>
          </a:p>
        </p:txBody>
      </p:sp>
    </p:spTree>
    <p:extLst>
      <p:ext uri="{BB962C8B-B14F-4D97-AF65-F5344CB8AC3E}">
        <p14:creationId xmlns:p14="http://schemas.microsoft.com/office/powerpoint/2010/main" val="314535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9745" y="1859340"/>
            <a:ext cx="7703128" cy="2031325"/>
          </a:xfrm>
          <a:prstGeom prst="rect">
            <a:avLst/>
          </a:prstGeom>
        </p:spPr>
        <p:txBody>
          <a:bodyPr wrap="square">
            <a:spAutoFit/>
          </a:bodyPr>
          <a:lstStyle/>
          <a:p>
            <a:r>
              <a:rPr lang="zh-TW" altLang="en-US" dirty="0" smtClean="0"/>
              <a:t>惡意廣告帶來的挑戰包含以下：</a:t>
            </a:r>
          </a:p>
          <a:p>
            <a:r>
              <a:rPr lang="zh-TW" altLang="en-US" dirty="0" smtClean="0"/>
              <a:t>成本高：不管是 </a:t>
            </a:r>
            <a:r>
              <a:rPr lang="en-US" altLang="zh-TW" dirty="0" smtClean="0"/>
              <a:t>False Positive ( FP ) </a:t>
            </a:r>
            <a:r>
              <a:rPr lang="zh-TW" altLang="en-US" dirty="0" smtClean="0"/>
              <a:t>或是 </a:t>
            </a:r>
            <a:r>
              <a:rPr lang="en-US" altLang="zh-TW" dirty="0" smtClean="0"/>
              <a:t>False Negative ( FN ) </a:t>
            </a:r>
            <a:r>
              <a:rPr lang="zh-TW" altLang="en-US" dirty="0" smtClean="0"/>
              <a:t>的誤判，對他們來說，成本都很高，因此需要構建兼顧降低此兩種情況的算法。</a:t>
            </a:r>
          </a:p>
          <a:p>
            <a:r>
              <a:rPr lang="zh-TW" altLang="en-US" dirty="0" smtClean="0"/>
              <a:t>資料不平衡的問題：大多數都是好廣告，惡意廣告有樣本少、行為鬼怪多端的問題。舉例：賣假商品、連結到假的用戶登入頁面、釣魚網站（引導到假的登入支付金流頁面，騙取帳號密碼）、惡意軟體下載的連結等。</a:t>
            </a:r>
          </a:p>
          <a:p>
            <a:r>
              <a:rPr lang="zh-TW" altLang="en-US" dirty="0" smtClean="0"/>
              <a:t>這是一個工程化、規模化的問題。</a:t>
            </a:r>
            <a:endParaRPr lang="zh-TW" altLang="en-US" dirty="0"/>
          </a:p>
        </p:txBody>
      </p:sp>
    </p:spTree>
    <p:extLst>
      <p:ext uri="{BB962C8B-B14F-4D97-AF65-F5344CB8AC3E}">
        <p14:creationId xmlns:p14="http://schemas.microsoft.com/office/powerpoint/2010/main" val="20211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sz="half" idx="1"/>
          </p:nvPr>
        </p:nvPicPr>
        <p:blipFill>
          <a:blip r:embed="rId2"/>
          <a:stretch>
            <a:fillRect/>
          </a:stretch>
        </p:blipFill>
        <p:spPr>
          <a:xfrm>
            <a:off x="628650" y="2530497"/>
            <a:ext cx="1457325" cy="2209800"/>
          </a:xfrm>
          <a:prstGeom prst="rect">
            <a:avLst/>
          </a:prstGeom>
        </p:spPr>
      </p:pic>
      <p:sp>
        <p:nvSpPr>
          <p:cNvPr id="5" name="矩形 4"/>
          <p:cNvSpPr/>
          <p:nvPr/>
        </p:nvSpPr>
        <p:spPr>
          <a:xfrm>
            <a:off x="175490" y="6321136"/>
            <a:ext cx="7684655" cy="369332"/>
          </a:xfrm>
          <a:prstGeom prst="rect">
            <a:avLst/>
          </a:prstGeom>
        </p:spPr>
        <p:txBody>
          <a:bodyPr wrap="square">
            <a:spAutoFit/>
          </a:bodyPr>
          <a:lstStyle/>
          <a:p>
            <a:r>
              <a:rPr lang="en-US" altLang="zh-TW" dirty="0"/>
              <a:t>https://github.com/Apress/deep-learning-for-natural-language-processing</a:t>
            </a:r>
            <a:endParaRPr lang="zh-TW" altLang="en-US" dirty="0"/>
          </a:p>
        </p:txBody>
      </p:sp>
      <p:sp>
        <p:nvSpPr>
          <p:cNvPr id="7" name="矩形 6"/>
          <p:cNvSpPr/>
          <p:nvPr/>
        </p:nvSpPr>
        <p:spPr>
          <a:xfrm>
            <a:off x="2526145" y="2622102"/>
            <a:ext cx="6377709" cy="1754326"/>
          </a:xfrm>
          <a:prstGeom prst="rect">
            <a:avLst/>
          </a:prstGeom>
        </p:spPr>
        <p:txBody>
          <a:bodyPr wrap="square">
            <a:spAutoFit/>
          </a:bodyPr>
          <a:lstStyle/>
          <a:p>
            <a:pPr marL="342900" indent="-342900">
              <a:buFont typeface="+mj-lt"/>
              <a:buAutoNum type="arabicPeriod"/>
            </a:pPr>
            <a:r>
              <a:rPr lang="en-US" altLang="zh-TW" dirty="0" smtClean="0"/>
              <a:t>Introduction to Natural Language Processing and Deep Learning</a:t>
            </a:r>
          </a:p>
          <a:p>
            <a:pPr marL="342900" indent="-342900">
              <a:buFont typeface="+mj-lt"/>
              <a:buAutoNum type="arabicPeriod"/>
            </a:pPr>
            <a:r>
              <a:rPr lang="en-US" altLang="zh-TW" dirty="0" smtClean="0"/>
              <a:t>Word Vector Representations</a:t>
            </a:r>
          </a:p>
          <a:p>
            <a:pPr marL="342900" indent="-342900">
              <a:buFont typeface="+mj-lt"/>
              <a:buAutoNum type="arabicPeriod"/>
            </a:pPr>
            <a:r>
              <a:rPr lang="en-US" altLang="zh-TW" dirty="0" smtClean="0"/>
              <a:t>Unfolding Recurrent Neural Networks</a:t>
            </a:r>
          </a:p>
          <a:p>
            <a:pPr marL="342900" indent="-342900">
              <a:buFont typeface="+mj-lt"/>
              <a:buAutoNum type="arabicPeriod"/>
            </a:pPr>
            <a:r>
              <a:rPr lang="en-US" altLang="zh-TW" dirty="0" smtClean="0"/>
              <a:t>Developing a </a:t>
            </a:r>
            <a:r>
              <a:rPr lang="en-US" altLang="zh-TW" dirty="0" err="1" smtClean="0"/>
              <a:t>Chatbot</a:t>
            </a:r>
            <a:endParaRPr lang="en-US" altLang="zh-TW" dirty="0" smtClean="0"/>
          </a:p>
          <a:p>
            <a:pPr marL="342900" indent="-342900">
              <a:buFont typeface="+mj-lt"/>
              <a:buAutoNum type="arabicPeriod"/>
            </a:pPr>
            <a:r>
              <a:rPr lang="en-US" altLang="zh-TW" dirty="0" smtClean="0"/>
              <a:t>Research Paper Implementation: Sentiment Classification</a:t>
            </a:r>
          </a:p>
        </p:txBody>
      </p:sp>
    </p:spTree>
    <p:extLst>
      <p:ext uri="{BB962C8B-B14F-4D97-AF65-F5344CB8AC3E}">
        <p14:creationId xmlns:p14="http://schemas.microsoft.com/office/powerpoint/2010/main" val="110666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矩形 2"/>
          <p:cNvSpPr/>
          <p:nvPr/>
        </p:nvSpPr>
        <p:spPr>
          <a:xfrm>
            <a:off x="2286000" y="2967335"/>
            <a:ext cx="4572000" cy="923330"/>
          </a:xfrm>
          <a:prstGeom prst="rect">
            <a:avLst/>
          </a:prstGeom>
        </p:spPr>
        <p:txBody>
          <a:bodyPr>
            <a:spAutoFit/>
          </a:bodyPr>
          <a:lstStyle/>
          <a:p>
            <a:r>
              <a:rPr lang="en-US" altLang="zh-TW" dirty="0" smtClean="0"/>
              <a:t>https://pythonprogramming.net/wordnet-nltk-tutorial/?completed=/nltk-corpus-corpora-tutorial/</a:t>
            </a:r>
            <a:endParaRPr lang="zh-TW" altLang="en-US" dirty="0"/>
          </a:p>
        </p:txBody>
      </p:sp>
    </p:spTree>
    <p:extLst>
      <p:ext uri="{BB962C8B-B14F-4D97-AF65-F5344CB8AC3E}">
        <p14:creationId xmlns:p14="http://schemas.microsoft.com/office/powerpoint/2010/main" val="92202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38484498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1177</Words>
  <Application>Microsoft Office PowerPoint</Application>
  <PresentationFormat>如螢幕大小 (4:3)</PresentationFormat>
  <Paragraphs>85</Paragraphs>
  <Slides>23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Roboto</vt:lpstr>
      <vt:lpstr>新細明體</vt:lpstr>
      <vt:lpstr>Arial</vt:lpstr>
      <vt:lpstr>Calibri</vt:lpstr>
      <vt:lpstr>Calibri Light</vt:lpstr>
      <vt:lpstr>Consolas</vt:lpstr>
      <vt:lpstr>Office 佈景主題</vt:lpstr>
      <vt:lpstr>NLTK</vt:lpstr>
      <vt:lpstr>http://web.stanford.edu/class/cs224n/index.html</vt:lpstr>
      <vt:lpstr>PowerPoint 簡報</vt:lpstr>
      <vt:lpstr>PowerPoint 簡報</vt:lpstr>
      <vt:lpstr>PowerPoint 簡報</vt:lpstr>
      <vt:lpstr>PowerPoint 簡報</vt:lpstr>
      <vt:lpstr>PowerPoint 簡報</vt:lpstr>
      <vt:lpstr>PowerPoint 簡報</vt:lpstr>
      <vt:lpstr>agenda</vt:lpstr>
      <vt:lpstr>NLTK</vt:lpstr>
      <vt:lpstr>NLTK Corpora</vt:lpstr>
      <vt:lpstr>PowerPoint 簡報</vt:lpstr>
      <vt:lpstr>Tokenization </vt:lpstr>
      <vt:lpstr>Synonyms</vt:lpstr>
      <vt:lpstr>PowerPoint 簡報</vt:lpstr>
      <vt:lpstr>PowerPoint 簡報</vt:lpstr>
      <vt:lpstr>PowerPoint 簡報</vt:lpstr>
      <vt:lpstr>nltk.corpus</vt:lpstr>
      <vt:lpstr>Write a Python NLTK program to list down all the corpus names</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NLTK</dc:title>
  <dc:creator>Ben Tseng</dc:creator>
  <cp:lastModifiedBy>user</cp:lastModifiedBy>
  <cp:revision>9</cp:revision>
  <dcterms:created xsi:type="dcterms:W3CDTF">2020-06-29T05:12:38Z</dcterms:created>
  <dcterms:modified xsi:type="dcterms:W3CDTF">2022-08-17T23:34:15Z</dcterms:modified>
</cp:coreProperties>
</file>