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82" r:id="rId5"/>
    <p:sldId id="265" r:id="rId6"/>
    <p:sldId id="266" r:id="rId7"/>
    <p:sldId id="267" r:id="rId8"/>
    <p:sldId id="283" r:id="rId9"/>
    <p:sldId id="268" r:id="rId10"/>
    <p:sldId id="273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1" r:id="rId19"/>
    <p:sldId id="278" r:id="rId20"/>
    <p:sldId id="280" r:id="rId21"/>
    <p:sldId id="281" r:id="rId22"/>
    <p:sldId id="284" r:id="rId23"/>
    <p:sldId id="287" r:id="rId24"/>
    <p:sldId id="288" r:id="rId25"/>
    <p:sldId id="297" r:id="rId26"/>
    <p:sldId id="298" r:id="rId27"/>
    <p:sldId id="285" r:id="rId28"/>
    <p:sldId id="290" r:id="rId29"/>
    <p:sldId id="299" r:id="rId30"/>
    <p:sldId id="300" r:id="rId31"/>
    <p:sldId id="301" r:id="rId32"/>
    <p:sldId id="302" r:id="rId33"/>
    <p:sldId id="303" r:id="rId34"/>
    <p:sldId id="304" r:id="rId35"/>
    <p:sldId id="308" r:id="rId36"/>
    <p:sldId id="309" r:id="rId37"/>
    <p:sldId id="292" r:id="rId38"/>
    <p:sldId id="293" r:id="rId39"/>
    <p:sldId id="294" r:id="rId40"/>
    <p:sldId id="279" r:id="rId41"/>
    <p:sldId id="295" r:id="rId42"/>
    <p:sldId id="258" r:id="rId43"/>
    <p:sldId id="261" r:id="rId44"/>
    <p:sldId id="263" r:id="rId45"/>
    <p:sldId id="257" r:id="rId46"/>
    <p:sldId id="306" r:id="rId47"/>
    <p:sldId id="307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7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47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9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6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1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8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6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72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13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5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5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7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6133-DD07-44E4-B3B7-DA4621E98AA0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4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sample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2745" y="1034473"/>
            <a:ext cx="7772400" cy="33344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tensorflow.keras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進行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回歸分析</a:t>
            </a:r>
            <a:r>
              <a:rPr lang="en-US" altLang="zh-TW" b="1" dirty="0"/>
              <a:t>regression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21327" y="4812001"/>
            <a:ext cx="6858000" cy="1655762"/>
          </a:xfrm>
        </p:spPr>
        <p:txBody>
          <a:bodyPr/>
          <a:lstStyle/>
          <a:p>
            <a:r>
              <a:rPr lang="en-US" altLang="zh-TW" dirty="0" smtClean="0"/>
              <a:t>MLP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7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2" y="630238"/>
            <a:ext cx="5523144" cy="46899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5202" y="5590370"/>
            <a:ext cx="4701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=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dropna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69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42174"/>
          <a:stretch/>
        </p:blipFill>
        <p:spPr>
          <a:xfrm>
            <a:off x="311835" y="4470400"/>
            <a:ext cx="8169348" cy="21328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35" y="1433746"/>
            <a:ext cx="8153395" cy="23531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01528" y="1219200"/>
            <a:ext cx="879655" cy="2918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4762" y="334757"/>
            <a:ext cx="7292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"Origin"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列實際上代表分類，而不僅僅是一個數字。</a:t>
            </a: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所以把它轉換為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one-hot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5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872" y="1535745"/>
            <a:ext cx="68672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origin = </a:t>
            </a:r>
            <a:r>
              <a:rPr lang="en-US" altLang="zh-TW" sz="3200" dirty="0" err="1"/>
              <a:t>dataset.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zh-TW" sz="3200" dirty="0"/>
              <a:t>('Origin')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dataset['USA'] = (origin == 1)*1.0</a:t>
            </a:r>
          </a:p>
          <a:p>
            <a:r>
              <a:rPr lang="en-US" altLang="zh-TW" sz="3200" dirty="0" smtClean="0"/>
              <a:t>dataset['Europe'] = (origin == 2)*1.0</a:t>
            </a:r>
          </a:p>
          <a:p>
            <a:r>
              <a:rPr lang="en-US" altLang="zh-TW" sz="3200" dirty="0" smtClean="0"/>
              <a:t>dataset['Japan'] = (origin == 3)*1.0</a:t>
            </a:r>
          </a:p>
          <a:p>
            <a:endParaRPr lang="en-US" altLang="zh-TW" sz="3200" dirty="0" smtClean="0"/>
          </a:p>
          <a:p>
            <a:r>
              <a:rPr lang="en-US" altLang="zh-TW" sz="3200" dirty="0" err="1" smtClean="0"/>
              <a:t>dataset.tail</a:t>
            </a:r>
            <a:r>
              <a:rPr lang="en-US" altLang="zh-TW" sz="3200" dirty="0" smtClean="0"/>
              <a:t>()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788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16" y="2174590"/>
            <a:ext cx="8165234" cy="36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1853" y="630628"/>
            <a:ext cx="6479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拆分訓練資料集和測試資料集</a:t>
            </a:r>
          </a:p>
          <a:p>
            <a:r>
              <a:rPr lang="zh-CN" altLang="en-US" dirty="0" smtClean="0"/>
              <a:t>將資料集拆分為一個訓練資料集和一個測試資料集。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最後將使用測試資料集對模型進行評估。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3454" y="2468618"/>
            <a:ext cx="7578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train_dataset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dataset.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frac</a:t>
            </a:r>
            <a:r>
              <a:rPr lang="en-US" altLang="zh-TW" sz="2400" dirty="0" smtClean="0"/>
              <a:t>=0.8,random_state=0)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test_dataset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dataset.drop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train_dataset.index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08181" y="4244417"/>
            <a:ext cx="7049943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 smtClean="0"/>
              <a:t>pandas.DataFrame.sample</a:t>
            </a:r>
            <a:endParaRPr lang="en-US" altLang="zh-TW" sz="2400" dirty="0" smtClean="0"/>
          </a:p>
          <a:p>
            <a:r>
              <a:rPr lang="en-US" altLang="zh-TW" sz="1400" dirty="0" smtClean="0">
                <a:hlinkClick r:id="rId2"/>
              </a:rPr>
              <a:t>https://pandas.pydata.org/pandas-docs/stable/reference/api/pandas.DataFrame.sample.html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00544" y="5076462"/>
            <a:ext cx="7523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use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 for reproducibility.</a:t>
            </a:r>
          </a:p>
          <a:p>
            <a:r>
              <a:rPr lang="en-US" altLang="zh-TW" dirty="0" err="1" smtClean="0"/>
              <a:t>random_state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numpy.random.RandomState</a:t>
            </a:r>
            <a:r>
              <a:rPr lang="en-US" altLang="zh-TW" dirty="0" smtClean="0"/>
              <a:t>, optional</a:t>
            </a:r>
          </a:p>
          <a:p>
            <a:r>
              <a:rPr lang="en-US" altLang="zh-TW" dirty="0" smtClean="0"/>
              <a:t>Seed for the random number generator (if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 or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RandomState</a:t>
            </a:r>
            <a:r>
              <a:rPr lang="en-US" altLang="zh-TW" dirty="0" smtClean="0"/>
              <a:t> object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011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945" y="188184"/>
            <a:ext cx="60267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資料檢查</a:t>
            </a:r>
          </a:p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快速查看訓練集中幾對列的聯合分佈查看總體的資料統計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3527" y="1830416"/>
            <a:ext cx="792018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sns.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pairplot</a:t>
            </a:r>
            <a:r>
              <a:rPr lang="en-US" altLang="zh-TW" sz="2800" dirty="0" smtClean="0"/>
              <a:t>(</a:t>
            </a:r>
          </a:p>
          <a:p>
            <a:r>
              <a:rPr lang="en-US" altLang="zh-TW" sz="2000" dirty="0" err="1" smtClean="0"/>
              <a:t>train_dataset</a:t>
            </a:r>
            <a:r>
              <a:rPr lang="en-US" altLang="zh-TW" sz="2000" dirty="0" smtClean="0"/>
              <a:t>[["MPG", "Cylinders", "Displacement", "Weight"]], </a:t>
            </a:r>
          </a:p>
          <a:p>
            <a:r>
              <a:rPr lang="en-US" altLang="zh-TW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diag_kind</a:t>
            </a:r>
            <a:r>
              <a:rPr lang="en-US" altLang="zh-TW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altLang="zh-TW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kde</a:t>
            </a:r>
            <a:r>
              <a:rPr lang="en-US" altLang="zh-TW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  <a:endParaRPr lang="zh-TW" alt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255" y="4482052"/>
            <a:ext cx="79894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https://seaborn.pydata.org/generated/seaborn.pairplot.html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211454" y="673349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多變量圖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pairplot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9476" y="706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 smtClean="0"/>
              <a:t>pairplot</a:t>
            </a:r>
            <a:r>
              <a:rPr lang="zh-CN" altLang="en-US" sz="1600" dirty="0" smtClean="0"/>
              <a:t>主要展現的是變數兩兩之間的關係</a:t>
            </a:r>
            <a:endParaRPr lang="en-US" altLang="zh-CN" sz="1600" dirty="0" smtClean="0"/>
          </a:p>
          <a:p>
            <a:r>
              <a:rPr lang="zh-CN" altLang="en-US" sz="1600" dirty="0" smtClean="0"/>
              <a:t>（線性或非線性，有無較為明顯的相關關係）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36335" y="4928655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https://zhuanlan.zhihu.com/p/98729226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4255" y="5390320"/>
            <a:ext cx="7684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diag_kind</a:t>
            </a:r>
            <a:r>
              <a:rPr lang="en-US" altLang="zh-TW" sz="2400" dirty="0" smtClean="0"/>
              <a:t>====={‘auto’, ‘</a:t>
            </a:r>
            <a:r>
              <a:rPr lang="en-US" altLang="zh-TW" sz="2400" dirty="0" err="1" smtClean="0"/>
              <a:t>hist</a:t>
            </a:r>
            <a:r>
              <a:rPr lang="en-US" altLang="zh-TW" sz="2400" dirty="0" smtClean="0"/>
              <a:t>’, ‘</a:t>
            </a:r>
            <a:r>
              <a:rPr lang="en-US" altLang="zh-TW" sz="2400" dirty="0" err="1" smtClean="0"/>
              <a:t>kde</a:t>
            </a:r>
            <a:r>
              <a:rPr lang="en-US" altLang="zh-TW" sz="2400" dirty="0" smtClean="0"/>
              <a:t>’, None}, optional</a:t>
            </a:r>
          </a:p>
          <a:p>
            <a:r>
              <a:rPr lang="en-US" altLang="zh-TW" sz="2400" dirty="0" smtClean="0"/>
              <a:t>Kind of plot for the diagonal subplots. </a:t>
            </a:r>
          </a:p>
          <a:p>
            <a:r>
              <a:rPr lang="en-US" altLang="zh-TW" sz="2400" dirty="0" smtClean="0"/>
              <a:t>The default depends on whether "hue"</a:t>
            </a:r>
            <a:r>
              <a:rPr lang="zh-TW" altLang="en-US" sz="2400" dirty="0" smtClean="0"/>
              <a:t>色調</a:t>
            </a:r>
            <a:r>
              <a:rPr lang="en-US" altLang="zh-TW" sz="2400" dirty="0" smtClean="0"/>
              <a:t>is used or not.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029856" y="3019111"/>
            <a:ext cx="4964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altLang="zh-TW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density estimates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univariate plots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9127" y="3753272"/>
            <a:ext cx="5874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核密度估計 </a:t>
            </a:r>
            <a:r>
              <a:rPr lang="en-US" altLang="zh-TW" sz="1200" dirty="0" smtClean="0"/>
              <a:t>(Kernel density estimation)</a:t>
            </a:r>
          </a:p>
          <a:p>
            <a:r>
              <a:rPr lang="zh-TW" altLang="en-US" sz="1200" dirty="0" smtClean="0"/>
              <a:t>核密度估計是在機率論中用來估計未知的密度函數，屬於非參數檢驗方法之一，</a:t>
            </a:r>
            <a:endParaRPr lang="en-US" altLang="zh-TW" sz="1200" dirty="0" smtClean="0"/>
          </a:p>
          <a:p>
            <a:r>
              <a:rPr lang="zh-TW" altLang="en-US" sz="1200" dirty="0" smtClean="0"/>
              <a:t>由</a:t>
            </a:r>
            <a:r>
              <a:rPr lang="en-US" altLang="zh-TW" sz="1200" dirty="0" smtClean="0"/>
              <a:t>Rosenblatt 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Emanuel </a:t>
            </a:r>
            <a:r>
              <a:rPr lang="en-US" altLang="zh-TW" sz="1200" dirty="0" err="1" smtClean="0"/>
              <a:t>Parzen</a:t>
            </a:r>
            <a:r>
              <a:rPr lang="zh-TW" altLang="en-US" sz="1200" dirty="0" smtClean="0"/>
              <a:t>提出，又名</a:t>
            </a:r>
            <a:r>
              <a:rPr lang="en-US" altLang="zh-TW" sz="1200" dirty="0" err="1" smtClean="0"/>
              <a:t>Parzen</a:t>
            </a:r>
            <a:r>
              <a:rPr lang="zh-TW" altLang="en-US" sz="1200" dirty="0" smtClean="0"/>
              <a:t>窗。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029856" y="3381249"/>
            <a:ext cx="5703453" cy="37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https://en.wikipedia.org/wiki/Kernel_density_estimation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86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76" y="467056"/>
            <a:ext cx="6292905" cy="6224689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1911927" y="230909"/>
            <a:ext cx="6132945" cy="6363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089564" y="25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對角線上是各個屬性的長條圖（分佈圖），而非對角線上是兩個不同屬性之間的相關圖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8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035" y="167467"/>
            <a:ext cx="69411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sns</a:t>
            </a:r>
            <a:r>
              <a:rPr lang="en-US" altLang="zh-TW" dirty="0" smtClean="0"/>
              <a:t>; </a:t>
            </a:r>
            <a:r>
              <a:rPr lang="en-US" altLang="zh-TW" dirty="0" err="1" smtClean="0"/>
              <a:t>sns.set</a:t>
            </a:r>
            <a:r>
              <a:rPr lang="en-US" altLang="zh-TW" dirty="0" smtClean="0"/>
              <a:t>(style="ticks", </a:t>
            </a:r>
            <a:r>
              <a:rPr lang="en-US" altLang="zh-TW" dirty="0" err="1" smtClean="0"/>
              <a:t>color_codes</a:t>
            </a:r>
            <a:r>
              <a:rPr lang="en-US" altLang="zh-TW" dirty="0" smtClean="0"/>
              <a:t>=True)</a:t>
            </a:r>
          </a:p>
          <a:p>
            <a:r>
              <a:rPr lang="en-US" altLang="zh-TW" dirty="0" smtClean="0"/>
              <a:t>iris = </a:t>
            </a:r>
            <a:r>
              <a:rPr lang="en-US" altLang="zh-TW" dirty="0" err="1" smtClean="0"/>
              <a:t>sns.load_dataset</a:t>
            </a:r>
            <a:r>
              <a:rPr lang="en-US" altLang="zh-TW" dirty="0" smtClean="0"/>
              <a:t>("iris")</a:t>
            </a:r>
          </a:p>
          <a:p>
            <a:r>
              <a:rPr lang="en-US" altLang="zh-TW" dirty="0" smtClean="0"/>
              <a:t>g = </a:t>
            </a:r>
            <a:r>
              <a:rPr lang="en-US" altLang="zh-TW" dirty="0" err="1" smtClean="0"/>
              <a:t>sns.pairplot</a:t>
            </a:r>
            <a:r>
              <a:rPr lang="en-US" altLang="zh-TW" dirty="0" smtClean="0"/>
              <a:t>(iris)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1" y="886690"/>
            <a:ext cx="5624579" cy="56711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035" y="1517134"/>
            <a:ext cx="2694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sns.pairplot</a:t>
            </a:r>
            <a:r>
              <a:rPr lang="zh-TW" altLang="en-US" sz="2800" dirty="0" smtClean="0"/>
              <a:t> 練習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17887" y="6373152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 = </a:t>
            </a:r>
            <a:r>
              <a:rPr lang="en-US" altLang="zh-TW" dirty="0" err="1" smtClean="0"/>
              <a:t>sns.pairplot</a:t>
            </a:r>
            <a:r>
              <a:rPr lang="en-US" altLang="zh-TW" dirty="0" smtClean="0"/>
              <a:t>(iris, </a:t>
            </a:r>
            <a:r>
              <a:rPr lang="en-US" altLang="zh-TW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hue="species")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919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2763" y="639725"/>
            <a:ext cx="60267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資料檢查</a:t>
            </a:r>
          </a:p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快速查看訓練集中幾對列的聯合分佈查看總體的資料統計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5126" y="2736472"/>
            <a:ext cx="71535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train_stats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train_dataset.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train_stats.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("MPG")</a:t>
            </a:r>
          </a:p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train_stats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train_stats.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train_stats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53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04" y="881881"/>
            <a:ext cx="8335381" cy="5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8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汽車燃油效率的模型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1802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97228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將資料集的</a:t>
            </a:r>
            <a:r>
              <a:rPr lang="zh-CN" altLang="en-US" sz="3600" dirty="0" smtClean="0"/>
              <a:t>標籤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答案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與</a:t>
            </a:r>
            <a:r>
              <a:rPr lang="zh-CN" altLang="en-US" sz="3600" dirty="0" smtClean="0"/>
              <a:t>特徵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屬性</a:t>
            </a:r>
            <a:r>
              <a:rPr lang="en-US" altLang="zh-TW" sz="3600" dirty="0" smtClean="0"/>
              <a:t>)</a:t>
            </a:r>
            <a:r>
              <a:rPr lang="zh-CN" altLang="en-US" sz="3600" dirty="0" smtClean="0"/>
              <a:t>分離</a:t>
            </a:r>
          </a:p>
        </p:txBody>
      </p:sp>
      <p:sp>
        <p:nvSpPr>
          <p:cNvPr id="3" name="矩形 2"/>
          <p:cNvSpPr/>
          <p:nvPr/>
        </p:nvSpPr>
        <p:spPr>
          <a:xfrm>
            <a:off x="1011382" y="2339218"/>
            <a:ext cx="69226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train_labels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train_dataset.pop</a:t>
            </a:r>
            <a:r>
              <a:rPr lang="en-US" altLang="zh-TW" sz="3200" dirty="0" smtClean="0"/>
              <a:t>('MPG')</a:t>
            </a:r>
          </a:p>
          <a:p>
            <a:endParaRPr lang="en-US" altLang="zh-TW" sz="3200" dirty="0" smtClean="0"/>
          </a:p>
          <a:p>
            <a:r>
              <a:rPr lang="en-US" altLang="zh-TW" sz="3200" dirty="0" err="1" smtClean="0"/>
              <a:t>test_labels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test_dataset.pop</a:t>
            </a:r>
            <a:r>
              <a:rPr lang="en-US" altLang="zh-TW" sz="3200" dirty="0" smtClean="0"/>
              <a:t>('MPG')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3427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131" y="491897"/>
            <a:ext cx="81857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/>
              <a:t>資料規範化</a:t>
            </a:r>
            <a:r>
              <a:rPr lang="en-US" altLang="zh-TW" sz="4800" dirty="0" smtClean="0"/>
              <a:t>Data </a:t>
            </a:r>
            <a:r>
              <a:rPr lang="en-US" altLang="zh-TW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Normalization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131" y="2025517"/>
            <a:ext cx="80400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return (x -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train_stats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['mean']) /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train_stats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normed_train_data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norm(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train_dataset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normed_test_data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norm(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test_dataset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4359" y="4944131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將會使用這個已經歸一化的資料來訓練模型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60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構建模型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47953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873" y="954544"/>
            <a:ext cx="8890000" cy="3631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b="1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build_model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zh-TW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zh-TW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model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keras.Sequential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</a:t>
            </a:r>
          </a:p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 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layers.Dense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(64, activation='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relu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input_shape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=[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train_dataset.keys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())]),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layers.Dense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(64, activation='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relu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'),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layers.Dense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])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optimizer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tf.keras.optimizers.RMSprop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(0.001)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model.compile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(loss='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optimizer=optimizer,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metrics=['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'])</a:t>
            </a:r>
          </a:p>
          <a:p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return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model</a:t>
            </a:r>
            <a:endParaRPr lang="en-US" altLang="zh-TW" b="1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873" y="4999243"/>
            <a:ext cx="58785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model = </a:t>
            </a:r>
            <a:r>
              <a:rPr lang="en-US" altLang="zh-TW" sz="4800" dirty="0" err="1" smtClean="0"/>
              <a:t>build_model</a:t>
            </a:r>
            <a:r>
              <a:rPr lang="en-US" altLang="zh-TW" sz="4800" dirty="0" smtClean="0"/>
              <a:t>()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8624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1152" y="1135129"/>
            <a:ext cx="3576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=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build_model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9857" y="42724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檢查模型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4" y="1941591"/>
            <a:ext cx="7735162" cy="44222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20158" y="130752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計算此模型所使用的參數</a:t>
            </a:r>
            <a:endPara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49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308" y="953763"/>
            <a:ext cx="6229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試用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這個模型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 smtClean="0"/>
              <a:t>從訓練資料中批量獲取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條例子</a:t>
            </a:r>
            <a:endParaRPr lang="en-US" altLang="zh-CN" sz="2400" dirty="0" smtClean="0"/>
          </a:p>
          <a:p>
            <a:r>
              <a:rPr lang="zh-CN" altLang="en-US" sz="2400" dirty="0" smtClean="0"/>
              <a:t>並對這些例子</a:t>
            </a:r>
            <a:r>
              <a:rPr lang="zh-TW" altLang="en-US" sz="2400" dirty="0" smtClean="0"/>
              <a:t>呼叫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model.predict</a:t>
            </a:r>
            <a:r>
              <a:rPr lang="en-US" altLang="zh-CN" sz="2400" dirty="0" smtClean="0"/>
              <a:t> 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98944" y="2819600"/>
            <a:ext cx="75969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example_batch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normed_train_data</a:t>
            </a:r>
            <a:r>
              <a:rPr lang="en-US" altLang="zh-TW" sz="2800" dirty="0" smtClean="0"/>
              <a:t>[:10]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example_result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model.predict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example_batch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err="1" smtClean="0"/>
              <a:t>example_result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915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9" y="881816"/>
            <a:ext cx="8046819" cy="53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1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訓練模型</a:t>
            </a:r>
            <a:endParaRPr lang="zh-TW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725053" y="5824692"/>
            <a:ext cx="74214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對模型進行</a:t>
            </a:r>
            <a:r>
              <a:rPr lang="en-US" altLang="zh-CN" sz="2800" dirty="0" smtClean="0"/>
              <a:t>1000</a:t>
            </a:r>
            <a:r>
              <a:rPr lang="zh-CN" altLang="en-US" sz="2800" dirty="0" smtClean="0"/>
              <a:t>個週期的訓練</a:t>
            </a:r>
            <a:endParaRPr lang="en-US" altLang="zh-CN" sz="2800" dirty="0" smtClean="0"/>
          </a:p>
          <a:p>
            <a:r>
              <a:rPr lang="zh-CN" altLang="en-US" sz="2800" dirty="0" smtClean="0"/>
              <a:t>並在 </a:t>
            </a:r>
            <a:r>
              <a:rPr lang="en-US" altLang="zh-CN" sz="2800" dirty="0" smtClean="0"/>
              <a:t>history </a:t>
            </a:r>
            <a:r>
              <a:rPr lang="zh-CN" altLang="en-US" sz="2800" dirty="0" smtClean="0"/>
              <a:t>物件中記錄訓練和驗證的準確性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0796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4981" y="1536389"/>
            <a:ext cx="72828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class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PrintDot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i="1" u="sng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keras</a:t>
            </a:r>
            <a:r>
              <a:rPr lang="en-US" altLang="zh-TW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  <a:r>
              <a:rPr lang="en-US" altLang="zh-TW" b="1" i="1" u="sng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callbacks</a:t>
            </a:r>
            <a:r>
              <a:rPr lang="en-US" altLang="zh-TW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  <a:r>
              <a:rPr lang="en-US" altLang="zh-TW" b="1" i="1" u="sng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Callback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zh-TW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zh-TW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b="1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on_epoch_end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self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logs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zh-TW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zh-TW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if epoch % 100 == 0: print('')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print('.', end='')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EPOCHS = 1000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model.fit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normed_train_data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train_labels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epochs=EPOCHS,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validation_split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0.2, verbose=0,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callbacks=[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PrintDot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586" y="544764"/>
            <a:ext cx="7477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 </a:t>
            </a:r>
            <a:r>
              <a:rPr lang="zh-TW" altLang="en-US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通過為每個完成的時期列印一個點來顯示訓練進度</a:t>
            </a:r>
            <a:endParaRPr lang="zh-TW" altLang="en-US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10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945" y="1249326"/>
            <a:ext cx="58881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物件中存儲的統計資訊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視覺化模型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的訓練進度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4289" y="2847263"/>
            <a:ext cx="78740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pd.DataFrame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history.history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['epoch'] =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history.epoch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hist.tail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363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358" y="402071"/>
            <a:ext cx="8783205" cy="974147"/>
          </a:xfrm>
        </p:spPr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zh-CN" altLang="en-US" dirty="0"/>
              <a:t>資料</a:t>
            </a:r>
            <a:r>
              <a:rPr lang="zh-CN" altLang="en-US" dirty="0" smtClean="0"/>
              <a:t>集</a:t>
            </a:r>
            <a:r>
              <a:rPr lang="en-US" altLang="zh-CN" dirty="0" smtClean="0"/>
              <a:t>:</a:t>
            </a:r>
            <a:r>
              <a:rPr lang="en-US" altLang="zh-CN" dirty="0"/>
              <a:t> Auto MPG </a:t>
            </a:r>
            <a:r>
              <a:rPr lang="zh-CN" altLang="en-US" dirty="0"/>
              <a:t>資料集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8653" y="5980638"/>
            <a:ext cx="5323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Basic regression: Predict fuel efficiency</a:t>
            </a:r>
          </a:p>
          <a:p>
            <a:r>
              <a:rPr lang="en-US" altLang="zh-TW" dirty="0" smtClean="0"/>
              <a:t>https://www.tensorflow.org/tutorials/keras/regression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8653" y="1322043"/>
            <a:ext cx="681181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https://archive.ics.uci.edu/ml/datasets/auto+mpg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30161" y="1913514"/>
            <a:ext cx="6498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預測</a:t>
            </a:r>
            <a:r>
              <a:rPr lang="en-US" altLang="zh-CN" sz="2400" dirty="0" smtClean="0"/>
              <a:t>70</a:t>
            </a:r>
            <a:r>
              <a:rPr lang="zh-CN" altLang="en-US" sz="2400" dirty="0" smtClean="0"/>
              <a:t>年代末到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年代初汽車燃油效率的模型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76035" y="2635678"/>
            <a:ext cx="70704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Attribute Information:</a:t>
            </a:r>
          </a:p>
          <a:p>
            <a:r>
              <a:rPr lang="en-US" altLang="zh-TW" sz="2000" dirty="0" smtClean="0"/>
              <a:t>1.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mpg: continuous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每加侖燃料所行英里數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 per gallon</a:t>
            </a:r>
          </a:p>
          <a:p>
            <a:r>
              <a:rPr lang="en-US" altLang="zh-TW" sz="2000" dirty="0" smtClean="0"/>
              <a:t>2. cylinders: multi-valued discrete</a:t>
            </a:r>
            <a:r>
              <a:rPr lang="zh-CN" altLang="en-US" sz="2000" dirty="0" smtClean="0"/>
              <a:t>氣缸數</a:t>
            </a:r>
            <a:endParaRPr lang="en-US" altLang="zh-TW" sz="2000" dirty="0" smtClean="0"/>
          </a:p>
          <a:p>
            <a:r>
              <a:rPr lang="en-US" altLang="zh-TW" sz="2000" dirty="0" smtClean="0"/>
              <a:t>3. displacement: continuous </a:t>
            </a:r>
            <a:r>
              <a:rPr lang="zh-TW" altLang="en-US" sz="2000" dirty="0" smtClean="0"/>
              <a:t>排氣</a:t>
            </a:r>
            <a:r>
              <a:rPr lang="zh-TW" altLang="en-US" sz="2000" dirty="0"/>
              <a:t>量 </a:t>
            </a:r>
            <a:endParaRPr lang="en-US" altLang="zh-TW" sz="2000" dirty="0" smtClean="0"/>
          </a:p>
          <a:p>
            <a:r>
              <a:rPr lang="en-US" altLang="zh-TW" sz="2000" dirty="0" smtClean="0"/>
              <a:t>4. horsepower: continuous</a:t>
            </a:r>
            <a:r>
              <a:rPr lang="zh-CN" altLang="en-US" sz="2000" dirty="0" smtClean="0"/>
              <a:t>馬力</a:t>
            </a:r>
            <a:endParaRPr lang="en-US" altLang="zh-TW" sz="2000" dirty="0" smtClean="0"/>
          </a:p>
          <a:p>
            <a:r>
              <a:rPr lang="en-US" altLang="zh-TW" sz="2000" dirty="0" smtClean="0"/>
              <a:t>5. weight: continuous</a:t>
            </a:r>
            <a:r>
              <a:rPr lang="zh-CN" altLang="en-US" sz="2000" dirty="0" smtClean="0"/>
              <a:t>重量</a:t>
            </a:r>
            <a:endParaRPr lang="en-US" altLang="zh-TW" sz="2000" dirty="0" smtClean="0"/>
          </a:p>
          <a:p>
            <a:r>
              <a:rPr lang="en-US" altLang="zh-TW" sz="2000" dirty="0" smtClean="0"/>
              <a:t>6. acceleration: continuous </a:t>
            </a:r>
            <a:r>
              <a:rPr lang="zh-TW" altLang="en-US" sz="2000" dirty="0" smtClean="0"/>
              <a:t>汽車加速</a:t>
            </a:r>
            <a:endParaRPr lang="en-US" altLang="zh-TW" sz="2000" dirty="0" smtClean="0"/>
          </a:p>
          <a:p>
            <a:r>
              <a:rPr lang="en-US" altLang="zh-TW" sz="2000" dirty="0" smtClean="0"/>
              <a:t>7. model year: multi-valued discrete</a:t>
            </a:r>
          </a:p>
          <a:p>
            <a:r>
              <a:rPr lang="en-US" altLang="zh-TW" sz="2000" dirty="0" smtClean="0"/>
              <a:t>8. origin: multi-valued discrete</a:t>
            </a:r>
          </a:p>
          <a:p>
            <a:r>
              <a:rPr lang="en-US" altLang="zh-TW" sz="2000" dirty="0" smtClean="0"/>
              <a:t>9. car name: string (unique for each instance)</a:t>
            </a:r>
          </a:p>
        </p:txBody>
      </p:sp>
    </p:spTree>
    <p:extLst>
      <p:ext uri="{BB962C8B-B14F-4D97-AF65-F5344CB8AC3E}">
        <p14:creationId xmlns:p14="http://schemas.microsoft.com/office/powerpoint/2010/main" val="1849314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65" y="1690689"/>
            <a:ext cx="8324814" cy="40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4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45" y="117693"/>
            <a:ext cx="57126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plot_history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pd.DataFrame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history.history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['epoch'] =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history.epoch</a:t>
            </a: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('Mean Abs Error [MPG]')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['epoch'],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'],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label='Train Error')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['epoch'],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val_mae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'],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label = 'Val Error')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([0,5])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('Mean Square Error [$MPG^2$]')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['epoch'],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mse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'],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label='Train Error')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['epoch'],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val_mse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'],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label = 'Val Error')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([0,20])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plot_history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(history)</a:t>
            </a:r>
            <a:endParaRPr lang="en-US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24" y="0"/>
            <a:ext cx="4864600" cy="34414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24" y="3441446"/>
            <a:ext cx="4899126" cy="32742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79964" y="1064598"/>
            <a:ext cx="574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epochs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之後誤差非但沒有改進，反而出現惡化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115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489" y="1056006"/>
            <a:ext cx="85297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build_model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 patience 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值用来检查改进 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epochs 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的数量</a:t>
            </a:r>
          </a:p>
          <a:p>
            <a:endPara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1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early_stop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keras.callbacks.</a:t>
            </a:r>
            <a:r>
              <a:rPr lang="en-US" altLang="zh-TW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EarlyStopping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(monitor='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patience=10)</a:t>
            </a:r>
          </a:p>
          <a:p>
            <a:endPara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model.fit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normed_train_data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train_labels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epochs=EPOCHS,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validation_split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0.2, 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verbose=0, 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callbacks=[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early_stop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PrintDot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()])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plot_history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(history)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8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0" y="261696"/>
            <a:ext cx="5087453" cy="359910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05" y="3025587"/>
            <a:ext cx="5055752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42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模型的準確度</a:t>
            </a:r>
            <a:endParaRPr lang="en-US" altLang="zh-TW" sz="6000" dirty="0" smtClean="0"/>
          </a:p>
          <a:p>
            <a:pPr algn="ctr"/>
            <a:r>
              <a:rPr lang="en-US" altLang="zh-TW" sz="3200" dirty="0"/>
              <a:t>Evaluate accuracy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047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91" y="3779784"/>
            <a:ext cx="8382530" cy="18719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7127" y="1896056"/>
            <a:ext cx="8536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evaluate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normed_test_data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test_labels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verbose=2)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print("Testing set Mean Abs Error: {:5.2f}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MPG".format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291" y="412438"/>
            <a:ext cx="853697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通過使用 測試集 來</a:t>
            </a:r>
            <a:r>
              <a:rPr lang="zh-TW" altLang="en-US" sz="2800" dirty="0" smtClean="0"/>
              <a:t>檢驗</a:t>
            </a:r>
            <a:r>
              <a:rPr lang="zh-CN" altLang="en-US" sz="2800" dirty="0" smtClean="0"/>
              <a:t>模型的效果如何</a:t>
            </a:r>
            <a:endParaRPr lang="en-US" altLang="zh-CN" sz="2800" dirty="0" smtClean="0"/>
          </a:p>
          <a:p>
            <a:r>
              <a:rPr lang="zh-CN" altLang="en-US" dirty="0" smtClean="0"/>
              <a:t>這告訴我們，當我們在現實世界中使用這個模型時，我們可以期望它預測得有多好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957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預測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60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945" y="1425323"/>
            <a:ext cx="870527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test_predictions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predict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normed_test_data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).flatten()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scatter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test_labels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test_predictions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('True Values [MPG]')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('Predictions [MPG]')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plt.axis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('equal')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plt.axis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('square')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plt.xlim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([0,plt.xlim()[1]])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([0,plt.ylim()[1]])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_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([-100, 100], [-100, 100])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35" y="600779"/>
            <a:ext cx="5581438" cy="5802924"/>
          </a:xfrm>
        </p:spPr>
      </p:pic>
    </p:spTree>
    <p:extLst>
      <p:ext uri="{BB962C8B-B14F-4D97-AF65-F5344CB8AC3E}">
        <p14:creationId xmlns:p14="http://schemas.microsoft.com/office/powerpoint/2010/main" val="43018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起手式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123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誤差分佈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780761" y="1964171"/>
            <a:ext cx="7268441" cy="37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error = </a:t>
            </a:r>
            <a:r>
              <a:rPr lang="en-US" altLang="zh-TW" sz="3600" dirty="0" err="1"/>
              <a:t>test_predictions</a:t>
            </a:r>
            <a:r>
              <a:rPr lang="en-US" altLang="zh-TW" sz="3600" dirty="0"/>
              <a:t> - </a:t>
            </a:r>
            <a:r>
              <a:rPr lang="en-US" altLang="zh-TW" sz="3600" dirty="0" err="1"/>
              <a:t>test_labels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err="1" smtClean="0"/>
              <a:t>plt.</a:t>
            </a:r>
            <a:r>
              <a:rPr lang="en-US" altLang="zh-TW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</a:t>
            </a:r>
            <a:r>
              <a:rPr lang="en-US" altLang="zh-TW" sz="3600" dirty="0" smtClean="0"/>
              <a:t>(error</a:t>
            </a:r>
            <a:r>
              <a:rPr lang="en-US" altLang="zh-TW" sz="3600" dirty="0"/>
              <a:t>, bins = 25</a:t>
            </a:r>
            <a:r>
              <a:rPr lang="en-US" altLang="zh-TW" sz="3600" dirty="0" smtClean="0"/>
              <a:t>)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err="1"/>
              <a:t>plt.xlabel</a:t>
            </a:r>
            <a:r>
              <a:rPr lang="en-US" altLang="zh-TW" sz="3600" dirty="0"/>
              <a:t>("Prediction Error [MPG]")</a:t>
            </a:r>
          </a:p>
          <a:p>
            <a:pPr marL="0" indent="0">
              <a:buNone/>
            </a:pPr>
            <a:r>
              <a:rPr lang="en-US" altLang="zh-TW" sz="3600" dirty="0"/>
              <a:t>_ = </a:t>
            </a:r>
            <a:r>
              <a:rPr lang="en-US" altLang="zh-TW" sz="3600" dirty="0" err="1"/>
              <a:t>plt.ylabel</a:t>
            </a:r>
            <a:r>
              <a:rPr lang="en-US" altLang="zh-TW" sz="3600" dirty="0"/>
              <a:t>("Count")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6171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0" y="1127612"/>
            <a:ext cx="7836524" cy="53747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9721" y="47957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不是完全的高斯分布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488" y="101861"/>
            <a:ext cx="41344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 Maybe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樣本的數量很小所導致的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630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solidFill>
                  <a:srgbClr val="FFFF00"/>
                </a:solidFill>
              </a:rPr>
              <a:t>專案作業</a:t>
            </a:r>
            <a:endParaRPr lang="en-US" altLang="zh-TW" sz="5400" dirty="0" smtClean="0">
              <a:solidFill>
                <a:srgbClr val="FFFF00"/>
              </a:solidFill>
            </a:endParaRPr>
          </a:p>
          <a:p>
            <a:pPr algn="ctr"/>
            <a:r>
              <a:rPr lang="zh-TW" altLang="en-US" sz="3200" dirty="0" smtClean="0">
                <a:solidFill>
                  <a:srgbClr val="FFFF00"/>
                </a:solidFill>
              </a:rPr>
              <a:t>美國研究所錄取機率預測</a:t>
            </a:r>
          </a:p>
          <a:p>
            <a:pPr algn="ctr"/>
            <a:endParaRPr lang="zh-TW" alt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49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637" y="272763"/>
            <a:ext cx="3943350" cy="881859"/>
          </a:xfrm>
        </p:spPr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:</a:t>
            </a:r>
            <a:r>
              <a:rPr lang="zh-TW" altLang="en-US" dirty="0" smtClean="0"/>
              <a:t>資料集</a:t>
            </a:r>
            <a:endParaRPr lang="zh-TW" altLang="en-US" dirty="0"/>
          </a:p>
        </p:txBody>
      </p:sp>
      <p:pic>
        <p:nvPicPr>
          <p:cNvPr id="8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07" r="5225" b="21177"/>
          <a:stretch/>
        </p:blipFill>
        <p:spPr>
          <a:xfrm>
            <a:off x="289214" y="1951083"/>
            <a:ext cx="7886700" cy="30105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1637" y="1154622"/>
            <a:ext cx="8141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https://www.kaggle.com/mohansacharya/graduate-admissions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7716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DataSet</a:t>
            </a:r>
            <a:r>
              <a:rPr lang="en-US" altLang="zh-TW" dirty="0"/>
              <a:t>:</a:t>
            </a:r>
            <a:r>
              <a:rPr lang="zh-TW" altLang="en-US" dirty="0"/>
              <a:t>資料集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801" y="1998584"/>
            <a:ext cx="7730398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89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87273" y="1548534"/>
            <a:ext cx="3886200" cy="26447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2-10 </a:t>
            </a:r>
            <a:r>
              <a:rPr lang="zh-TW" altLang="en-US" dirty="0"/>
              <a:t>實例：迴歸預測 </a:t>
            </a:r>
            <a:r>
              <a:rPr lang="en-US" altLang="zh-TW" dirty="0"/>
              <a:t>- </a:t>
            </a:r>
            <a:r>
              <a:rPr lang="zh-TW" altLang="en-US" dirty="0"/>
              <a:t>使用美國研究所錄取資料集來預測錄取機率</a:t>
            </a:r>
          </a:p>
          <a:p>
            <a:pPr marL="0" indent="0">
              <a:buNone/>
            </a:pPr>
            <a:r>
              <a:rPr lang="zh-TW" altLang="en-US" dirty="0"/>
              <a:t>實驗：使用不同的神經層數、神經元數、及批次量做測試</a:t>
            </a:r>
          </a:p>
        </p:txBody>
      </p:sp>
      <p:sp>
        <p:nvSpPr>
          <p:cNvPr id="2" name="矩形 1"/>
          <p:cNvSpPr/>
          <p:nvPr/>
        </p:nvSpPr>
        <p:spPr>
          <a:xfrm>
            <a:off x="512617" y="314969"/>
            <a:ext cx="2322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參考解答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2617" y="1336098"/>
            <a:ext cx="3695936" cy="49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45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solidFill>
                  <a:srgbClr val="FFFF00"/>
                </a:solidFill>
              </a:rPr>
              <a:t>專案作業</a:t>
            </a:r>
            <a:endParaRPr lang="en-US" altLang="zh-TW" sz="54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TW" sz="3200" dirty="0" smtClean="0">
                <a:solidFill>
                  <a:srgbClr val="FFFF00"/>
                </a:solidFill>
              </a:rPr>
              <a:t>Boston</a:t>
            </a:r>
            <a:r>
              <a:rPr lang="zh-TW" altLang="en-US" sz="3200" dirty="0" smtClean="0">
                <a:solidFill>
                  <a:srgbClr val="FFFF00"/>
                </a:solidFill>
              </a:rPr>
              <a:t>房價價格預測</a:t>
            </a:r>
          </a:p>
          <a:p>
            <a:pPr algn="ctr"/>
            <a:endParaRPr lang="zh-TW" alt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03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286" y="147179"/>
            <a:ext cx="2918114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參考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4210" y="1472742"/>
            <a:ext cx="3102553" cy="43493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0400" y="394463"/>
            <a:ext cx="584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輕鬆學會 </a:t>
            </a:r>
            <a:r>
              <a:rPr lang="en-US" altLang="zh-TW" sz="1600" dirty="0" smtClean="0"/>
              <a:t>Google </a:t>
            </a:r>
            <a:r>
              <a:rPr lang="en-US" altLang="zh-TW" sz="1600" dirty="0" err="1" smtClean="0"/>
              <a:t>TensorFlow</a:t>
            </a:r>
            <a:r>
              <a:rPr lang="en-US" altLang="zh-TW" sz="1600" dirty="0" smtClean="0"/>
              <a:t> 2.0 </a:t>
            </a:r>
            <a:r>
              <a:rPr lang="zh-TW" altLang="en-US" sz="1600" dirty="0" smtClean="0"/>
              <a:t>人工智慧深度學習實作開發</a:t>
            </a:r>
            <a:r>
              <a:rPr lang="en-US" altLang="zh-TW" sz="1600" dirty="0" smtClean="0"/>
              <a:t>, 2/e</a:t>
            </a:r>
          </a:p>
          <a:p>
            <a:r>
              <a:rPr lang="zh-TW" altLang="en-US" sz="1600" dirty="0" smtClean="0"/>
              <a:t>黃士嘉、林邑撰 著</a:t>
            </a:r>
          </a:p>
          <a:p>
            <a:r>
              <a:rPr lang="zh-TW" altLang="en-US" sz="1600" dirty="0" smtClean="0"/>
              <a:t>博碩文化 </a:t>
            </a:r>
            <a:r>
              <a:rPr lang="en-US" altLang="zh-TW" sz="1600" dirty="0" smtClean="0"/>
              <a:t>2020-02-05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031671" y="2413292"/>
            <a:ext cx="4539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|CHAPTER 02| 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迴歸問題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2.1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　深度神經網路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2.2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　</a:t>
            </a:r>
            <a:r>
              <a:rPr lang="en-US" altLang="zh-TW" sz="2400" b="1" i="0" dirty="0" err="1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Kaggle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介紹 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2.3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　實驗一：房價預測模型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2.4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　</a:t>
            </a:r>
            <a:r>
              <a:rPr lang="en-US" altLang="zh-TW" sz="2400" b="1" i="0" dirty="0" err="1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TensorBoard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介紹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2.5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　實驗二：過擬合問題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880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7491" y="861399"/>
            <a:ext cx="756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# </a:t>
            </a:r>
            <a:r>
              <a:rPr lang="zh-TW" altLang="en-US" sz="3200" dirty="0" smtClean="0"/>
              <a:t>使用 </a:t>
            </a:r>
            <a:r>
              <a:rPr lang="en-US" altLang="zh-TW" sz="3200" dirty="0" err="1" smtClean="0"/>
              <a:t>seaborn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繪製矩陣圖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pairplot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smtClean="0"/>
              <a:t>!pip install </a:t>
            </a:r>
            <a:r>
              <a:rPr lang="en-US" altLang="zh-TW" sz="3200" dirty="0" err="1" smtClean="0"/>
              <a:t>seaborn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39091" y="2395142"/>
            <a:ext cx="63038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pathlib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pandas as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pd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seaborn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sns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keras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tensorflow.keras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import layers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.__version__)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5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895" y="1194045"/>
            <a:ext cx="77259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dataset_path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keras.utils.get_file</a:t>
            </a:r>
            <a:r>
              <a:rPr lang="en-US" altLang="zh-TW" sz="2400" dirty="0" smtClean="0"/>
              <a:t>("auto-</a:t>
            </a:r>
            <a:r>
              <a:rPr lang="en-US" altLang="zh-TW" sz="2400" dirty="0" err="1" smtClean="0"/>
              <a:t>mpg.data</a:t>
            </a:r>
            <a:r>
              <a:rPr lang="en-US" altLang="zh-TW" sz="2400" dirty="0" smtClean="0"/>
              <a:t>", "http://archive.ics.uci.edu/ml/machine-learning-databases/auto-mpg/auto-</a:t>
            </a:r>
            <a:r>
              <a:rPr lang="en-US" altLang="zh-TW" sz="2400" dirty="0" err="1" smtClean="0"/>
              <a:t>mpg.data</a:t>
            </a:r>
            <a:r>
              <a:rPr lang="en-US" altLang="zh-TW" sz="2400" dirty="0" smtClean="0"/>
              <a:t>")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dataset_path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63458" y="28869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下載資料集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895" y="3595592"/>
            <a:ext cx="8141855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tf.keras.utils.get_file</a:t>
            </a:r>
            <a:r>
              <a:rPr lang="en-US" altLang="zh-TW" sz="2400" dirty="0" smtClean="0"/>
              <a:t>(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fname</a:t>
            </a:r>
            <a:r>
              <a:rPr lang="en-US" altLang="zh-TW" sz="2400" dirty="0" smtClean="0"/>
              <a:t>, origin, </a:t>
            </a:r>
            <a:r>
              <a:rPr lang="en-US" altLang="zh-TW" sz="2400" dirty="0" err="1" smtClean="0"/>
              <a:t>untar</a:t>
            </a:r>
            <a:r>
              <a:rPr lang="en-US" altLang="zh-TW" sz="2400" dirty="0" smtClean="0"/>
              <a:t>=False, md5_hash=None, </a:t>
            </a:r>
            <a:r>
              <a:rPr lang="en-US" altLang="zh-TW" sz="2400" dirty="0" err="1" smtClean="0"/>
              <a:t>file_hash</a:t>
            </a:r>
            <a:r>
              <a:rPr lang="en-US" altLang="zh-TW" sz="2400" dirty="0" smtClean="0"/>
              <a:t>=None,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cache_subdir</a:t>
            </a:r>
            <a:r>
              <a:rPr lang="en-US" altLang="zh-TW" sz="2400" dirty="0" smtClean="0"/>
              <a:t>='datasets', </a:t>
            </a:r>
            <a:r>
              <a:rPr lang="en-US" altLang="zh-TW" sz="2400" dirty="0" err="1" smtClean="0"/>
              <a:t>hash_algorithm</a:t>
            </a:r>
            <a:r>
              <a:rPr lang="en-US" altLang="zh-TW" sz="2400" dirty="0" smtClean="0"/>
              <a:t>='auto', extract=False,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archive_format</a:t>
            </a:r>
            <a:r>
              <a:rPr lang="en-US" altLang="zh-TW" sz="2400" dirty="0" smtClean="0"/>
              <a:t>='auto', </a:t>
            </a:r>
            <a:r>
              <a:rPr lang="en-US" altLang="zh-TW" sz="2400" dirty="0" err="1" smtClean="0"/>
              <a:t>cache_dir</a:t>
            </a:r>
            <a:r>
              <a:rPr lang="en-US" altLang="zh-TW" sz="2400" dirty="0" smtClean="0"/>
              <a:t>=None</a:t>
            </a:r>
          </a:p>
          <a:p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75895" y="5673973"/>
            <a:ext cx="670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https://www.tensorflow.org/api_docs/python/tf/keras/utils/get_file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895" y="6182694"/>
            <a:ext cx="530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tar, tar.gz, tar.bz, 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zip </a:t>
            </a:r>
            <a:r>
              <a:rPr lang="zh-TW" altLang="en-US" dirty="0" smtClean="0"/>
              <a:t>格式的檔也可以被解壓。 </a:t>
            </a:r>
            <a:endParaRPr lang="en-US" altLang="zh-TW" dirty="0" smtClean="0"/>
          </a:p>
          <a:p>
            <a:r>
              <a:rPr lang="zh-TW" altLang="en-US" dirty="0" smtClean="0"/>
              <a:t>命令列程式 </a:t>
            </a:r>
            <a:r>
              <a:rPr lang="en-US" altLang="zh-TW" dirty="0" err="1" smtClean="0"/>
              <a:t>shasum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sha256sum </a:t>
            </a:r>
            <a:r>
              <a:rPr lang="zh-TW" altLang="en-US" dirty="0" smtClean="0"/>
              <a:t>可以計算雜湊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3025" y="5304641"/>
            <a:ext cx="2504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https://keras.io/zh/utils/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4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291" y="1471550"/>
            <a:ext cx="86129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column_names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['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MPG','Cylinders','Displacement','Horsepower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Weight','Acceleration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'Model Year', 'Origin']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raw_dataset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pd.read_csv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dataset_path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names=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column_names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na_values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"?", comment='\t',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=" ",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skipinitialspace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=True)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dataset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raw_dataset.copy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dataset.tail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291" y="491898"/>
            <a:ext cx="4447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使用 </a:t>
            </a:r>
            <a:r>
              <a:rPr lang="en-US" altLang="zh-TW" sz="3200" dirty="0" smtClean="0"/>
              <a:t>pandas </a:t>
            </a:r>
            <a:r>
              <a:rPr lang="zh-TW" altLang="en-US" sz="3200" dirty="0" smtClean="0"/>
              <a:t>導入資料集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6" y="4056873"/>
            <a:ext cx="8153395" cy="23531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6291" y="2837934"/>
            <a:ext cx="1350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176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資料預處理</a:t>
            </a:r>
            <a:r>
              <a:rPr lang="en-US" altLang="zh-TW" sz="4400" dirty="0" smtClean="0"/>
              <a:t>Data Preprocessing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77506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872" y="1129253"/>
            <a:ext cx="6229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資料</a:t>
            </a:r>
            <a:r>
              <a:rPr lang="zh-TW" altLang="en-US" sz="3600" dirty="0"/>
              <a:t>預</a:t>
            </a:r>
            <a:r>
              <a:rPr lang="zh-TW" altLang="en-US" sz="3600" dirty="0" smtClean="0"/>
              <a:t>處理</a:t>
            </a:r>
            <a:r>
              <a:rPr lang="en-US" altLang="zh-TW" sz="3600" dirty="0" smtClean="0"/>
              <a:t>Data Preprocessing</a:t>
            </a:r>
            <a:endParaRPr lang="en-US" altLang="zh-CN" sz="36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資料清洗</a:t>
            </a:r>
            <a:r>
              <a:rPr lang="en-US" altLang="zh-CN" sz="2800" dirty="0" smtClean="0"/>
              <a:t>Data Cleaning:</a:t>
            </a:r>
          </a:p>
          <a:p>
            <a:r>
              <a:rPr lang="zh-TW" altLang="en-US" sz="2800" dirty="0" smtClean="0"/>
              <a:t>清除</a:t>
            </a:r>
            <a:r>
              <a:rPr lang="zh-CN" altLang="en-US" sz="2800" dirty="0" smtClean="0"/>
              <a:t>資料集中包括一些未知值。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337049" y="3835462"/>
            <a:ext cx="59295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dataset.isna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().sum()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2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887</Words>
  <Application>Microsoft Office PowerPoint</Application>
  <PresentationFormat>如螢幕大小 (4:3)</PresentationFormat>
  <Paragraphs>244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等线</vt:lpstr>
      <vt:lpstr>等线 Light</vt:lpstr>
      <vt:lpstr>Noto Sans TC</vt:lpstr>
      <vt:lpstr>新細明體</vt:lpstr>
      <vt:lpstr>Agency FB</vt:lpstr>
      <vt:lpstr>Arial</vt:lpstr>
      <vt:lpstr>Calibri</vt:lpstr>
      <vt:lpstr>Calibri Light</vt:lpstr>
      <vt:lpstr>Courier New</vt:lpstr>
      <vt:lpstr>Office 佈景主題</vt:lpstr>
      <vt:lpstr> 使用tensorflow.keras 進行 回歸分析regression</vt:lpstr>
      <vt:lpstr>PowerPoint 簡報</vt:lpstr>
      <vt:lpstr>DataSet資料集: Auto MPG 資料集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看看誤差分佈</vt:lpstr>
      <vt:lpstr>PowerPoint 簡報</vt:lpstr>
      <vt:lpstr>PowerPoint 簡報</vt:lpstr>
      <vt:lpstr>DataSet:資料集</vt:lpstr>
      <vt:lpstr>DataSet:資料集</vt:lpstr>
      <vt:lpstr>PowerPoint 簡報</vt:lpstr>
      <vt:lpstr>PowerPoint 簡報</vt:lpstr>
      <vt:lpstr>參考解答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Keras_MLP_regression</dc:title>
  <dc:creator>Ben Tseng</dc:creator>
  <cp:lastModifiedBy>user</cp:lastModifiedBy>
  <cp:revision>21</cp:revision>
  <dcterms:created xsi:type="dcterms:W3CDTF">2020-06-06T15:24:06Z</dcterms:created>
  <dcterms:modified xsi:type="dcterms:W3CDTF">2023-04-14T04:04:14Z</dcterms:modified>
</cp:coreProperties>
</file>