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9" r:id="rId3"/>
    <p:sldId id="269" r:id="rId4"/>
    <p:sldId id="270" r:id="rId5"/>
    <p:sldId id="271" r:id="rId6"/>
    <p:sldId id="257" r:id="rId7"/>
    <p:sldId id="258" r:id="rId8"/>
    <p:sldId id="260" r:id="rId9"/>
    <p:sldId id="261" r:id="rId10"/>
    <p:sldId id="272" r:id="rId11"/>
    <p:sldId id="273" r:id="rId12"/>
    <p:sldId id="262" r:id="rId13"/>
    <p:sldId id="263" r:id="rId14"/>
    <p:sldId id="264" r:id="rId15"/>
    <p:sldId id="265" r:id="rId16"/>
    <p:sldId id="267"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64" d="100"/>
          <a:sy n="164" d="100"/>
        </p:scale>
        <p:origin x="16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294972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194812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276152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28920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318574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17250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408721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276303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70622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2105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0F15A2F-0E8E-42DC-8EB5-17F2B38494AA}" type="datetimeFigureOut">
              <a:rPr lang="zh-TW" altLang="en-US" smtClean="0"/>
              <a:t>2023/6/2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36569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15A2F-0E8E-42DC-8EB5-17F2B38494AA}" type="datetimeFigureOut">
              <a:rPr lang="zh-TW" altLang="en-US" smtClean="0"/>
              <a:t>2023/6/2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3A84C-5DB5-42A5-B0BC-A7C0C61BF3AA}" type="slidenum">
              <a:rPr lang="zh-TW" altLang="en-US" smtClean="0"/>
              <a:t>‹#›</a:t>
            </a:fld>
            <a:endParaRPr lang="zh-TW" altLang="en-US"/>
          </a:p>
        </p:txBody>
      </p:sp>
    </p:spTree>
    <p:extLst>
      <p:ext uri="{BB962C8B-B14F-4D97-AF65-F5344CB8AC3E}">
        <p14:creationId xmlns:p14="http://schemas.microsoft.com/office/powerpoint/2010/main" val="2719697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smtClean="0"/>
              <a:t>Generative AI</a:t>
            </a:r>
          </a:p>
          <a:p>
            <a:pPr algn="ctr"/>
            <a:r>
              <a:rPr lang="en-US" altLang="zh-TW" sz="5400" dirty="0" err="1" smtClean="0"/>
              <a:t>Autoencoder</a:t>
            </a:r>
            <a:endParaRPr lang="en-US" altLang="zh-TW" sz="5400" dirty="0"/>
          </a:p>
          <a:p>
            <a:pPr algn="ctr"/>
            <a:r>
              <a:rPr lang="zh-TW" altLang="en-US" sz="5400" dirty="0" smtClean="0"/>
              <a:t>自編碼器</a:t>
            </a:r>
            <a:endParaRPr lang="en-US" altLang="zh-TW" sz="5400" dirty="0"/>
          </a:p>
        </p:txBody>
      </p:sp>
    </p:spTree>
    <p:extLst>
      <p:ext uri="{BB962C8B-B14F-4D97-AF65-F5344CB8AC3E}">
        <p14:creationId xmlns:p14="http://schemas.microsoft.com/office/powerpoint/2010/main" val="4123579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628650" y="2109106"/>
            <a:ext cx="7886700" cy="3784375"/>
          </a:xfrm>
          <a:prstGeom prst="rect">
            <a:avLst/>
          </a:prstGeom>
        </p:spPr>
      </p:pic>
    </p:spTree>
    <p:extLst>
      <p:ext uri="{BB962C8B-B14F-4D97-AF65-F5344CB8AC3E}">
        <p14:creationId xmlns:p14="http://schemas.microsoft.com/office/powerpoint/2010/main" val="78030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53924" y="768748"/>
            <a:ext cx="7886700" cy="3541343"/>
          </a:xfrm>
          <a:prstGeom prst="rect">
            <a:avLst/>
          </a:prstGeom>
        </p:spPr>
      </p:pic>
      <p:pic>
        <p:nvPicPr>
          <p:cNvPr id="5" name="圖片 4"/>
          <p:cNvPicPr>
            <a:picLocks noChangeAspect="1"/>
          </p:cNvPicPr>
          <p:nvPr/>
        </p:nvPicPr>
        <p:blipFill>
          <a:blip r:embed="rId3"/>
          <a:stretch>
            <a:fillRect/>
          </a:stretch>
        </p:blipFill>
        <p:spPr>
          <a:xfrm>
            <a:off x="863256" y="4645666"/>
            <a:ext cx="7197443" cy="1522863"/>
          </a:xfrm>
          <a:prstGeom prst="rect">
            <a:avLst/>
          </a:prstGeom>
        </p:spPr>
      </p:pic>
    </p:spTree>
    <p:extLst>
      <p:ext uri="{BB962C8B-B14F-4D97-AF65-F5344CB8AC3E}">
        <p14:creationId xmlns:p14="http://schemas.microsoft.com/office/powerpoint/2010/main" val="90259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a:stretch>
            <a:fillRect/>
          </a:stretch>
        </p:blipFill>
        <p:spPr>
          <a:xfrm>
            <a:off x="457200" y="1340768"/>
            <a:ext cx="8229600" cy="3528392"/>
          </a:xfrm>
          <a:prstGeom prst="rect">
            <a:avLst/>
          </a:prstGeom>
        </p:spPr>
      </p:pic>
      <p:sp>
        <p:nvSpPr>
          <p:cNvPr id="4" name="投影片編號版面配置區 3"/>
          <p:cNvSpPr>
            <a:spLocks noGrp="1"/>
          </p:cNvSpPr>
          <p:nvPr>
            <p:ph type="sldNum" sz="quarter" idx="12"/>
          </p:nvPr>
        </p:nvSpPr>
        <p:spPr/>
        <p:txBody>
          <a:bodyPr/>
          <a:lstStyle/>
          <a:p>
            <a:fld id="{241A6D72-4E0E-4822-92DE-EF70A66F4C99}" type="slidenum">
              <a:rPr lang="zh-TW" altLang="en-US" smtClean="0"/>
              <a:t>12</a:t>
            </a:fld>
            <a:endParaRPr lang="zh-TW" altLang="en-US"/>
          </a:p>
        </p:txBody>
      </p:sp>
    </p:spTree>
    <p:extLst>
      <p:ext uri="{BB962C8B-B14F-4D97-AF65-F5344CB8AC3E}">
        <p14:creationId xmlns:p14="http://schemas.microsoft.com/office/powerpoint/2010/main" val="4145860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Variational</a:t>
            </a:r>
            <a:r>
              <a:rPr lang="en-US" altLang="zh-TW" dirty="0"/>
              <a:t> </a:t>
            </a:r>
            <a:r>
              <a:rPr lang="en-US" altLang="zh-TW" dirty="0" err="1"/>
              <a:t>Autoencoders</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9552" y="1988842"/>
            <a:ext cx="8229600" cy="3443245"/>
          </a:xfrm>
          <a:prstGeom prst="rect">
            <a:avLst/>
          </a:prstGeom>
        </p:spPr>
      </p:pic>
      <p:sp>
        <p:nvSpPr>
          <p:cNvPr id="4" name="投影片編號版面配置區 3"/>
          <p:cNvSpPr>
            <a:spLocks noGrp="1"/>
          </p:cNvSpPr>
          <p:nvPr>
            <p:ph type="sldNum" sz="quarter" idx="12"/>
          </p:nvPr>
        </p:nvSpPr>
        <p:spPr/>
        <p:txBody>
          <a:bodyPr/>
          <a:lstStyle/>
          <a:p>
            <a:fld id="{241A6D72-4E0E-4822-92DE-EF70A66F4C99}" type="slidenum">
              <a:rPr lang="zh-TW" altLang="en-US" smtClean="0"/>
              <a:t>13</a:t>
            </a:fld>
            <a:endParaRPr lang="zh-TW" altLang="en-US"/>
          </a:p>
        </p:txBody>
      </p:sp>
    </p:spTree>
    <p:extLst>
      <p:ext uri="{BB962C8B-B14F-4D97-AF65-F5344CB8AC3E}">
        <p14:creationId xmlns:p14="http://schemas.microsoft.com/office/powerpoint/2010/main" val="307944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stretch>
            <a:fillRect/>
          </a:stretch>
        </p:blipFill>
        <p:spPr>
          <a:xfrm>
            <a:off x="457200" y="1632107"/>
            <a:ext cx="8229600" cy="4462153"/>
          </a:xfrm>
          <a:prstGeom prst="rect">
            <a:avLst/>
          </a:prstGeom>
        </p:spPr>
      </p:pic>
      <p:sp>
        <p:nvSpPr>
          <p:cNvPr id="4" name="投影片編號版面配置區 3"/>
          <p:cNvSpPr>
            <a:spLocks noGrp="1"/>
          </p:cNvSpPr>
          <p:nvPr>
            <p:ph type="sldNum" sz="quarter" idx="12"/>
          </p:nvPr>
        </p:nvSpPr>
        <p:spPr/>
        <p:txBody>
          <a:bodyPr/>
          <a:lstStyle/>
          <a:p>
            <a:fld id="{241A6D72-4E0E-4822-92DE-EF70A66F4C99}" type="slidenum">
              <a:rPr lang="zh-TW" altLang="en-US" smtClean="0"/>
              <a:t>14</a:t>
            </a:fld>
            <a:endParaRPr lang="zh-TW" altLang="en-US"/>
          </a:p>
        </p:txBody>
      </p:sp>
    </p:spTree>
    <p:extLst>
      <p:ext uri="{BB962C8B-B14F-4D97-AF65-F5344CB8AC3E}">
        <p14:creationId xmlns:p14="http://schemas.microsoft.com/office/powerpoint/2010/main" val="423862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16832"/>
            <a:ext cx="9144000" cy="1772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b="1" dirty="0" err="1">
                <a:effectLst>
                  <a:outerShdw blurRad="38100" dist="38100" dir="2700000" algn="tl">
                    <a:srgbClr val="000000">
                      <a:alpha val="43137"/>
                    </a:srgbClr>
                  </a:outerShdw>
                </a:effectLst>
              </a:rPr>
              <a:t>Tensorflow</a:t>
            </a:r>
            <a:r>
              <a:rPr lang="zh-TW" altLang="en-US" sz="5400" b="1" dirty="0">
                <a:effectLst>
                  <a:outerShdw blurRad="38100" dist="38100" dir="2700000" algn="tl">
                    <a:srgbClr val="000000">
                      <a:alpha val="43137"/>
                    </a:srgbClr>
                  </a:outerShdw>
                </a:effectLst>
              </a:rPr>
              <a:t>教學文件範例</a:t>
            </a:r>
            <a:endParaRPr lang="en-US" altLang="zh-TW" sz="5400" b="1" dirty="0">
              <a:effectLst>
                <a:outerShdw blurRad="38100" dist="38100" dir="2700000" algn="tl">
                  <a:srgbClr val="000000">
                    <a:alpha val="43137"/>
                  </a:srgbClr>
                </a:outerShdw>
              </a:effectLst>
            </a:endParaRPr>
          </a:p>
          <a:p>
            <a:pPr algn="ctr"/>
            <a:r>
              <a:rPr lang="en-US" altLang="zh-TW" sz="2800" dirty="0"/>
              <a:t>https://www.tensorflow.org/tutorials/generative/</a:t>
            </a:r>
          </a:p>
        </p:txBody>
      </p:sp>
    </p:spTree>
    <p:extLst>
      <p:ext uri="{BB962C8B-B14F-4D97-AF65-F5344CB8AC3E}">
        <p14:creationId xmlns:p14="http://schemas.microsoft.com/office/powerpoint/2010/main" val="199644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706292"/>
          </a:xfrm>
        </p:spPr>
        <p:txBody>
          <a:bodyPr>
            <a:normAutofit/>
          </a:bodyPr>
          <a:lstStyle/>
          <a:p>
            <a:r>
              <a:rPr lang="en-US" altLang="zh-TW" sz="3200" b="1" dirty="0">
                <a:effectLst>
                  <a:outerShdw blurRad="38100" dist="38100" dir="2700000" algn="tl">
                    <a:srgbClr val="000000">
                      <a:alpha val="43137"/>
                    </a:srgbClr>
                  </a:outerShdw>
                </a:effectLst>
              </a:rPr>
              <a:t>Convolutional </a:t>
            </a:r>
            <a:r>
              <a:rPr lang="en-US" altLang="zh-TW" sz="3200" b="1" dirty="0" err="1">
                <a:effectLst>
                  <a:outerShdw blurRad="38100" dist="38100" dir="2700000" algn="tl">
                    <a:srgbClr val="000000">
                      <a:alpha val="43137"/>
                    </a:srgbClr>
                  </a:outerShdw>
                </a:effectLst>
              </a:rPr>
              <a:t>Variational</a:t>
            </a:r>
            <a:r>
              <a:rPr lang="en-US" altLang="zh-TW" sz="3200" b="1" dirty="0">
                <a:effectLst>
                  <a:outerShdw blurRad="38100" dist="38100" dir="2700000" algn="tl">
                    <a:srgbClr val="000000">
                      <a:alpha val="43137"/>
                    </a:srgbClr>
                  </a:outerShdw>
                </a:effectLst>
              </a:rPr>
              <a:t> </a:t>
            </a:r>
            <a:r>
              <a:rPr lang="en-US" altLang="zh-TW" sz="3200" b="1" dirty="0" err="1">
                <a:effectLst>
                  <a:outerShdw blurRad="38100" dist="38100" dir="2700000" algn="tl">
                    <a:srgbClr val="000000">
                      <a:alpha val="43137"/>
                    </a:srgbClr>
                  </a:outerShdw>
                </a:effectLst>
              </a:rPr>
              <a:t>Autoencoder</a:t>
            </a:r>
            <a:endParaRPr lang="zh-TW" altLang="en-US" sz="3200" b="1" dirty="0">
              <a:effectLst>
                <a:outerShdw blurRad="38100" dist="38100" dir="2700000" algn="tl">
                  <a:srgbClr val="000000">
                    <a:alpha val="43137"/>
                  </a:srgbClr>
                </a:outerShdw>
              </a:effectLst>
            </a:endParaRPr>
          </a:p>
        </p:txBody>
      </p:sp>
      <p:sp>
        <p:nvSpPr>
          <p:cNvPr id="3" name="矩形 2"/>
          <p:cNvSpPr/>
          <p:nvPr/>
        </p:nvSpPr>
        <p:spPr>
          <a:xfrm>
            <a:off x="701965" y="1071419"/>
            <a:ext cx="5454073" cy="369332"/>
          </a:xfrm>
          <a:prstGeom prst="rect">
            <a:avLst/>
          </a:prstGeom>
        </p:spPr>
        <p:txBody>
          <a:bodyPr wrap="square">
            <a:spAutoFit/>
          </a:bodyPr>
          <a:lstStyle/>
          <a:p>
            <a:r>
              <a:rPr lang="en-US" altLang="zh-TW" dirty="0"/>
              <a:t>https://www.tensorflow.org/tutorials/generative/cvae</a:t>
            </a:r>
            <a:endParaRPr lang="zh-TW" altLang="en-US" dirty="0"/>
          </a:p>
        </p:txBody>
      </p:sp>
      <p:sp>
        <p:nvSpPr>
          <p:cNvPr id="4" name="矩形 3"/>
          <p:cNvSpPr/>
          <p:nvPr/>
        </p:nvSpPr>
        <p:spPr>
          <a:xfrm>
            <a:off x="701965" y="164275"/>
            <a:ext cx="2031325" cy="369332"/>
          </a:xfrm>
          <a:prstGeom prst="rect">
            <a:avLst/>
          </a:prstGeom>
        </p:spPr>
        <p:txBody>
          <a:bodyPr wrap="none">
            <a:spAutoFit/>
          </a:bodyPr>
          <a:lstStyle/>
          <a:p>
            <a:r>
              <a:rPr lang="zh-CN" altLang="en-US" dirty="0"/>
              <a:t>卷積變分自編碼器</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573" y="1777711"/>
            <a:ext cx="4703618" cy="4703618"/>
          </a:xfrm>
          <a:prstGeom prst="rect">
            <a:avLst/>
          </a:prstGeom>
        </p:spPr>
      </p:pic>
      <p:sp>
        <p:nvSpPr>
          <p:cNvPr id="6" name="矩形 5"/>
          <p:cNvSpPr/>
          <p:nvPr/>
        </p:nvSpPr>
        <p:spPr>
          <a:xfrm>
            <a:off x="558802" y="2147045"/>
            <a:ext cx="3828473" cy="954107"/>
          </a:xfrm>
          <a:prstGeom prst="rect">
            <a:avLst/>
          </a:prstGeom>
        </p:spPr>
        <p:txBody>
          <a:bodyPr wrap="square">
            <a:spAutoFit/>
          </a:bodyPr>
          <a:lstStyle/>
          <a:p>
            <a:r>
              <a:rPr lang="zh-CN" altLang="en-US" sz="2800" b="1" dirty="0">
                <a:effectLst>
                  <a:outerShdw blurRad="38100" dist="38100" dir="2700000" algn="tl">
                    <a:srgbClr val="000000">
                      <a:alpha val="43137"/>
                    </a:srgbClr>
                  </a:outerShdw>
                </a:effectLst>
              </a:rPr>
              <a:t>通過訓練變分自編碼器來生成手寫數位圖片</a:t>
            </a:r>
            <a:endParaRPr lang="zh-TW"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8026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18979" y="267913"/>
            <a:ext cx="2970708" cy="642332"/>
          </a:xfrm>
        </p:spPr>
        <p:txBody>
          <a:bodyPr>
            <a:normAutofit fontScale="90000"/>
          </a:bodyPr>
          <a:lstStyle/>
          <a:p>
            <a:r>
              <a:rPr lang="en-US" altLang="zh-TW" dirty="0" err="1" smtClean="0"/>
              <a:t>AutoEncoder</a:t>
            </a:r>
            <a:endParaRPr lang="zh-TW" altLang="en-US" dirty="0"/>
          </a:p>
        </p:txBody>
      </p:sp>
      <p:sp>
        <p:nvSpPr>
          <p:cNvPr id="4" name="投影片編號版面配置區 3"/>
          <p:cNvSpPr>
            <a:spLocks noGrp="1"/>
          </p:cNvSpPr>
          <p:nvPr>
            <p:ph type="sldNum" sz="quarter" idx="12"/>
          </p:nvPr>
        </p:nvSpPr>
        <p:spPr/>
        <p:txBody>
          <a:bodyPr/>
          <a:lstStyle/>
          <a:p>
            <a:fld id="{241A6D72-4E0E-4822-92DE-EF70A66F4C99}" type="slidenum">
              <a:rPr lang="zh-TW" altLang="en-US" smtClean="0"/>
              <a:t>2</a:t>
            </a:fld>
            <a:endParaRPr lang="zh-TW" altLang="en-US"/>
          </a:p>
        </p:txBody>
      </p:sp>
      <p:pic>
        <p:nvPicPr>
          <p:cNvPr id="3" name="圖片 2"/>
          <p:cNvPicPr>
            <a:picLocks noChangeAspect="1"/>
          </p:cNvPicPr>
          <p:nvPr/>
        </p:nvPicPr>
        <p:blipFill>
          <a:blip r:embed="rId2"/>
          <a:stretch>
            <a:fillRect/>
          </a:stretch>
        </p:blipFill>
        <p:spPr>
          <a:xfrm>
            <a:off x="2406336" y="1938657"/>
            <a:ext cx="5080314" cy="2739945"/>
          </a:xfrm>
          <a:prstGeom prst="rect">
            <a:avLst/>
          </a:prstGeom>
        </p:spPr>
      </p:pic>
      <p:sp>
        <p:nvSpPr>
          <p:cNvPr id="7" name="矩形 6"/>
          <p:cNvSpPr/>
          <p:nvPr/>
        </p:nvSpPr>
        <p:spPr>
          <a:xfrm>
            <a:off x="530106" y="910245"/>
            <a:ext cx="7932461" cy="1200329"/>
          </a:xfrm>
          <a:prstGeom prst="rect">
            <a:avLst/>
          </a:prstGeom>
        </p:spPr>
        <p:txBody>
          <a:bodyPr wrap="square">
            <a:spAutoFit/>
          </a:bodyPr>
          <a:lstStyle/>
          <a:p>
            <a:pPr marL="285750" indent="-285750">
              <a:buFont typeface="Wingdings" panose="05000000000000000000" pitchFamily="2" charset="2"/>
              <a:buChar char="n"/>
            </a:pPr>
            <a:r>
              <a:rPr lang="zh-TW" altLang="en-US" dirty="0"/>
              <a:t>自編碼器是一種神經網絡，旨在以無監督的方式學習恆等函數以重建原始輸入，同時壓縮過程中的數據，從而發現更高效和壓縮的表示</a:t>
            </a:r>
            <a:r>
              <a:rPr lang="zh-TW" altLang="en-US" dirty="0" smtClean="0"/>
              <a:t>。</a:t>
            </a:r>
            <a:endParaRPr lang="en-US" altLang="zh-TW" dirty="0" smtClean="0"/>
          </a:p>
          <a:p>
            <a:pPr marL="285750" indent="-285750">
              <a:buFont typeface="Wingdings" panose="05000000000000000000" pitchFamily="2" charset="2"/>
              <a:buChar char="n"/>
            </a:pPr>
            <a:r>
              <a:rPr lang="zh-TW" altLang="en-US" dirty="0" smtClean="0"/>
              <a:t>這個</a:t>
            </a:r>
            <a:r>
              <a:rPr lang="zh-TW" altLang="en-US" dirty="0"/>
              <a:t>想法起源於</a:t>
            </a:r>
            <a:r>
              <a:rPr lang="en-US" altLang="zh-TW" dirty="0"/>
              <a:t>20 </a:t>
            </a:r>
            <a:r>
              <a:rPr lang="zh-TW" altLang="en-US" dirty="0"/>
              <a:t>世紀 </a:t>
            </a:r>
            <a:r>
              <a:rPr lang="en-US" altLang="zh-TW" dirty="0"/>
              <a:t>80 </a:t>
            </a:r>
            <a:r>
              <a:rPr lang="zh-TW" altLang="en-US" dirty="0"/>
              <a:t>年代，後來由</a:t>
            </a:r>
            <a:r>
              <a:rPr lang="en-US" altLang="zh-TW" dirty="0"/>
              <a:t>Hinton &amp; </a:t>
            </a:r>
            <a:r>
              <a:rPr lang="en-US" altLang="zh-TW" dirty="0" err="1"/>
              <a:t>Salakhutdinov</a:t>
            </a:r>
            <a:r>
              <a:rPr lang="en-US" altLang="zh-TW" dirty="0"/>
              <a:t> </a:t>
            </a:r>
            <a:r>
              <a:rPr lang="zh-TW" altLang="en-US" dirty="0"/>
              <a:t>於 </a:t>
            </a:r>
            <a:r>
              <a:rPr lang="en-US" altLang="zh-TW" dirty="0"/>
              <a:t>2006 </a:t>
            </a:r>
            <a:r>
              <a:rPr lang="zh-TW" altLang="en-US" dirty="0"/>
              <a:t>年發表的開創性論文得到推廣。</a:t>
            </a:r>
          </a:p>
        </p:txBody>
      </p:sp>
      <p:sp>
        <p:nvSpPr>
          <p:cNvPr id="8" name="矩形 7"/>
          <p:cNvSpPr/>
          <p:nvPr/>
        </p:nvSpPr>
        <p:spPr>
          <a:xfrm>
            <a:off x="890891" y="5987019"/>
            <a:ext cx="5523165" cy="369332"/>
          </a:xfrm>
          <a:prstGeom prst="rect">
            <a:avLst/>
          </a:prstGeom>
        </p:spPr>
        <p:txBody>
          <a:bodyPr wrap="square">
            <a:spAutoFit/>
          </a:bodyPr>
          <a:lstStyle/>
          <a:p>
            <a:r>
              <a:rPr lang="en-US" altLang="zh-TW" dirty="0"/>
              <a:t>https://lilianweng.github.io/posts/2018-08-12-vae/</a:t>
            </a:r>
            <a:endParaRPr lang="zh-TW" altLang="en-US" dirty="0"/>
          </a:p>
        </p:txBody>
      </p:sp>
      <p:sp>
        <p:nvSpPr>
          <p:cNvPr id="9" name="矩形 8"/>
          <p:cNvSpPr/>
          <p:nvPr/>
        </p:nvSpPr>
        <p:spPr>
          <a:xfrm>
            <a:off x="361204" y="4876017"/>
            <a:ext cx="7985244" cy="830997"/>
          </a:xfrm>
          <a:prstGeom prst="rect">
            <a:avLst/>
          </a:prstGeom>
        </p:spPr>
        <p:txBody>
          <a:bodyPr wrap="square">
            <a:spAutoFit/>
          </a:bodyPr>
          <a:lstStyle/>
          <a:p>
            <a:r>
              <a:rPr lang="zh-TW" altLang="en-US" sz="1600" dirty="0"/>
              <a:t>它由兩個網絡組成</a:t>
            </a:r>
            <a:r>
              <a:rPr lang="zh-TW" altLang="en-US" sz="1600" dirty="0" smtClean="0"/>
              <a:t>：</a:t>
            </a:r>
            <a:endParaRPr lang="zh-TW" altLang="en-US" sz="1600" dirty="0"/>
          </a:p>
          <a:p>
            <a:pPr marL="285750" indent="-285750">
              <a:buFont typeface="Wingdings" panose="05000000000000000000" pitchFamily="2" charset="2"/>
              <a:buChar char="n"/>
            </a:pPr>
            <a:r>
              <a:rPr lang="zh-TW" altLang="en-US" sz="1600" dirty="0"/>
              <a:t>編碼器網絡：它將原始的高維輸入翻譯成潛在的低維代碼。輸入大小大於輸出大小。</a:t>
            </a:r>
          </a:p>
          <a:p>
            <a:pPr marL="285750" indent="-285750">
              <a:buFont typeface="Wingdings" panose="05000000000000000000" pitchFamily="2" charset="2"/>
              <a:buChar char="n"/>
            </a:pPr>
            <a:r>
              <a:rPr lang="zh-TW" altLang="en-US" sz="1600" dirty="0"/>
              <a:t>解碼器網絡：解碼器網絡從代碼中恢復數據，可能具有越來越大的輸出層。</a:t>
            </a:r>
          </a:p>
        </p:txBody>
      </p:sp>
    </p:spTree>
    <p:extLst>
      <p:ext uri="{BB962C8B-B14F-4D97-AF65-F5344CB8AC3E}">
        <p14:creationId xmlns:p14="http://schemas.microsoft.com/office/powerpoint/2010/main" val="2221338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453925" y="454026"/>
            <a:ext cx="4840277" cy="2610486"/>
          </a:xfrm>
          <a:prstGeom prst="rect">
            <a:avLst/>
          </a:prstGeom>
        </p:spPr>
      </p:pic>
      <p:sp>
        <p:nvSpPr>
          <p:cNvPr id="5" name="矩形 4"/>
          <p:cNvSpPr/>
          <p:nvPr/>
        </p:nvSpPr>
        <p:spPr>
          <a:xfrm>
            <a:off x="394589" y="3012095"/>
            <a:ext cx="8354821" cy="1200329"/>
          </a:xfrm>
          <a:prstGeom prst="rect">
            <a:avLst/>
          </a:prstGeom>
        </p:spPr>
        <p:txBody>
          <a:bodyPr wrap="square">
            <a:spAutoFit/>
          </a:bodyPr>
          <a:lstStyle/>
          <a:p>
            <a:pPr marL="285750" indent="-285750">
              <a:buFont typeface="Wingdings" panose="05000000000000000000" pitchFamily="2" charset="2"/>
              <a:buChar char="n"/>
            </a:pPr>
            <a:r>
              <a:rPr lang="zh-TW" altLang="en-US" dirty="0"/>
              <a:t>編碼器網絡本質上完成了降維，就像我們將如何使用主成分分析（</a:t>
            </a:r>
            <a:r>
              <a:rPr lang="en-US" altLang="zh-TW" dirty="0"/>
              <a:t>PCA</a:t>
            </a:r>
            <a:r>
              <a:rPr lang="zh-TW" altLang="en-US" dirty="0"/>
              <a:t>）或矩陣分解（</a:t>
            </a:r>
            <a:r>
              <a:rPr lang="en-US" altLang="zh-TW" dirty="0"/>
              <a:t>MF</a:t>
            </a:r>
            <a:r>
              <a:rPr lang="zh-TW" altLang="en-US" dirty="0"/>
              <a:t>）一樣</a:t>
            </a:r>
            <a:r>
              <a:rPr lang="zh-TW" altLang="en-US" dirty="0" smtClean="0"/>
              <a:t>。</a:t>
            </a:r>
            <a:endParaRPr lang="en-US" altLang="zh-TW" dirty="0" smtClean="0"/>
          </a:p>
          <a:p>
            <a:pPr marL="285750" indent="-285750">
              <a:buFont typeface="Wingdings" panose="05000000000000000000" pitchFamily="2" charset="2"/>
              <a:buChar char="n"/>
            </a:pPr>
            <a:r>
              <a:rPr lang="zh-TW" altLang="en-US" dirty="0" smtClean="0"/>
              <a:t>自動</a:t>
            </a:r>
            <a:r>
              <a:rPr lang="zh-TW" altLang="en-US" dirty="0"/>
              <a:t>編碼器針對代碼的數據重建進行了顯式優化</a:t>
            </a:r>
            <a:r>
              <a:rPr lang="zh-TW" altLang="en-US" dirty="0" smtClean="0"/>
              <a:t>。</a:t>
            </a:r>
            <a:endParaRPr lang="en-US" altLang="zh-TW" dirty="0" smtClean="0"/>
          </a:p>
          <a:p>
            <a:pPr marL="285750" indent="-285750">
              <a:buFont typeface="Wingdings" panose="05000000000000000000" pitchFamily="2" charset="2"/>
              <a:buChar char="n"/>
            </a:pPr>
            <a:r>
              <a:rPr lang="zh-TW" altLang="en-US" dirty="0" smtClean="0"/>
              <a:t>一個</a:t>
            </a:r>
            <a:r>
              <a:rPr lang="zh-TW" altLang="en-US" dirty="0"/>
              <a:t>好的中間表示不僅可以捕獲潛在變量，而且有利於完整的解壓過程。</a:t>
            </a:r>
          </a:p>
        </p:txBody>
      </p:sp>
      <p:pic>
        <p:nvPicPr>
          <p:cNvPr id="6" name="圖片 5"/>
          <p:cNvPicPr>
            <a:picLocks noChangeAspect="1"/>
          </p:cNvPicPr>
          <p:nvPr/>
        </p:nvPicPr>
        <p:blipFill>
          <a:blip r:embed="rId3"/>
          <a:stretch>
            <a:fillRect/>
          </a:stretch>
        </p:blipFill>
        <p:spPr>
          <a:xfrm>
            <a:off x="493442" y="4212424"/>
            <a:ext cx="8157113" cy="789179"/>
          </a:xfrm>
          <a:prstGeom prst="rect">
            <a:avLst/>
          </a:prstGeom>
        </p:spPr>
      </p:pic>
      <p:pic>
        <p:nvPicPr>
          <p:cNvPr id="7" name="圖片 6"/>
          <p:cNvPicPr>
            <a:picLocks noChangeAspect="1"/>
          </p:cNvPicPr>
          <p:nvPr/>
        </p:nvPicPr>
        <p:blipFill>
          <a:blip r:embed="rId4"/>
          <a:stretch>
            <a:fillRect/>
          </a:stretch>
        </p:blipFill>
        <p:spPr>
          <a:xfrm>
            <a:off x="809563" y="5090354"/>
            <a:ext cx="7129763" cy="1594443"/>
          </a:xfrm>
          <a:prstGeom prst="rect">
            <a:avLst/>
          </a:prstGeom>
        </p:spPr>
      </p:pic>
    </p:spTree>
    <p:extLst>
      <p:ext uri="{BB962C8B-B14F-4D97-AF65-F5344CB8AC3E}">
        <p14:creationId xmlns:p14="http://schemas.microsoft.com/office/powerpoint/2010/main" val="265031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8639" y="31232"/>
            <a:ext cx="7886700" cy="1325563"/>
          </a:xfrm>
        </p:spPr>
        <p:txBody>
          <a:bodyPr>
            <a:normAutofit/>
          </a:bodyPr>
          <a:lstStyle/>
          <a:p>
            <a:r>
              <a:rPr lang="en-US" altLang="zh-TW" dirty="0" err="1"/>
              <a:t>Denoising</a:t>
            </a:r>
            <a:r>
              <a:rPr lang="en-US" altLang="zh-TW" dirty="0"/>
              <a:t> </a:t>
            </a:r>
            <a:r>
              <a:rPr lang="en-US" altLang="zh-TW" dirty="0" err="1" smtClean="0"/>
              <a:t>Autoencoder</a:t>
            </a:r>
            <a:r>
              <a:rPr lang="en-US" altLang="zh-TW" dirty="0" smtClean="0"/>
              <a:t/>
            </a:r>
            <a:br>
              <a:rPr lang="en-US" altLang="zh-TW" dirty="0" smtClean="0"/>
            </a:br>
            <a:r>
              <a:rPr lang="zh-TW" altLang="en-US" b="1" dirty="0" smtClean="0"/>
              <a:t>降</a:t>
            </a:r>
            <a:r>
              <a:rPr lang="zh-TW" altLang="en-US" b="1" dirty="0"/>
              <a:t>噪自動</a:t>
            </a:r>
            <a:r>
              <a:rPr lang="zh-TW" altLang="en-US" b="1" dirty="0" smtClean="0"/>
              <a:t>編碼器</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469073" y="3814355"/>
            <a:ext cx="5542575" cy="2649281"/>
          </a:xfrm>
          <a:prstGeom prst="rect">
            <a:avLst/>
          </a:prstGeom>
        </p:spPr>
      </p:pic>
      <p:pic>
        <p:nvPicPr>
          <p:cNvPr id="5" name="圖片 4"/>
          <p:cNvPicPr>
            <a:picLocks noChangeAspect="1"/>
          </p:cNvPicPr>
          <p:nvPr/>
        </p:nvPicPr>
        <p:blipFill>
          <a:blip r:embed="rId3"/>
          <a:stretch>
            <a:fillRect/>
          </a:stretch>
        </p:blipFill>
        <p:spPr>
          <a:xfrm>
            <a:off x="622038" y="1273496"/>
            <a:ext cx="6624513" cy="2479682"/>
          </a:xfrm>
          <a:prstGeom prst="rect">
            <a:avLst/>
          </a:prstGeom>
        </p:spPr>
      </p:pic>
      <p:sp>
        <p:nvSpPr>
          <p:cNvPr id="6" name="矩形 5"/>
          <p:cNvSpPr/>
          <p:nvPr/>
        </p:nvSpPr>
        <p:spPr>
          <a:xfrm>
            <a:off x="6093361" y="4020373"/>
            <a:ext cx="2942347" cy="1815882"/>
          </a:xfrm>
          <a:prstGeom prst="rect">
            <a:avLst/>
          </a:prstGeom>
        </p:spPr>
        <p:txBody>
          <a:bodyPr wrap="square">
            <a:spAutoFit/>
          </a:bodyPr>
          <a:lstStyle/>
          <a:p>
            <a:r>
              <a:rPr lang="zh-TW" altLang="en-US" sz="1400" dirty="0"/>
              <a:t>設計的動機是，即使視圖被部分遮擋或損壞，人類也可以輕鬆識別物體或場景</a:t>
            </a:r>
            <a:r>
              <a:rPr lang="zh-TW" altLang="en-US" sz="1400" dirty="0" smtClean="0"/>
              <a:t>。</a:t>
            </a:r>
            <a:endParaRPr lang="en-US" altLang="zh-TW" sz="1400" dirty="0" smtClean="0"/>
          </a:p>
          <a:p>
            <a:endParaRPr lang="en-US" altLang="zh-TW" sz="1400" dirty="0"/>
          </a:p>
          <a:p>
            <a:r>
              <a:rPr lang="zh-TW" altLang="en-US" sz="1400" dirty="0" smtClean="0"/>
              <a:t>為了</a:t>
            </a:r>
            <a:r>
              <a:rPr lang="zh-TW" altLang="en-US" sz="1400" dirty="0"/>
              <a:t>“修復”部分損壞的輸入，去噪自動編碼器</a:t>
            </a:r>
            <a:r>
              <a:rPr lang="zh-TW" altLang="en-US" sz="1400" dirty="0" smtClean="0"/>
              <a:t>必</a:t>
            </a:r>
            <a:r>
              <a:rPr lang="zh-TW" altLang="en-US" sz="1400" dirty="0"/>
              <a:t>須發</a:t>
            </a:r>
            <a:r>
              <a:rPr lang="zh-TW" altLang="en-US" sz="1400" dirty="0" smtClean="0"/>
              <a:t>現</a:t>
            </a:r>
            <a:r>
              <a:rPr lang="zh-TW" altLang="en-US" sz="1400" dirty="0"/>
              <a:t>並捕獲輸入維度之間的關係，以便推斷缺失的部分。</a:t>
            </a:r>
          </a:p>
        </p:txBody>
      </p:sp>
    </p:spTree>
    <p:extLst>
      <p:ext uri="{BB962C8B-B14F-4D97-AF65-F5344CB8AC3E}">
        <p14:creationId xmlns:p14="http://schemas.microsoft.com/office/powerpoint/2010/main" val="217068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212" y="1267135"/>
            <a:ext cx="4572000" cy="4247317"/>
          </a:xfrm>
          <a:prstGeom prst="rect">
            <a:avLst/>
          </a:prstGeom>
        </p:spPr>
        <p:txBody>
          <a:bodyPr>
            <a:spAutoFit/>
          </a:bodyPr>
          <a:lstStyle/>
          <a:p>
            <a:r>
              <a:rPr lang="zh-TW" altLang="en-US" dirty="0"/>
              <a:t>對於具有高冗餘度的高維輸入（如圖像），模型可能依賴於從許多輸入維度的組合中收集的證據來恢復去噪版本，而不是過度擬合一個維度。這為學習強大的潛在表示奠定了良好的基礎。</a:t>
            </a:r>
          </a:p>
          <a:p>
            <a:endParaRPr lang="zh-TW" altLang="en-US" dirty="0"/>
          </a:p>
          <a:p>
            <a:r>
              <a:rPr lang="zh-TW" altLang="en-US" dirty="0"/>
              <a:t>噪聲由隨機映射控制</a:t>
            </a:r>
          </a:p>
          <a:p>
            <a:r>
              <a:rPr lang="zh-TW" altLang="en-US" dirty="0"/>
              <a:t>，並且它並不特定於特定類型的損壞過程（即掩蔽噪聲、高斯噪聲、椒鹽噪聲等）。自然地，腐敗過程可以配備先驗知識</a:t>
            </a:r>
          </a:p>
          <a:p>
            <a:endParaRPr lang="zh-TW" altLang="en-US" dirty="0"/>
          </a:p>
          <a:p>
            <a:r>
              <a:rPr lang="zh-TW" altLang="en-US" dirty="0"/>
              <a:t>在原始 </a:t>
            </a:r>
            <a:r>
              <a:rPr lang="en-US" altLang="zh-TW" dirty="0"/>
              <a:t>DAE </a:t>
            </a:r>
            <a:r>
              <a:rPr lang="zh-TW" altLang="en-US" dirty="0"/>
              <a:t>論文的實驗中，噪聲</a:t>
            </a:r>
            <a:r>
              <a:rPr lang="zh-TW" altLang="en-US" dirty="0" smtClean="0"/>
              <a:t>是隨機</a:t>
            </a:r>
            <a:r>
              <a:rPr lang="zh-TW" altLang="en-US" dirty="0"/>
              <a:t>選擇固定比例的輸入維度，並將它們的值強制為 </a:t>
            </a:r>
            <a:r>
              <a:rPr lang="en-US" altLang="zh-TW" dirty="0"/>
              <a:t>0</a:t>
            </a:r>
            <a:r>
              <a:rPr lang="zh-TW" altLang="en-US" dirty="0" smtClean="0"/>
              <a:t>。</a:t>
            </a:r>
            <a:endParaRPr lang="en-US" altLang="zh-TW" dirty="0" smtClean="0"/>
          </a:p>
          <a:p>
            <a:r>
              <a:rPr lang="en-US" altLang="zh-TW" dirty="0" smtClean="0"/>
              <a:t>==</a:t>
            </a:r>
            <a:r>
              <a:rPr lang="zh-TW" altLang="en-US" dirty="0" smtClean="0"/>
              <a:t> </a:t>
            </a:r>
            <a:r>
              <a:rPr lang="en-US" altLang="zh-TW" dirty="0" smtClean="0"/>
              <a:t>&gt;</a:t>
            </a:r>
            <a:r>
              <a:rPr lang="zh-TW" altLang="en-US" dirty="0" smtClean="0"/>
              <a:t> 很</a:t>
            </a:r>
            <a:r>
              <a:rPr lang="zh-TW" altLang="en-US" dirty="0"/>
              <a:t>像 </a:t>
            </a:r>
            <a:r>
              <a:rPr lang="en-US" altLang="zh-TW" dirty="0"/>
              <a:t>dropout(Hinton</a:t>
            </a:r>
            <a:r>
              <a:rPr lang="zh-TW" altLang="en-US" dirty="0" smtClean="0"/>
              <a:t>，</a:t>
            </a:r>
            <a:r>
              <a:rPr lang="en-US" altLang="zh-TW" dirty="0" smtClean="0"/>
              <a:t>2012 </a:t>
            </a:r>
            <a:r>
              <a:rPr lang="zh-TW" altLang="en-US" dirty="0"/>
              <a:t>年</a:t>
            </a:r>
            <a:r>
              <a:rPr lang="en-US" altLang="zh-TW" dirty="0" smtClean="0"/>
              <a:t>)</a:t>
            </a:r>
            <a:r>
              <a:rPr lang="zh-TW" altLang="en-US" dirty="0" smtClean="0"/>
              <a:t>吧？</a:t>
            </a:r>
            <a:endParaRPr lang="zh-TW" altLang="en-US" dirty="0"/>
          </a:p>
        </p:txBody>
      </p:sp>
      <p:pic>
        <p:nvPicPr>
          <p:cNvPr id="5" name="內容版面配置區 3"/>
          <p:cNvPicPr>
            <a:picLocks noChangeAspect="1"/>
          </p:cNvPicPr>
          <p:nvPr/>
        </p:nvPicPr>
        <p:blipFill>
          <a:blip r:embed="rId2"/>
          <a:stretch>
            <a:fillRect/>
          </a:stretch>
        </p:blipFill>
        <p:spPr>
          <a:xfrm>
            <a:off x="4601121" y="1267135"/>
            <a:ext cx="4368998" cy="2088326"/>
          </a:xfrm>
          <a:prstGeom prst="rect">
            <a:avLst/>
          </a:prstGeom>
        </p:spPr>
      </p:pic>
      <p:pic>
        <p:nvPicPr>
          <p:cNvPr id="6" name="圖片 5"/>
          <p:cNvPicPr>
            <a:picLocks noChangeAspect="1"/>
          </p:cNvPicPr>
          <p:nvPr/>
        </p:nvPicPr>
        <p:blipFill>
          <a:blip r:embed="rId3"/>
          <a:stretch>
            <a:fillRect/>
          </a:stretch>
        </p:blipFill>
        <p:spPr>
          <a:xfrm>
            <a:off x="2403212" y="2690508"/>
            <a:ext cx="1600200" cy="428625"/>
          </a:xfrm>
          <a:prstGeom prst="rect">
            <a:avLst/>
          </a:prstGeom>
        </p:spPr>
      </p:pic>
    </p:spTree>
    <p:extLst>
      <p:ext uri="{BB962C8B-B14F-4D97-AF65-F5344CB8AC3E}">
        <p14:creationId xmlns:p14="http://schemas.microsoft.com/office/powerpoint/2010/main" val="357995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err="1"/>
              <a:t>Variational</a:t>
            </a:r>
            <a:r>
              <a:rPr lang="en-US" altLang="zh-TW" sz="5400" dirty="0"/>
              <a:t> </a:t>
            </a:r>
            <a:r>
              <a:rPr lang="en-US" altLang="zh-TW" sz="5400" dirty="0" err="1"/>
              <a:t>Autoencoder</a:t>
            </a:r>
            <a:endParaRPr lang="en-US" altLang="zh-TW" sz="5400" dirty="0"/>
          </a:p>
          <a:p>
            <a:pPr algn="ctr"/>
            <a:r>
              <a:rPr lang="zh-TW" altLang="en-US" sz="5400" dirty="0"/>
              <a:t>變分自編碼器</a:t>
            </a:r>
            <a:endParaRPr lang="en-US" altLang="zh-TW" sz="5400" dirty="0"/>
          </a:p>
          <a:p>
            <a:pPr algn="ctr"/>
            <a:r>
              <a:rPr lang="en-US" altLang="zh-TW" sz="3200" dirty="0">
                <a:latin typeface="Algerian" panose="04020705040A02060702" pitchFamily="82" charset="0"/>
              </a:rPr>
              <a:t>Since 2013</a:t>
            </a:r>
            <a:endParaRPr lang="zh-TW" altLang="en-US" sz="3200" dirty="0">
              <a:latin typeface="Algerian" panose="04020705040A02060702" pitchFamily="82" charset="0"/>
            </a:endParaRPr>
          </a:p>
        </p:txBody>
      </p:sp>
    </p:spTree>
    <p:extLst>
      <p:ext uri="{BB962C8B-B14F-4D97-AF65-F5344CB8AC3E}">
        <p14:creationId xmlns:p14="http://schemas.microsoft.com/office/powerpoint/2010/main" val="648728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697056"/>
          </a:xfrm>
        </p:spPr>
        <p:txBody>
          <a:bodyPr>
            <a:normAutofit/>
          </a:bodyPr>
          <a:lstStyle/>
          <a:p>
            <a:r>
              <a:rPr lang="en-US" altLang="zh-TW" dirty="0"/>
              <a:t>https://arxiv.org/abs/1312.6114</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434689" y="1632687"/>
            <a:ext cx="7954347" cy="3964548"/>
          </a:xfrm>
          <a:prstGeom prst="rect">
            <a:avLst/>
          </a:prstGeom>
        </p:spPr>
      </p:pic>
    </p:spTree>
    <p:extLst>
      <p:ext uri="{BB962C8B-B14F-4D97-AF65-F5344CB8AC3E}">
        <p14:creationId xmlns:p14="http://schemas.microsoft.com/office/powerpoint/2010/main" val="380330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2604" y="184257"/>
            <a:ext cx="7886700" cy="828707"/>
          </a:xfrm>
        </p:spPr>
        <p:txBody>
          <a:bodyPr/>
          <a:lstStyle/>
          <a:p>
            <a:r>
              <a:rPr lang="en-US" altLang="zh-TW" dirty="0" err="1"/>
              <a:t>Variational</a:t>
            </a:r>
            <a:r>
              <a:rPr lang="en-US" altLang="zh-TW" dirty="0"/>
              <a:t> </a:t>
            </a:r>
            <a:r>
              <a:rPr lang="en-US" altLang="zh-TW" dirty="0" err="1"/>
              <a:t>Autoencoders</a:t>
            </a:r>
            <a:endParaRPr lang="zh-TW" altLang="en-US" dirty="0"/>
          </a:p>
        </p:txBody>
      </p:sp>
      <p:sp>
        <p:nvSpPr>
          <p:cNvPr id="4" name="投影片編號版面配置區 3"/>
          <p:cNvSpPr>
            <a:spLocks noGrp="1"/>
          </p:cNvSpPr>
          <p:nvPr>
            <p:ph type="sldNum" sz="quarter" idx="12"/>
          </p:nvPr>
        </p:nvSpPr>
        <p:spPr/>
        <p:txBody>
          <a:bodyPr/>
          <a:lstStyle/>
          <a:p>
            <a:fld id="{241A6D72-4E0E-4822-92DE-EF70A66F4C99}" type="slidenum">
              <a:rPr lang="zh-TW" altLang="en-US" smtClean="0"/>
              <a:t>8</a:t>
            </a:fld>
            <a:endParaRPr lang="zh-TW" altLang="en-US"/>
          </a:p>
        </p:txBody>
      </p:sp>
      <p:sp>
        <p:nvSpPr>
          <p:cNvPr id="3" name="矩形 2"/>
          <p:cNvSpPr/>
          <p:nvPr/>
        </p:nvSpPr>
        <p:spPr>
          <a:xfrm>
            <a:off x="294122" y="904592"/>
            <a:ext cx="8221228" cy="646331"/>
          </a:xfrm>
          <a:prstGeom prst="rect">
            <a:avLst/>
          </a:prstGeom>
        </p:spPr>
        <p:txBody>
          <a:bodyPr wrap="square">
            <a:spAutoFit/>
          </a:bodyPr>
          <a:lstStyle/>
          <a:p>
            <a:r>
              <a:rPr lang="en-US" altLang="zh-TW" dirty="0"/>
              <a:t>VAE</a:t>
            </a:r>
            <a:r>
              <a:rPr lang="zh-TW" altLang="en-US" dirty="0"/>
              <a:t>的思想實際上與上述所有自編碼器模型不太相似，但深深植根於變分貝葉斯和圖形模型的方法。</a:t>
            </a:r>
          </a:p>
        </p:txBody>
      </p:sp>
      <p:pic>
        <p:nvPicPr>
          <p:cNvPr id="8" name="內容版面配置區 7"/>
          <p:cNvPicPr>
            <a:picLocks noGrp="1" noChangeAspect="1"/>
          </p:cNvPicPr>
          <p:nvPr>
            <p:ph idx="1"/>
          </p:nvPr>
        </p:nvPicPr>
        <p:blipFill>
          <a:blip r:embed="rId2"/>
          <a:stretch>
            <a:fillRect/>
          </a:stretch>
        </p:blipFill>
        <p:spPr>
          <a:xfrm>
            <a:off x="1131017" y="1669233"/>
            <a:ext cx="6089874" cy="2685260"/>
          </a:xfrm>
          <a:prstGeom prst="rect">
            <a:avLst/>
          </a:prstGeom>
        </p:spPr>
      </p:pic>
      <p:sp>
        <p:nvSpPr>
          <p:cNvPr id="9" name="矩形 8"/>
          <p:cNvSpPr/>
          <p:nvPr/>
        </p:nvSpPr>
        <p:spPr>
          <a:xfrm>
            <a:off x="1131017" y="4801424"/>
            <a:ext cx="6147447" cy="369332"/>
          </a:xfrm>
          <a:prstGeom prst="rect">
            <a:avLst/>
          </a:prstGeom>
        </p:spPr>
        <p:txBody>
          <a:bodyPr wrap="square">
            <a:spAutoFit/>
          </a:bodyPr>
          <a:lstStyle/>
          <a:p>
            <a:r>
              <a:rPr lang="zh-TW" altLang="en-US" dirty="0" smtClean="0"/>
              <a:t>不是將</a:t>
            </a:r>
            <a:r>
              <a:rPr lang="zh-TW" altLang="en-US" dirty="0"/>
              <a:t>輸入映射到固定向量，而是將其映射到分佈。</a:t>
            </a:r>
          </a:p>
        </p:txBody>
      </p:sp>
    </p:spTree>
    <p:extLst>
      <p:ext uri="{BB962C8B-B14F-4D97-AF65-F5344CB8AC3E}">
        <p14:creationId xmlns:p14="http://schemas.microsoft.com/office/powerpoint/2010/main" val="677955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5021" y="308683"/>
            <a:ext cx="7886700" cy="782113"/>
          </a:xfrm>
        </p:spPr>
        <p:txBody>
          <a:bodyPr>
            <a:normAutofit/>
          </a:bodyPr>
          <a:lstStyle/>
          <a:p>
            <a:r>
              <a:rPr lang="en-US" altLang="zh-TW" dirty="0" err="1"/>
              <a:t>Variational</a:t>
            </a:r>
            <a:r>
              <a:rPr lang="en-US" altLang="zh-TW" dirty="0"/>
              <a:t> </a:t>
            </a:r>
            <a:r>
              <a:rPr lang="en-US" altLang="zh-TW" dirty="0" err="1" smtClean="0"/>
              <a:t>Autoencoders</a:t>
            </a:r>
            <a:endParaRPr lang="zh-TW" altLang="en-US" dirty="0"/>
          </a:p>
        </p:txBody>
      </p:sp>
      <p:pic>
        <p:nvPicPr>
          <p:cNvPr id="5" name="內容版面配置區 4"/>
          <p:cNvPicPr>
            <a:picLocks noGrp="1" noChangeAspect="1"/>
          </p:cNvPicPr>
          <p:nvPr>
            <p:ph idx="1"/>
          </p:nvPr>
        </p:nvPicPr>
        <p:blipFill rotWithShape="1">
          <a:blip r:embed="rId2"/>
          <a:srcRect t="6657"/>
          <a:stretch/>
        </p:blipFill>
        <p:spPr>
          <a:xfrm>
            <a:off x="1023603" y="2303476"/>
            <a:ext cx="6793934" cy="2840194"/>
          </a:xfrm>
          <a:prstGeom prst="rect">
            <a:avLst/>
          </a:prstGeom>
        </p:spPr>
      </p:pic>
      <p:sp>
        <p:nvSpPr>
          <p:cNvPr id="4" name="投影片編號版面配置區 3"/>
          <p:cNvSpPr>
            <a:spLocks noGrp="1"/>
          </p:cNvSpPr>
          <p:nvPr>
            <p:ph type="sldNum" sz="quarter" idx="12"/>
          </p:nvPr>
        </p:nvSpPr>
        <p:spPr/>
        <p:txBody>
          <a:bodyPr/>
          <a:lstStyle/>
          <a:p>
            <a:fld id="{241A6D72-4E0E-4822-92DE-EF70A66F4C99}" type="slidenum">
              <a:rPr lang="zh-TW" altLang="en-US" smtClean="0"/>
              <a:t>9</a:t>
            </a:fld>
            <a:endParaRPr lang="zh-TW" altLang="en-US"/>
          </a:p>
        </p:txBody>
      </p:sp>
      <p:sp>
        <p:nvSpPr>
          <p:cNvPr id="3" name="矩形 2"/>
          <p:cNvSpPr/>
          <p:nvPr/>
        </p:nvSpPr>
        <p:spPr>
          <a:xfrm>
            <a:off x="1428386" y="1795198"/>
            <a:ext cx="5460191" cy="369332"/>
          </a:xfrm>
          <a:prstGeom prst="rect">
            <a:avLst/>
          </a:prstGeom>
        </p:spPr>
        <p:txBody>
          <a:bodyPr wrap="square">
            <a:spAutoFit/>
          </a:bodyPr>
          <a:lstStyle/>
          <a:p>
            <a:r>
              <a:rPr lang="zh-TW" altLang="en-US" dirty="0"/>
              <a:t>不是將輸入映射到固定向量，而是將其映射到分佈。</a:t>
            </a:r>
            <a:endParaRPr lang="zh-TW" altLang="en-US" dirty="0"/>
          </a:p>
        </p:txBody>
      </p:sp>
    </p:spTree>
    <p:extLst>
      <p:ext uri="{BB962C8B-B14F-4D97-AF65-F5344CB8AC3E}">
        <p14:creationId xmlns:p14="http://schemas.microsoft.com/office/powerpoint/2010/main" val="3357922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492</Words>
  <Application>Microsoft Office PowerPoint</Application>
  <PresentationFormat>如螢幕大小 (4:3)</PresentationFormat>
  <Paragraphs>46</Paragraphs>
  <Slides>16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等线</vt:lpstr>
      <vt:lpstr>新細明體</vt:lpstr>
      <vt:lpstr>Algerian</vt:lpstr>
      <vt:lpstr>Arial</vt:lpstr>
      <vt:lpstr>Calibri</vt:lpstr>
      <vt:lpstr>Calibri Light</vt:lpstr>
      <vt:lpstr>Wingdings</vt:lpstr>
      <vt:lpstr>Office 佈景主題</vt:lpstr>
      <vt:lpstr>PowerPoint 簡報</vt:lpstr>
      <vt:lpstr>AutoEncoder</vt:lpstr>
      <vt:lpstr>PowerPoint 簡報</vt:lpstr>
      <vt:lpstr>Denoising Autoencoder 降噪自動編碼器</vt:lpstr>
      <vt:lpstr>PowerPoint 簡報</vt:lpstr>
      <vt:lpstr>PowerPoint 簡報</vt:lpstr>
      <vt:lpstr>https://arxiv.org/abs/1312.6114</vt:lpstr>
      <vt:lpstr>Variational Autoencoders</vt:lpstr>
      <vt:lpstr>Variational Autoencoders</vt:lpstr>
      <vt:lpstr>PowerPoint 簡報</vt:lpstr>
      <vt:lpstr>PowerPoint 簡報</vt:lpstr>
      <vt:lpstr>PowerPoint 簡報</vt:lpstr>
      <vt:lpstr>Variational Autoencoders</vt:lpstr>
      <vt:lpstr>PowerPoint 簡報</vt:lpstr>
      <vt:lpstr>PowerPoint 簡報</vt:lpstr>
      <vt:lpstr>Convolutional Variational Autoencoder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6</cp:revision>
  <dcterms:created xsi:type="dcterms:W3CDTF">2023-06-01T22:34:32Z</dcterms:created>
  <dcterms:modified xsi:type="dcterms:W3CDTF">2023-06-02T04:55:14Z</dcterms:modified>
</cp:coreProperties>
</file>