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62" r:id="rId4"/>
    <p:sldId id="259" r:id="rId5"/>
    <p:sldId id="260" r:id="rId6"/>
    <p:sldId id="288" r:id="rId7"/>
    <p:sldId id="268" r:id="rId8"/>
    <p:sldId id="261" r:id="rId9"/>
    <p:sldId id="282" r:id="rId10"/>
    <p:sldId id="267" r:id="rId11"/>
    <p:sldId id="269" r:id="rId12"/>
    <p:sldId id="270" r:id="rId13"/>
    <p:sldId id="257" r:id="rId14"/>
    <p:sldId id="291" r:id="rId15"/>
    <p:sldId id="297" r:id="rId16"/>
    <p:sldId id="289" r:id="rId17"/>
    <p:sldId id="298" r:id="rId18"/>
    <p:sldId id="299" r:id="rId19"/>
    <p:sldId id="292" r:id="rId20"/>
    <p:sldId id="293" r:id="rId21"/>
    <p:sldId id="294" r:id="rId22"/>
    <p:sldId id="295" r:id="rId23"/>
    <p:sldId id="296" r:id="rId24"/>
    <p:sldId id="300" r:id="rId25"/>
    <p:sldId id="290" r:id="rId26"/>
    <p:sldId id="271" r:id="rId27"/>
    <p:sldId id="264" r:id="rId28"/>
    <p:sldId id="287" r:id="rId29"/>
    <p:sldId id="281" r:id="rId30"/>
    <p:sldId id="280" r:id="rId31"/>
    <p:sldId id="272" r:id="rId32"/>
    <p:sldId id="273" r:id="rId33"/>
    <p:sldId id="274" r:id="rId34"/>
    <p:sldId id="275" r:id="rId35"/>
    <p:sldId id="278" r:id="rId36"/>
    <p:sldId id="279" r:id="rId37"/>
    <p:sldId id="276" r:id="rId38"/>
    <p:sldId id="277" r:id="rId39"/>
    <p:sldId id="263" r:id="rId40"/>
    <p:sldId id="283" r:id="rId41"/>
    <p:sldId id="284" r:id="rId42"/>
    <p:sldId id="285" r:id="rId43"/>
    <p:sldId id="286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2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4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7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435D-69BA-4636-827C-E451309421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F649-F0A3-4EDA-987A-6D2C9A289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60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Transfer Learning</a:t>
            </a:r>
            <a:br>
              <a:rPr lang="en-US" altLang="zh-TW" dirty="0"/>
            </a:br>
            <a:r>
              <a:rPr lang="zh-TW" altLang="en-US" dirty="0"/>
              <a:t>遷移學習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9162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9163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9163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29163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19926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0" name="矩形 9"/>
          <p:cNvSpPr/>
          <p:nvPr/>
        </p:nvSpPr>
        <p:spPr>
          <a:xfrm>
            <a:off x="2579253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05625" y="408893"/>
            <a:ext cx="187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PERDICTION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</a:t>
            </a:r>
          </a:p>
        </p:txBody>
      </p:sp>
      <p:sp>
        <p:nvSpPr>
          <p:cNvPr id="12" name="矩形 11"/>
          <p:cNvSpPr/>
          <p:nvPr/>
        </p:nvSpPr>
        <p:spPr>
          <a:xfrm>
            <a:off x="383309" y="378905"/>
            <a:ext cx="1722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積神經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3600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1708" y="3668694"/>
            <a:ext cx="1916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萃取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積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1492" y="25771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16" name="矩形 15"/>
          <p:cNvSpPr/>
          <p:nvPr/>
        </p:nvSpPr>
        <p:spPr>
          <a:xfrm>
            <a:off x="4701492" y="4802757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低階特徵</a:t>
            </a:r>
          </a:p>
        </p:txBody>
      </p:sp>
      <p:sp>
        <p:nvSpPr>
          <p:cNvPr id="17" name="矩形 16"/>
          <p:cNvSpPr/>
          <p:nvPr/>
        </p:nvSpPr>
        <p:spPr>
          <a:xfrm>
            <a:off x="4701492" y="5564910"/>
            <a:ext cx="4442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普遍存於大部分的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圖片（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如邊緣、線條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通用性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適合做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遷移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9455" y="3166922"/>
            <a:ext cx="3946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與訓練集的種類</a:t>
            </a:r>
            <a:r>
              <a:rPr lang="zh-TW" altLang="en-US" sz="1400" dirty="0" smtClean="0"/>
              <a:t>有關</a:t>
            </a:r>
            <a:endParaRPr lang="en-US" altLang="zh-TW" sz="1400" dirty="0" smtClean="0"/>
          </a:p>
          <a:p>
            <a:r>
              <a:rPr lang="en-US" altLang="zh-TW" sz="1400" dirty="0" smtClean="0"/>
              <a:t>ImageNet </a:t>
            </a:r>
            <a:r>
              <a:rPr lang="zh-TW" altLang="en-US" sz="1400" dirty="0"/>
              <a:t>訓練</a:t>
            </a:r>
            <a:r>
              <a:rPr lang="zh-TW" altLang="en-US" sz="1400" dirty="0" smtClean="0"/>
              <a:t>集較</a:t>
            </a:r>
            <a:r>
              <a:rPr lang="zh-TW" altLang="en-US" sz="1400" dirty="0"/>
              <a:t>多是</a:t>
            </a:r>
            <a:r>
              <a:rPr lang="zh-TW" altLang="en-US" sz="1400" dirty="0" smtClean="0"/>
              <a:t>動物與</a:t>
            </a:r>
            <a:r>
              <a:rPr lang="zh-TW" altLang="en-US" sz="1400" dirty="0"/>
              <a:t>日常生活用品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r>
              <a:rPr lang="zh-TW" altLang="en-US" sz="1400" dirty="0" smtClean="0"/>
              <a:t>所以</a:t>
            </a:r>
            <a:r>
              <a:rPr lang="zh-TW" altLang="en-US" sz="1400" dirty="0"/>
              <a:t>若你的模型分類任務是類似這些類型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則</a:t>
            </a:r>
            <a:r>
              <a:rPr lang="zh-TW" altLang="en-US" sz="1400" dirty="0"/>
              <a:t>高階特徵層</a:t>
            </a:r>
            <a:r>
              <a:rPr lang="zh-TW" altLang="en-US" sz="1400" dirty="0" smtClean="0"/>
              <a:t>也適合</a:t>
            </a:r>
            <a:r>
              <a:rPr lang="zh-TW" altLang="en-US" sz="1400" dirty="0"/>
              <a:t>做遽移</a:t>
            </a:r>
            <a:r>
              <a:rPr lang="zh-TW" altLang="en-US" sz="1400" dirty="0" smtClean="0"/>
              <a:t>學習</a:t>
            </a:r>
            <a:endParaRPr lang="en-US" altLang="zh-TW" sz="1400" dirty="0" smtClean="0"/>
          </a:p>
          <a:p>
            <a:r>
              <a:rPr lang="zh-TW" altLang="en-US" sz="1400" dirty="0" smtClean="0"/>
              <a:t>若</a:t>
            </a:r>
            <a:r>
              <a:rPr lang="zh-TW" altLang="en-US" sz="1400" dirty="0"/>
              <a:t>有所差異，則需進行模型的微調</a:t>
            </a:r>
            <a:r>
              <a:rPr lang="en-US" altLang="zh-TW" sz="1400" dirty="0"/>
              <a:t>(fine-tuning)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40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2" y="1849689"/>
            <a:ext cx="860367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import </a:t>
            </a:r>
            <a:r>
              <a:rPr lang="en-US" altLang="zh-TW" sz="4000" dirty="0" err="1" smtClean="0"/>
              <a:t>os</a:t>
            </a:r>
            <a:endParaRPr lang="en-US" altLang="zh-TW" sz="4000" dirty="0" smtClean="0"/>
          </a:p>
          <a:p>
            <a:endParaRPr lang="en-US" altLang="zh-TW" sz="4000" dirty="0" smtClean="0"/>
          </a:p>
          <a:p>
            <a:r>
              <a:rPr lang="en-US" altLang="zh-TW" sz="3600" dirty="0" err="1" smtClean="0"/>
              <a:t>os.chdir</a:t>
            </a:r>
            <a:r>
              <a:rPr lang="en-US" altLang="zh-TW" sz="3600" dirty="0"/>
              <a:t>('/content/drive/My Drive/TF2020</a:t>
            </a:r>
            <a:r>
              <a:rPr lang="en-US" altLang="zh-TW" sz="3600" dirty="0" smtClean="0"/>
              <a:t>')</a:t>
            </a:r>
          </a:p>
          <a:p>
            <a:r>
              <a:rPr lang="en-US" altLang="zh-TW" sz="4000" dirty="0" smtClean="0"/>
              <a:t>#</a:t>
            </a:r>
            <a:r>
              <a:rPr lang="en-US" altLang="zh-TW" sz="4000" dirty="0" err="1"/>
              <a:t>os.chdir</a:t>
            </a:r>
            <a:r>
              <a:rPr lang="en-US" altLang="zh-TW" sz="4000" dirty="0"/>
              <a:t>('..')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67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3" y="972190"/>
            <a:ext cx="7428185" cy="52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5855" y="1101545"/>
            <a:ext cx="7804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Survey on Transfer Learning</a:t>
            </a:r>
          </a:p>
          <a:p>
            <a:r>
              <a:rPr lang="zh-TW" altLang="en-US" sz="2400" dirty="0" smtClean="0"/>
              <a:t>遷移學習研究綜述</a:t>
            </a:r>
          </a:p>
          <a:p>
            <a:r>
              <a:rPr lang="en-US" altLang="zh-TW" sz="2400" dirty="0" err="1" smtClean="0"/>
              <a:t>Sinno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Jialin</a:t>
            </a:r>
            <a:r>
              <a:rPr lang="en-US" altLang="zh-TW" sz="2400" dirty="0" smtClean="0"/>
              <a:t> Pan and </a:t>
            </a:r>
            <a:r>
              <a:rPr lang="en-US" altLang="zh-TW" sz="2400" dirty="0" err="1" smtClean="0"/>
              <a:t>Qiang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Yang,Fellow</a:t>
            </a:r>
            <a:r>
              <a:rPr lang="en-US" altLang="zh-TW" sz="2400" dirty="0" smtClean="0"/>
              <a:t>, IEEE</a:t>
            </a:r>
          </a:p>
          <a:p>
            <a:r>
              <a:rPr lang="en-US" altLang="zh-TW" sz="2400" dirty="0" smtClean="0"/>
              <a:t>https://www.itread01.com/content/1546831981.html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6401" y="3281510"/>
            <a:ext cx="85805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Comprehensive Survey on Transfer Learning</a:t>
            </a:r>
          </a:p>
          <a:p>
            <a:r>
              <a:rPr lang="en-US" altLang="zh-TW" sz="1600" dirty="0" err="1" smtClean="0"/>
              <a:t>Fuzhen</a:t>
            </a:r>
            <a:r>
              <a:rPr lang="en-US" altLang="zh-TW" sz="1600" dirty="0" smtClean="0"/>
              <a:t> Zhuang, </a:t>
            </a:r>
            <a:r>
              <a:rPr lang="en-US" altLang="zh-TW" sz="1600" dirty="0" err="1" smtClean="0"/>
              <a:t>Zhiyuan</a:t>
            </a:r>
            <a:r>
              <a:rPr lang="en-US" altLang="zh-TW" sz="1600" dirty="0" smtClean="0"/>
              <a:t> Qi, </a:t>
            </a:r>
            <a:r>
              <a:rPr lang="en-US" altLang="zh-TW" sz="1600" dirty="0" err="1" smtClean="0"/>
              <a:t>Keyu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Duan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Dongbo</a:t>
            </a:r>
            <a:r>
              <a:rPr lang="en-US" altLang="zh-TW" sz="1600" dirty="0" smtClean="0"/>
              <a:t> Xi, </a:t>
            </a:r>
            <a:r>
              <a:rPr lang="en-US" altLang="zh-TW" sz="1600" dirty="0" err="1" smtClean="0"/>
              <a:t>Yongchun</a:t>
            </a:r>
            <a:r>
              <a:rPr lang="en-US" altLang="zh-TW" sz="1600" dirty="0" smtClean="0"/>
              <a:t> Zhu, </a:t>
            </a:r>
            <a:r>
              <a:rPr lang="en-US" altLang="zh-TW" sz="1600" dirty="0" err="1" smtClean="0"/>
              <a:t>Hengshu</a:t>
            </a:r>
            <a:r>
              <a:rPr lang="en-US" altLang="zh-TW" sz="1600" dirty="0" smtClean="0"/>
              <a:t> Zhu, Hui </a:t>
            </a:r>
            <a:r>
              <a:rPr lang="en-US" altLang="zh-TW" sz="1600" dirty="0" err="1" smtClean="0"/>
              <a:t>Xiong</a:t>
            </a:r>
            <a:r>
              <a:rPr lang="en-US" altLang="zh-TW" sz="1600" dirty="0" smtClean="0"/>
              <a:t>, Qing He</a:t>
            </a:r>
          </a:p>
          <a:p>
            <a:r>
              <a:rPr lang="en-US" altLang="zh-TW" dirty="0" smtClean="0"/>
              <a:t>[Submitted on 7 Nov 2019 (v1), last revised 17 Dec 2019 (this version, v2)]</a:t>
            </a:r>
          </a:p>
          <a:p>
            <a:r>
              <a:rPr lang="en-US" altLang="zh-TW" dirty="0" smtClean="0"/>
              <a:t>https://arxiv.org/abs/1911.02685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4654" y="52301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https://codertw.com/</a:t>
            </a:r>
            <a:r>
              <a:rPr lang="zh-TW" altLang="en-US" dirty="0" smtClean="0"/>
              <a:t>程式語言</a:t>
            </a:r>
            <a:r>
              <a:rPr lang="en-US" altLang="zh-TW" dirty="0" smtClean="0"/>
              <a:t>/449190/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6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0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086841" cy="1325563"/>
          </a:xfrm>
        </p:spPr>
        <p:txBody>
          <a:bodyPr/>
          <a:lstStyle/>
          <a:p>
            <a:r>
              <a:rPr lang="zh-TW" altLang="en-US" dirty="0" smtClean="0"/>
              <a:t>教科</a:t>
            </a:r>
            <a:r>
              <a:rPr lang="zh-TW" altLang="en-US" dirty="0"/>
              <a:t>書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5377" y="1690689"/>
            <a:ext cx="3105422" cy="43513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10799" y="2206843"/>
            <a:ext cx="5548474" cy="3319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|CHAPTER 08| </a:t>
            </a:r>
            <a:r>
              <a:rPr lang="zh-TW" altLang="en-US" sz="2400" dirty="0"/>
              <a:t>卷積神經網路經典架構</a:t>
            </a:r>
          </a:p>
          <a:p>
            <a:pPr marL="0" indent="0">
              <a:buNone/>
            </a:pPr>
            <a:r>
              <a:rPr lang="en-US" altLang="zh-TW" sz="2400" dirty="0"/>
              <a:t>8.1</a:t>
            </a:r>
            <a:r>
              <a:rPr lang="zh-TW" altLang="en-US" sz="2400" dirty="0"/>
              <a:t>　神經網路架構</a:t>
            </a:r>
          </a:p>
          <a:p>
            <a:pPr marL="0" indent="0">
              <a:buNone/>
            </a:pPr>
            <a:r>
              <a:rPr lang="en-US" altLang="zh-TW" sz="2400" dirty="0"/>
              <a:t>8.2</a:t>
            </a:r>
            <a:r>
              <a:rPr lang="zh-TW" altLang="en-US" sz="2400" dirty="0"/>
              <a:t>　實驗：實作</a:t>
            </a:r>
            <a:r>
              <a:rPr lang="en-US" altLang="zh-TW" sz="2400" dirty="0"/>
              <a:t>Inception V3</a:t>
            </a:r>
            <a:r>
              <a:rPr lang="zh-TW" altLang="en-US" sz="2400" dirty="0"/>
              <a:t>網路架構</a:t>
            </a:r>
          </a:p>
          <a:p>
            <a:pPr marL="0" indent="0">
              <a:buNone/>
            </a:pPr>
            <a:r>
              <a:rPr lang="en-US" altLang="zh-TW" sz="2400" dirty="0"/>
              <a:t>8.3</a:t>
            </a:r>
            <a:r>
              <a:rPr lang="zh-TW" altLang="en-US" sz="2400" dirty="0"/>
              <a:t>　參考文獻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/>
              <a:t>|CHAPTER 09| </a:t>
            </a:r>
            <a:r>
              <a:rPr lang="zh-TW" altLang="en-US" sz="2400" dirty="0"/>
              <a:t>遷移學習</a:t>
            </a:r>
          </a:p>
          <a:p>
            <a:pPr marL="0" indent="0">
              <a:buNone/>
            </a:pPr>
            <a:r>
              <a:rPr lang="en-US" altLang="zh-TW" sz="2400" dirty="0"/>
              <a:t>9.1</a:t>
            </a:r>
            <a:r>
              <a:rPr lang="zh-TW" altLang="en-US" sz="2400" dirty="0"/>
              <a:t>　遷移學習</a:t>
            </a:r>
          </a:p>
          <a:p>
            <a:pPr marL="0" indent="0">
              <a:buNone/>
            </a:pPr>
            <a:r>
              <a:rPr lang="en-US" altLang="zh-TW" sz="2400" dirty="0"/>
              <a:t>9.2</a:t>
            </a:r>
            <a:r>
              <a:rPr lang="zh-TW" altLang="en-US" sz="2400" dirty="0"/>
              <a:t>　實驗：遷移學習範例</a:t>
            </a:r>
          </a:p>
          <a:p>
            <a:pPr marL="0" indent="0">
              <a:buNone/>
            </a:pPr>
            <a:r>
              <a:rPr lang="en-US" altLang="zh-TW" sz="2400" dirty="0"/>
              <a:t>9.3</a:t>
            </a:r>
            <a:r>
              <a:rPr lang="zh-TW" altLang="en-US" sz="2400" dirty="0"/>
              <a:t>　參考文獻</a:t>
            </a:r>
          </a:p>
        </p:txBody>
      </p:sp>
    </p:spTree>
    <p:extLst>
      <p:ext uri="{BB962C8B-B14F-4D97-AF65-F5344CB8AC3E}">
        <p14:creationId xmlns:p14="http://schemas.microsoft.com/office/powerpoint/2010/main" val="23907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946" y="1452479"/>
            <a:ext cx="4869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Inception V3</a:t>
            </a:r>
            <a:r>
              <a:rPr lang="zh-TW" altLang="en-US" sz="4000" dirty="0"/>
              <a:t>網路架構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|CHAPTER 08| </a:t>
            </a:r>
            <a:r>
              <a:rPr lang="zh-TW" altLang="en-US" dirty="0"/>
              <a:t>卷積神經網路經典架構</a:t>
            </a:r>
          </a:p>
          <a:p>
            <a:r>
              <a:rPr lang="en-US" altLang="zh-TW" dirty="0"/>
              <a:t>8.1</a:t>
            </a:r>
            <a:r>
              <a:rPr lang="zh-TW" altLang="en-US" dirty="0"/>
              <a:t>　神經網路架構</a:t>
            </a:r>
          </a:p>
          <a:p>
            <a:r>
              <a:rPr lang="en-US" altLang="zh-TW" dirty="0"/>
              <a:t>8.2</a:t>
            </a:r>
            <a:r>
              <a:rPr lang="zh-TW" altLang="en-US" dirty="0"/>
              <a:t>　實驗：實作</a:t>
            </a:r>
            <a:r>
              <a:rPr lang="en-US" altLang="zh-TW" dirty="0"/>
              <a:t>Inception V3</a:t>
            </a:r>
            <a:r>
              <a:rPr lang="zh-TW" altLang="en-US" dirty="0"/>
              <a:t>網路架構</a:t>
            </a:r>
          </a:p>
          <a:p>
            <a:r>
              <a:rPr lang="en-US" altLang="zh-TW" dirty="0"/>
              <a:t>8.3</a:t>
            </a:r>
            <a:r>
              <a:rPr lang="zh-TW" altLang="en-US" dirty="0"/>
              <a:t>　參考文獻</a:t>
            </a:r>
          </a:p>
        </p:txBody>
      </p:sp>
      <p:sp>
        <p:nvSpPr>
          <p:cNvPr id="4" name="矩形 3"/>
          <p:cNvSpPr/>
          <p:nvPr/>
        </p:nvSpPr>
        <p:spPr>
          <a:xfrm>
            <a:off x="2364845" y="48237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別人的模型進行預測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使用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別人的模型</a:t>
            </a:r>
            <a:r>
              <a:rPr lang="zh-TW" altLang="en-US" sz="3200" dirty="0" smtClean="0"/>
              <a:t>進行 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endParaRPr lang="en-US" altLang="zh-TW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3200" dirty="0" err="1"/>
              <a:t>tf.keras.applications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4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675" y="2519870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</a:t>
            </a:r>
            <a:endParaRPr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線單箭頭接點 3"/>
          <p:cNvCxnSpPr>
            <a:stCxn id="2" idx="3"/>
            <a:endCxn id="5" idx="1"/>
          </p:cNvCxnSpPr>
          <p:nvPr/>
        </p:nvCxnSpPr>
        <p:spPr>
          <a:xfrm flipV="1">
            <a:off x="1445263" y="3164167"/>
            <a:ext cx="1671558" cy="17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16821" y="2573632"/>
            <a:ext cx="2900218" cy="11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Google</a:t>
            </a:r>
          </a:p>
          <a:p>
            <a:pPr algn="ctr"/>
            <a:r>
              <a:rPr lang="en-US" altLang="zh-TW" sz="3600" dirty="0" smtClean="0"/>
              <a:t>Inception </a:t>
            </a:r>
            <a:r>
              <a:rPr lang="en-US" altLang="zh-TW" sz="3600" dirty="0"/>
              <a:t>V3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495696" y="1498661"/>
            <a:ext cx="200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190399" y="2014087"/>
            <a:ext cx="618836" cy="505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138873" y="3164167"/>
            <a:ext cx="880311" cy="3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6934" y="2800595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1000</a:t>
            </a:r>
            <a:r>
              <a:rPr lang="zh-TW" altLang="en-US" sz="2800" dirty="0" smtClean="0"/>
              <a:t>類別</a:t>
            </a:r>
            <a:endParaRPr lang="en-US" altLang="zh-TW" sz="2800" dirty="0" smtClean="0"/>
          </a:p>
          <a:p>
            <a:r>
              <a:rPr lang="zh-TW" altLang="en-US" sz="2800" dirty="0" smtClean="0"/>
              <a:t>中的</a:t>
            </a:r>
            <a:r>
              <a:rPr lang="zh-TW" altLang="en-US" sz="2800" dirty="0"/>
              <a:t>其中一個</a:t>
            </a:r>
          </a:p>
        </p:txBody>
      </p:sp>
    </p:spTree>
    <p:extLst>
      <p:ext uri="{BB962C8B-B14F-4D97-AF65-F5344CB8AC3E}">
        <p14:creationId xmlns:p14="http://schemas.microsoft.com/office/powerpoint/2010/main" val="18356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200" y="10094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np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8436" y="233007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創建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網路架構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輸入大小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(299, 299, 3)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輸出類別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個類別</a:t>
            </a:r>
          </a:p>
        </p:txBody>
      </p:sp>
      <p:sp>
        <p:nvSpPr>
          <p:cNvPr id="4" name="矩形 3"/>
          <p:cNvSpPr/>
          <p:nvPr/>
        </p:nvSpPr>
        <p:spPr>
          <a:xfrm>
            <a:off x="697343" y="3706244"/>
            <a:ext cx="75876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model = tf.keras.applications.InceptionV3</a:t>
            </a:r>
            <a:r>
              <a:rPr lang="en-US" altLang="zh-TW" sz="3200" dirty="0" smtClean="0"/>
              <a:t>(</a:t>
            </a:r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include_top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sz="3200" dirty="0"/>
              <a:t>, weights='</a:t>
            </a:r>
            <a:r>
              <a:rPr lang="en-US" altLang="zh-TW" sz="3200" dirty="0" err="1"/>
              <a:t>imagenet</a:t>
            </a:r>
            <a:r>
              <a:rPr lang="en-US" altLang="zh-TW" sz="3200" dirty="0"/>
              <a:t>')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97343" y="4998437"/>
            <a:ext cx="4749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model.summary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7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  <a:r>
              <a:rPr lang="zh-TW" altLang="en-US" dirty="0" smtClean="0"/>
              <a:t>遷移學習</a:t>
            </a:r>
            <a:endParaRPr lang="en-US" altLang="zh-TW" dirty="0" smtClean="0"/>
          </a:p>
          <a:p>
            <a:r>
              <a:rPr lang="en-US" altLang="zh-TW" dirty="0" smtClean="0"/>
              <a:t>Transfer Learning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Transfer Learning:demo1</a:t>
            </a:r>
          </a:p>
          <a:p>
            <a:pPr marL="0" indent="0">
              <a:buNone/>
            </a:pPr>
            <a:r>
              <a:rPr lang="en-US" altLang="zh-TW" dirty="0" smtClean="0"/>
              <a:t>  Transfer </a:t>
            </a:r>
            <a:r>
              <a:rPr lang="en-US" altLang="zh-TW" dirty="0"/>
              <a:t>learning with </a:t>
            </a:r>
            <a:r>
              <a:rPr lang="en-US" altLang="zh-TW" dirty="0" err="1"/>
              <a:t>TensorFlow</a:t>
            </a:r>
            <a:r>
              <a:rPr lang="en-US" altLang="zh-TW" dirty="0"/>
              <a:t> Hub</a:t>
            </a:r>
          </a:p>
          <a:p>
            <a:endParaRPr lang="en-US" altLang="zh-TW" dirty="0" smtClean="0"/>
          </a:p>
          <a:p>
            <a:r>
              <a:rPr lang="en-US" altLang="zh-TW" dirty="0"/>
              <a:t>Transfer </a:t>
            </a:r>
            <a:r>
              <a:rPr lang="en-US" altLang="zh-TW" dirty="0" smtClean="0"/>
              <a:t>Learning:demo2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Transfer </a:t>
            </a:r>
            <a:r>
              <a:rPr lang="en-US" altLang="zh-TW" dirty="0"/>
              <a:t>learning with a </a:t>
            </a:r>
            <a:r>
              <a:rPr lang="en-US" altLang="zh-TW" dirty="0" err="1"/>
              <a:t>pretrained</a:t>
            </a:r>
            <a:r>
              <a:rPr lang="en-US" altLang="zh-TW" dirty="0"/>
              <a:t> </a:t>
            </a:r>
            <a:r>
              <a:rPr lang="en-US" altLang="zh-TW" dirty="0" err="1"/>
              <a:t>ConvNet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7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872" y="390897"/>
            <a:ext cx="797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使用</a:t>
            </a:r>
            <a:r>
              <a:rPr lang="zh-TW" altLang="en-US" sz="2800" dirty="0" smtClean="0"/>
              <a:t>別人模型</a:t>
            </a:r>
            <a:r>
              <a:rPr lang="zh-TW" altLang="en-US" sz="2800" dirty="0"/>
              <a:t>預測，需要注意兩件</a:t>
            </a:r>
            <a:r>
              <a:rPr lang="zh-TW" altLang="en-US" sz="2800" dirty="0" smtClean="0"/>
              <a:t>事情</a:t>
            </a:r>
            <a:endParaRPr lang="en-US" altLang="zh-TW" sz="2800" dirty="0" smtClean="0"/>
          </a:p>
          <a:p>
            <a:r>
              <a:rPr lang="en-US" altLang="zh-TW" sz="2800" dirty="0" smtClean="0"/>
              <a:t>1</a:t>
            </a:r>
            <a:r>
              <a:rPr lang="en-US" altLang="zh-TW" sz="2800" dirty="0"/>
              <a:t>)</a:t>
            </a:r>
            <a:r>
              <a:rPr lang="zh-TW" altLang="en-US" sz="2800" dirty="0"/>
              <a:t>訓練時的資料</a:t>
            </a:r>
            <a:r>
              <a:rPr lang="zh-TW" altLang="en-US" sz="2800" dirty="0" smtClean="0"/>
              <a:t>前處理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)</a:t>
            </a:r>
            <a:r>
              <a:rPr lang="zh-TW" altLang="en-US" sz="2800" dirty="0"/>
              <a:t>輸出結果對應到的類別。</a:t>
            </a:r>
          </a:p>
          <a:p>
            <a:endParaRPr lang="zh-TW" altLang="en-US" sz="2800" dirty="0"/>
          </a:p>
          <a:p>
            <a:r>
              <a:rPr lang="en-US" altLang="zh-TW" sz="2800" dirty="0" err="1"/>
              <a:t>Keras</a:t>
            </a:r>
            <a:r>
              <a:rPr lang="zh-TW" altLang="en-US" sz="2800" dirty="0"/>
              <a:t>很貼心的提供每個模型相對應的資料預處理和輸出解碼的函</a:t>
            </a:r>
            <a:r>
              <a:rPr lang="zh-TW" altLang="en-US" sz="2800" dirty="0" smtClean="0"/>
              <a:t>式</a:t>
            </a:r>
            <a:r>
              <a:rPr lang="en-US" altLang="zh-TW" sz="2800" dirty="0" smtClean="0"/>
              <a:t>:</a:t>
            </a:r>
            <a:endParaRPr lang="zh-TW" altLang="en-US" sz="2800" dirty="0"/>
          </a:p>
          <a:p>
            <a:endParaRPr lang="zh-TW" altLang="en-US" sz="2800" dirty="0"/>
          </a:p>
          <a:p>
            <a:r>
              <a:rPr lang="en-US" altLang="zh-TW" sz="2800" dirty="0" err="1"/>
              <a:t>preprocess_input</a:t>
            </a:r>
            <a:r>
              <a:rPr lang="zh-TW" altLang="en-US" sz="2800" dirty="0"/>
              <a:t>：網路架構的影像前處理</a:t>
            </a:r>
            <a:r>
              <a:rPr lang="en-US" altLang="zh-TW" sz="2800" dirty="0"/>
              <a:t>(</a:t>
            </a:r>
            <a:r>
              <a:rPr lang="zh-TW" altLang="en-US" sz="2800" dirty="0"/>
              <a:t>注意：每一個模型在訓練時做的資料正規化並不會</a:t>
            </a:r>
            <a:r>
              <a:rPr lang="zh-TW" altLang="en-US" sz="2800" dirty="0" smtClean="0"/>
              <a:t>相同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  <a:p>
            <a:r>
              <a:rPr lang="en-US" altLang="zh-TW" sz="2800" dirty="0" err="1"/>
              <a:t>decode_predictions</a:t>
            </a:r>
            <a:r>
              <a:rPr lang="zh-TW" altLang="en-US" sz="2800" dirty="0"/>
              <a:t>：對應網路架構的輸出解碼。</a:t>
            </a:r>
          </a:p>
        </p:txBody>
      </p:sp>
      <p:sp>
        <p:nvSpPr>
          <p:cNvPr id="3" name="矩形 2"/>
          <p:cNvSpPr/>
          <p:nvPr/>
        </p:nvSpPr>
        <p:spPr>
          <a:xfrm>
            <a:off x="424874" y="5581364"/>
            <a:ext cx="8229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from tensorflow.keras.applications.inception_v3 import </a:t>
            </a:r>
            <a:r>
              <a:rPr lang="en-US" altLang="zh-TW" sz="2000" dirty="0" err="1"/>
              <a:t>preprocess_input</a:t>
            </a:r>
            <a:endParaRPr lang="en-US" altLang="zh-TW" sz="2000" dirty="0"/>
          </a:p>
          <a:p>
            <a:r>
              <a:rPr lang="en-US" altLang="zh-TW" sz="2000" dirty="0"/>
              <a:t>from tensorflow.keras.applications.inception_v3 import </a:t>
            </a:r>
            <a:r>
              <a:rPr lang="en-US" altLang="zh-TW" sz="2000" dirty="0" err="1"/>
              <a:t>decode_predictions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80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4364" y="676672"/>
            <a:ext cx="604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創建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影像讀取</a:t>
            </a:r>
            <a:r>
              <a:rPr lang="zh-TW" altLang="en-US" sz="2800" dirty="0"/>
              <a:t>的函式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r>
              <a:rPr lang="zh-TW" altLang="en-US" sz="2800" dirty="0" smtClean="0"/>
              <a:t>讀取影像</a:t>
            </a:r>
            <a:endParaRPr lang="en-US" altLang="zh-TW" sz="2800" dirty="0"/>
          </a:p>
          <a:p>
            <a:r>
              <a:rPr lang="zh-TW" altLang="en-US" sz="2800" dirty="0" smtClean="0"/>
              <a:t>將</a:t>
            </a:r>
            <a:r>
              <a:rPr lang="zh-TW" altLang="en-US" sz="2800" dirty="0"/>
              <a:t>影像大小縮放大</a:t>
            </a:r>
            <a:r>
              <a:rPr lang="en-US" altLang="zh-TW" sz="2800" dirty="0"/>
              <a:t>299x299x3</a:t>
            </a:r>
            <a:r>
              <a:rPr lang="zh-TW" altLang="en-US" sz="2800" dirty="0"/>
              <a:t>的尺寸</a:t>
            </a:r>
          </a:p>
        </p:txBody>
      </p:sp>
      <p:sp>
        <p:nvSpPr>
          <p:cNvPr id="3" name="矩形 2"/>
          <p:cNvSpPr/>
          <p:nvPr/>
        </p:nvSpPr>
        <p:spPr>
          <a:xfrm>
            <a:off x="540329" y="2810777"/>
            <a:ext cx="840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read_img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resize=(299,299)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img_string</a:t>
            </a:r>
            <a:r>
              <a:rPr lang="en-US" altLang="zh-TW" dirty="0"/>
              <a:t> = 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/>
              <a:t>)  # </a:t>
            </a:r>
            <a:r>
              <a:rPr lang="zh-TW" altLang="en-US" dirty="0"/>
              <a:t>讀取檔案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  # </a:t>
            </a:r>
            <a:r>
              <a:rPr lang="zh-TW" altLang="en-US" dirty="0"/>
              <a:t>將檔案以影像格式來解碼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resize</a:t>
            </a:r>
            <a:r>
              <a:rPr lang="en-US" altLang="zh-TW" dirty="0"/>
              <a:t>)  # </a:t>
            </a:r>
            <a:r>
              <a:rPr lang="zh-TW" altLang="en-US" dirty="0"/>
              <a:t>將影像</a:t>
            </a:r>
            <a:r>
              <a:rPr lang="en-US" altLang="zh-TW" dirty="0"/>
              <a:t>resize</a:t>
            </a:r>
            <a:r>
              <a:rPr lang="zh-TW" altLang="en-US" dirty="0"/>
              <a:t>到網路輸入大小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# </a:t>
            </a:r>
            <a:r>
              <a:rPr lang="zh-TW" altLang="en-US" dirty="0"/>
              <a:t>將影像格式增加到</a:t>
            </a:r>
            <a:r>
              <a:rPr lang="en-US" altLang="zh-TW" dirty="0"/>
              <a:t>4</a:t>
            </a:r>
            <a:r>
              <a:rPr lang="zh-TW" altLang="en-US" dirty="0"/>
              <a:t>維</a:t>
            </a:r>
            <a:r>
              <a:rPr lang="en-US" altLang="zh-TW" dirty="0"/>
              <a:t>(batch, height, width, channels)</a:t>
            </a:r>
            <a:r>
              <a:rPr lang="zh-TW" altLang="en-US" dirty="0"/>
              <a:t>，模型預測要求格式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 axis=0)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img_decode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6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217" y="1240135"/>
            <a:ext cx="8442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!</a:t>
            </a:r>
            <a:r>
              <a:rPr lang="en-US" altLang="zh-TW" sz="2800" dirty="0" err="1"/>
              <a:t>git</a:t>
            </a:r>
            <a:r>
              <a:rPr lang="en-US" altLang="zh-TW" sz="2800" dirty="0"/>
              <a:t> clone https://github.com/taipeitechmmslab/MMSLAB-TF2.git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37490" y="3577027"/>
            <a:ext cx="8455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img_path</a:t>
            </a:r>
            <a:r>
              <a:rPr lang="en-US" altLang="zh-TW" dirty="0"/>
              <a:t> = </a:t>
            </a:r>
            <a:r>
              <a:rPr lang="en-US" altLang="zh-TW" dirty="0" smtClean="0"/>
              <a:t>'MMSLAB-TF2/image/elephant.jpg‘</a:t>
            </a:r>
          </a:p>
          <a:p>
            <a:endParaRPr lang="en-US" altLang="zh-TW" dirty="0"/>
          </a:p>
          <a:p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read_img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/>
              <a:t>, tf.uint8)[0])  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/>
              <a:t>透過</a:t>
            </a:r>
            <a:r>
              <a:rPr lang="en-US" altLang="zh-TW" dirty="0" err="1"/>
              <a:t>matplotlib</a:t>
            </a:r>
            <a:r>
              <a:rPr lang="zh-TW" altLang="en-US" dirty="0"/>
              <a:t>顯示圖片需將影像轉為</a:t>
            </a:r>
            <a:r>
              <a:rPr lang="en-US" altLang="zh-TW" dirty="0"/>
              <a:t>Integers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5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310" y="1406436"/>
            <a:ext cx="86313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img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preprocess_input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)  # </a:t>
            </a:r>
            <a:r>
              <a:rPr lang="zh-TW" altLang="en-US" sz="2800" dirty="0"/>
              <a:t>影像前處理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preds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model.predict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)  # </a:t>
            </a:r>
            <a:r>
              <a:rPr lang="zh-TW" altLang="en-US" sz="2800" dirty="0"/>
              <a:t>預測圖片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print</a:t>
            </a:r>
            <a:r>
              <a:rPr lang="en-US" altLang="zh-TW" sz="2800" dirty="0"/>
              <a:t>("Predicted:", </a:t>
            </a:r>
            <a:r>
              <a:rPr lang="en-US" altLang="zh-TW" sz="2800" dirty="0" err="1"/>
              <a:t>decode_predictions</a:t>
            </a:r>
            <a:r>
              <a:rPr lang="en-US" altLang="zh-TW" sz="2800" dirty="0"/>
              <a:t>(</a:t>
            </a:r>
            <a:r>
              <a:rPr lang="en-US" altLang="zh-TW" sz="2800" dirty="0" err="1"/>
              <a:t>preds</a:t>
            </a:r>
            <a:r>
              <a:rPr lang="en-US" altLang="zh-TW" sz="2800" dirty="0"/>
              <a:t>, top=3)[0])  </a:t>
            </a:r>
            <a:endParaRPr lang="en-US" altLang="zh-TW" sz="2800" dirty="0" smtClean="0"/>
          </a:p>
          <a:p>
            <a:r>
              <a:rPr lang="en-US" altLang="zh-TW" sz="2800" dirty="0" smtClean="0"/>
              <a:t># </a:t>
            </a:r>
            <a:r>
              <a:rPr lang="zh-TW" altLang="en-US" sz="2800" dirty="0"/>
              <a:t>輸出預測最高的三個類別</a:t>
            </a:r>
          </a:p>
        </p:txBody>
      </p:sp>
    </p:spTree>
    <p:extLst>
      <p:ext uri="{BB962C8B-B14F-4D97-AF65-F5344CB8AC3E}">
        <p14:creationId xmlns:p14="http://schemas.microsoft.com/office/powerpoint/2010/main" val="6120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使用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別人的模型</a:t>
            </a:r>
            <a:r>
              <a:rPr lang="zh-TW" altLang="en-US" sz="3200" dirty="0" smtClean="0"/>
              <a:t>進行 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endParaRPr lang="en-US" altLang="zh-TW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3200" dirty="0" err="1"/>
              <a:t>TensorFlow</a:t>
            </a:r>
            <a:r>
              <a:rPr lang="en-US" altLang="zh-TW" sz="3200" dirty="0"/>
              <a:t> Hub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1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6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053" y="741326"/>
            <a:ext cx="8806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萃取出資料的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徵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再拿來訓練分類器</a:t>
            </a:r>
          </a:p>
        </p:txBody>
      </p:sp>
      <p:sp>
        <p:nvSpPr>
          <p:cNvPr id="3" name="矩形 2"/>
          <p:cNvSpPr/>
          <p:nvPr/>
        </p:nvSpPr>
        <p:spPr>
          <a:xfrm>
            <a:off x="217053" y="2034370"/>
            <a:ext cx="6787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將經典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移植到新模型之中</a:t>
            </a:r>
          </a:p>
        </p:txBody>
      </p:sp>
      <p:sp>
        <p:nvSpPr>
          <p:cNvPr id="4" name="矩形 3"/>
          <p:cNvSpPr/>
          <p:nvPr/>
        </p:nvSpPr>
        <p:spPr>
          <a:xfrm>
            <a:off x="217053" y="3133498"/>
            <a:ext cx="8135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(Fine-Tuning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預先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3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60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28650" y="2468802"/>
            <a:ext cx="7554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tensorflow.keras.applications</a:t>
            </a:r>
            <a:r>
              <a:rPr lang="en-US" altLang="zh-TW" sz="2400" dirty="0"/>
              <a:t> import VGG16</a:t>
            </a:r>
          </a:p>
          <a:p>
            <a:endParaRPr lang="en-US" altLang="zh-TW" sz="2400" dirty="0"/>
          </a:p>
          <a:p>
            <a:r>
              <a:rPr lang="en-US" altLang="zh-TW" sz="2400" dirty="0"/>
              <a:t>vgg16 = VGG16(</a:t>
            </a:r>
            <a:r>
              <a:rPr lang="en-US" altLang="zh-TW" sz="2400" dirty="0" err="1"/>
              <a:t>include_top</a:t>
            </a:r>
            <a:r>
              <a:rPr lang="en-US" altLang="zh-TW" sz="2400" dirty="0"/>
              <a:t>=False,</a:t>
            </a:r>
          </a:p>
          <a:p>
            <a:r>
              <a:rPr lang="en-US" altLang="zh-TW" sz="2400" dirty="0"/>
              <a:t>                    weights='</a:t>
            </a:r>
            <a:r>
              <a:rPr lang="en-US" altLang="zh-TW" sz="2400" dirty="0" err="1"/>
              <a:t>imagenet</a:t>
            </a:r>
            <a:r>
              <a:rPr lang="en-US" altLang="zh-TW" sz="2400" dirty="0"/>
              <a:t>',</a:t>
            </a:r>
          </a:p>
          <a:p>
            <a:r>
              <a:rPr lang="en-US" altLang="zh-TW" sz="2400" dirty="0"/>
              <a:t>                    </a:t>
            </a:r>
            <a:r>
              <a:rPr lang="en-US" altLang="zh-TW" sz="2400" dirty="0" err="1"/>
              <a:t>input_shape</a:t>
            </a:r>
            <a:r>
              <a:rPr lang="en-US" altLang="zh-TW" sz="2400" dirty="0"/>
              <a:t>=(150,150,3),</a:t>
            </a:r>
          </a:p>
          <a:p>
            <a:r>
              <a:rPr lang="en-US" altLang="zh-TW" sz="2400" dirty="0"/>
              <a:t>              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vgg16.summary()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 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先萃取出資料的特徵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拿來訓練分類器</a:t>
            </a: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023" y="706872"/>
            <a:ext cx="7256378" cy="56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經典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移植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新模型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之中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0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9162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9163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9163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9163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9926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2579253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11091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11090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11091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11091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1091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01854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5761181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5528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33924" y="2429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3924" y="134164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5673" y="388112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</a:t>
            </a:r>
            <a:r>
              <a:rPr lang="en-US" altLang="zh-TW" dirty="0"/>
              <a:t>2 </a:t>
            </a:r>
            <a:r>
              <a:rPr lang="zh-TW" altLang="en-US" dirty="0"/>
              <a:t>：將經典</a:t>
            </a:r>
            <a:r>
              <a:rPr lang="en-US" altLang="zh-TW" dirty="0"/>
              <a:t>CNN </a:t>
            </a:r>
            <a:r>
              <a:rPr lang="zh-TW" altLang="en-US" dirty="0"/>
              <a:t>移植到新模型之中</a:t>
            </a:r>
          </a:p>
        </p:txBody>
      </p:sp>
    </p:spTree>
    <p:extLst>
      <p:ext uri="{BB962C8B-B14F-4D97-AF65-F5344CB8AC3E}">
        <p14:creationId xmlns:p14="http://schemas.microsoft.com/office/powerpoint/2010/main" val="13017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180" y="0"/>
            <a:ext cx="77539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---- </a:t>
            </a:r>
            <a:r>
              <a:rPr lang="zh-TW" altLang="en-US" dirty="0"/>
              <a:t>建立並訓練密集層分類器 </a:t>
            </a:r>
            <a:r>
              <a:rPr lang="en-US" altLang="zh-TW" dirty="0"/>
              <a:t>---- #</a:t>
            </a:r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tensorflow.keras.applications</a:t>
            </a:r>
            <a:r>
              <a:rPr lang="en-US" altLang="zh-TW" dirty="0"/>
              <a:t> import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</a:t>
            </a:r>
          </a:p>
          <a:p>
            <a:r>
              <a:rPr lang="en-US" altLang="zh-TW" dirty="0"/>
              <a:t>              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model.add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(vgg16)    #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做為一層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(Flatten())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', </a:t>
            </a:r>
            <a:r>
              <a:rPr lang="en-US" altLang="zh-TW" dirty="0" err="1"/>
              <a:t>input_dim</a:t>
            </a:r>
            <a:r>
              <a:rPr lang="en-US" altLang="zh-TW" dirty="0"/>
              <a:t>=4 * 4 * 512))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  # </a:t>
            </a:r>
            <a:r>
              <a:rPr lang="zh-TW" altLang="en-US" dirty="0"/>
              <a:t>丟棄法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activation='sigmoid'))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vgg16.trainable = False    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0180" y="5632311"/>
            <a:ext cx="736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=2e-5),   # </a:t>
            </a:r>
            <a:r>
              <a:rPr lang="zh-TW" altLang="en-US" dirty="0"/>
              <a:t>學習速率降低一點</a:t>
            </a:r>
          </a:p>
          <a:p>
            <a:r>
              <a:rPr lang="zh-TW" altLang="en-US" dirty="0"/>
              <a:t>              </a:t>
            </a:r>
            <a:r>
              <a:rPr lang="en-US" altLang="zh-TW" dirty="0"/>
              <a:t>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0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091" y="528935"/>
            <a:ext cx="6599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用</a:t>
            </a:r>
            <a:r>
              <a:rPr lang="en-US" altLang="zh-TW" sz="2800" dirty="0" err="1" smtClean="0"/>
              <a:t>ImageDataGenerator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來讀取資料，並使用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資料擴增法</a:t>
            </a:r>
            <a:r>
              <a:rPr lang="zh-TW" altLang="en-US" sz="2800" dirty="0"/>
              <a:t>進行</a:t>
            </a:r>
            <a:r>
              <a:rPr lang="en-US" altLang="zh-TW" sz="2800" dirty="0" smtClean="0"/>
              <a:t>100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週期的訓練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355600" y="1647823"/>
            <a:ext cx="8400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/>
              <a:t>tensorflow.keras.preprocessing.image</a:t>
            </a:r>
            <a:r>
              <a:rPr lang="en-US" altLang="zh-TW" dirty="0"/>
              <a:t> import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ImageDataGenerator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err="1" smtClean="0"/>
              <a:t>gobj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ImageDataGenerator</a:t>
            </a:r>
            <a:r>
              <a:rPr lang="en-US" altLang="zh-TW" dirty="0"/>
              <a:t>(rescale=1./255, </a:t>
            </a:r>
            <a:r>
              <a:rPr lang="en-US" altLang="zh-TW" dirty="0" err="1"/>
              <a:t>validation_split</a:t>
            </a:r>
            <a:r>
              <a:rPr lang="en-US" altLang="zh-TW" dirty="0"/>
              <a:t>=0.75,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rotation_range</a:t>
            </a:r>
            <a:r>
              <a:rPr lang="en-US" altLang="zh-TW" dirty="0"/>
              <a:t>=40,      #←</a:t>
            </a:r>
            <a:r>
              <a:rPr lang="zh-TW" altLang="en-US" dirty="0"/>
              <a:t>隨機旋轉 </a:t>
            </a:r>
            <a:r>
              <a:rPr lang="en-US" altLang="zh-TW" dirty="0"/>
              <a:t>-40~40 </a:t>
            </a:r>
            <a:r>
              <a:rPr lang="zh-TW" altLang="en-US" dirty="0"/>
              <a:t>度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width_shift_range</a:t>
            </a:r>
            <a:r>
              <a:rPr lang="en-US" altLang="zh-TW" dirty="0"/>
              <a:t>=0.2,  #←</a:t>
            </a:r>
            <a:r>
              <a:rPr lang="zh-TW" altLang="en-US" dirty="0"/>
              <a:t>隨機向左或右平移 </a:t>
            </a:r>
            <a:r>
              <a:rPr lang="en-US" altLang="zh-TW" dirty="0"/>
              <a:t>20% </a:t>
            </a:r>
            <a:r>
              <a:rPr lang="zh-TW" altLang="en-US" dirty="0"/>
              <a:t>寬度以內的像素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height_shift_range</a:t>
            </a:r>
            <a:r>
              <a:rPr lang="en-US" altLang="zh-TW" dirty="0"/>
              <a:t>=0.2, #←</a:t>
            </a:r>
            <a:r>
              <a:rPr lang="zh-TW" altLang="en-US" dirty="0"/>
              <a:t>隨機向上或下平移 </a:t>
            </a:r>
            <a:r>
              <a:rPr lang="en-US" altLang="zh-TW" dirty="0"/>
              <a:t>20% </a:t>
            </a:r>
            <a:r>
              <a:rPr lang="zh-TW" altLang="en-US" dirty="0"/>
              <a:t>高度以內的像素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shear_range</a:t>
            </a:r>
            <a:r>
              <a:rPr lang="en-US" altLang="zh-TW" dirty="0"/>
              <a:t>=10,         #←</a:t>
            </a:r>
            <a:r>
              <a:rPr lang="zh-TW" altLang="en-US" dirty="0"/>
              <a:t>隨機順時針傾斜影像 </a:t>
            </a:r>
            <a:r>
              <a:rPr lang="en-US" altLang="zh-TW" dirty="0"/>
              <a:t>0~10 </a:t>
            </a:r>
            <a:r>
              <a:rPr lang="zh-TW" altLang="en-US" dirty="0"/>
              <a:t>度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zoom_range</a:t>
            </a:r>
            <a:r>
              <a:rPr lang="en-US" altLang="zh-TW" dirty="0"/>
              <a:t>=0.2,         #←</a:t>
            </a:r>
            <a:r>
              <a:rPr lang="zh-TW" altLang="en-US" dirty="0"/>
              <a:t>隨機水平或垂直縮放影像 </a:t>
            </a:r>
            <a:r>
              <a:rPr lang="en-US" altLang="zh-TW" dirty="0"/>
              <a:t>20% (80%~120%)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horizontal_flip</a:t>
            </a:r>
            <a:r>
              <a:rPr lang="en-US" altLang="zh-TW" dirty="0"/>
              <a:t>=True)   #←</a:t>
            </a:r>
            <a:r>
              <a:rPr lang="zh-TW" altLang="en-US" dirty="0"/>
              <a:t>隨機水平翻轉影像</a:t>
            </a:r>
          </a:p>
          <a:p>
            <a:endParaRPr lang="zh-TW" altLang="en-US" dirty="0"/>
          </a:p>
          <a:p>
            <a:r>
              <a:rPr lang="en-US" altLang="zh-TW" dirty="0" err="1"/>
              <a:t>trn_gen</a:t>
            </a:r>
            <a:r>
              <a:rPr lang="en-US" altLang="zh-TW" dirty="0"/>
              <a:t> = </a:t>
            </a:r>
            <a:r>
              <a:rPr lang="en-US" altLang="zh-TW" dirty="0" err="1"/>
              <a:t>gobj.flow_from_directory</a:t>
            </a:r>
            <a:r>
              <a:rPr lang="en-US" altLang="zh-TW" dirty="0"/>
              <a:t>( #←</a:t>
            </a:r>
            <a:r>
              <a:rPr lang="zh-TW" altLang="en-US" dirty="0"/>
              <a:t>建立生成訓練資料的走訪器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'</a:t>
            </a:r>
            <a:r>
              <a:rPr lang="en-US" altLang="zh-TW" dirty="0" err="1"/>
              <a:t>cat_dog</a:t>
            </a:r>
            <a:r>
              <a:rPr lang="en-US" altLang="zh-TW" dirty="0"/>
              <a:t>/train',         #←</a:t>
            </a:r>
            <a:r>
              <a:rPr lang="zh-TW" altLang="en-US" dirty="0"/>
              <a:t>指定目標資料夾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target_size</a:t>
            </a:r>
            <a:r>
              <a:rPr lang="en-US" altLang="zh-TW" dirty="0"/>
              <a:t>=(150, 150),  #←</a:t>
            </a:r>
            <a:r>
              <a:rPr lang="zh-TW" altLang="en-US" dirty="0"/>
              <a:t>調整所有影像大小成 </a:t>
            </a:r>
            <a:r>
              <a:rPr lang="en-US" altLang="zh-TW" dirty="0"/>
              <a:t>150x150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batch_size</a:t>
            </a:r>
            <a:r>
              <a:rPr lang="en-US" altLang="zh-TW" dirty="0"/>
              <a:t>=50,        #←</a:t>
            </a:r>
            <a:r>
              <a:rPr lang="zh-TW" altLang="en-US" dirty="0"/>
              <a:t>每批次要生成多少筆資料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class_mode</a:t>
            </a:r>
            <a:r>
              <a:rPr lang="en-US" altLang="zh-TW" dirty="0"/>
              <a:t>='binary',     #←</a:t>
            </a:r>
            <a:r>
              <a:rPr lang="zh-TW" altLang="en-US" dirty="0"/>
              <a:t>指定分類方式</a:t>
            </a:r>
            <a:r>
              <a:rPr lang="en-US" altLang="zh-TW" dirty="0"/>
              <a:t>, </a:t>
            </a:r>
            <a:r>
              <a:rPr lang="zh-TW" altLang="en-US" dirty="0"/>
              <a:t>這裡是設為二元分類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subset='training')       #←</a:t>
            </a:r>
            <a:r>
              <a:rPr lang="zh-TW" altLang="en-US" dirty="0"/>
              <a:t>只生成前 </a:t>
            </a:r>
            <a:r>
              <a:rPr lang="en-US" altLang="zh-TW" dirty="0"/>
              <a:t>75% </a:t>
            </a:r>
            <a:r>
              <a:rPr lang="zh-TW" altLang="en-US" dirty="0"/>
              <a:t>的訓練資料</a:t>
            </a:r>
          </a:p>
        </p:txBody>
      </p:sp>
      <p:sp>
        <p:nvSpPr>
          <p:cNvPr id="4" name="矩形 3"/>
          <p:cNvSpPr/>
          <p:nvPr/>
        </p:nvSpPr>
        <p:spPr>
          <a:xfrm>
            <a:off x="5261168" y="138076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使用資料擴增法生成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訓練資料</a:t>
            </a:r>
          </a:p>
        </p:txBody>
      </p:sp>
    </p:spTree>
    <p:extLst>
      <p:ext uri="{BB962C8B-B14F-4D97-AF65-F5344CB8AC3E}">
        <p14:creationId xmlns:p14="http://schemas.microsoft.com/office/powerpoint/2010/main" val="28844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09" y="1554770"/>
            <a:ext cx="89223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gobj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ImageDataGenerator</a:t>
            </a:r>
            <a:r>
              <a:rPr lang="en-US" altLang="zh-TW" sz="2400" dirty="0"/>
              <a:t>(rescale=1./</a:t>
            </a:r>
            <a:r>
              <a:rPr lang="en-US" altLang="zh-TW" sz="2400" dirty="0" smtClean="0"/>
              <a:t>255)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val_gen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gobj.flow_from_directory</a:t>
            </a:r>
            <a:r>
              <a:rPr lang="en-US" altLang="zh-TW" sz="2400" dirty="0"/>
              <a:t>( #←</a:t>
            </a:r>
            <a:r>
              <a:rPr lang="zh-TW" altLang="en-US" sz="2400" dirty="0"/>
              <a:t>建立生成驗證資料的走訪器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'</a:t>
            </a:r>
            <a:r>
              <a:rPr lang="en-US" altLang="zh-TW" sz="2400" dirty="0" err="1"/>
              <a:t>cat_dog</a:t>
            </a:r>
            <a:r>
              <a:rPr lang="en-US" altLang="zh-TW" sz="2400" dirty="0"/>
              <a:t>/test',          #←</a:t>
            </a:r>
            <a:r>
              <a:rPr lang="zh-TW" altLang="en-US" sz="2400" dirty="0"/>
              <a:t>指定要讀取測試資料夾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 err="1"/>
              <a:t>target_size</a:t>
            </a:r>
            <a:r>
              <a:rPr lang="en-US" altLang="zh-TW" sz="2400" dirty="0"/>
              <a:t>=(150, 150),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=50,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class_mode</a:t>
            </a:r>
            <a:r>
              <a:rPr lang="en-US" altLang="zh-TW" sz="2400" dirty="0"/>
              <a:t>='binary')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294816" y="67287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800" dirty="0"/>
              <a:t>不使用資料擴增</a:t>
            </a:r>
          </a:p>
        </p:txBody>
      </p:sp>
      <p:sp>
        <p:nvSpPr>
          <p:cNvPr id="4" name="矩形 3"/>
          <p:cNvSpPr/>
          <p:nvPr/>
        </p:nvSpPr>
        <p:spPr>
          <a:xfrm>
            <a:off x="294816" y="4729558"/>
            <a:ext cx="697850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history = </a:t>
            </a:r>
            <a:r>
              <a:rPr lang="en-US" altLang="zh-TW" sz="2400" dirty="0" err="1"/>
              <a:t>model.fit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trn_gen</a:t>
            </a:r>
            <a:r>
              <a:rPr lang="en-US" altLang="zh-TW" sz="2400" dirty="0"/>
              <a:t>,        </a:t>
            </a:r>
            <a:r>
              <a:rPr lang="en-US" altLang="zh-TW" sz="1600" dirty="0"/>
              <a:t>#←</a:t>
            </a:r>
            <a:r>
              <a:rPr lang="zh-TW" altLang="en-US" sz="1600" dirty="0"/>
              <a:t>指定訓練用的走訪器</a:t>
            </a:r>
          </a:p>
          <a:p>
            <a:r>
              <a:rPr lang="zh-TW" altLang="en-US" sz="2400" dirty="0"/>
              <a:t>                    </a:t>
            </a:r>
            <a:r>
              <a:rPr lang="en-US" altLang="zh-TW" sz="2400" dirty="0"/>
              <a:t>epochs=30, verbose=2,</a:t>
            </a:r>
          </a:p>
          <a:p>
            <a:r>
              <a:rPr lang="en-US" altLang="zh-TW" sz="2400" dirty="0"/>
              <a:t>                    </a:t>
            </a:r>
            <a:r>
              <a:rPr lang="en-US" altLang="zh-TW" sz="2400" dirty="0" err="1"/>
              <a:t>validation_data</a:t>
            </a:r>
            <a:r>
              <a:rPr lang="en-US" altLang="zh-TW" sz="2400" dirty="0"/>
              <a:t>=</a:t>
            </a:r>
            <a:r>
              <a:rPr lang="en-US" altLang="zh-TW" sz="2400" dirty="0" err="1"/>
              <a:t>val_gen</a:t>
            </a:r>
            <a:r>
              <a:rPr lang="en-US" altLang="zh-TW" sz="2400" dirty="0"/>
              <a:t>) </a:t>
            </a:r>
            <a:r>
              <a:rPr lang="zh-TW" altLang="en-US" sz="2400" dirty="0" smtClean="0"/>
              <a:t>   </a:t>
            </a:r>
            <a:r>
              <a:rPr lang="en-US" altLang="zh-TW" sz="1400" dirty="0" smtClean="0"/>
              <a:t>#</a:t>
            </a:r>
            <a:r>
              <a:rPr lang="en-US" altLang="zh-TW" sz="1400" dirty="0"/>
              <a:t>←</a:t>
            </a:r>
            <a:r>
              <a:rPr lang="zh-TW" altLang="en-US" sz="1400" dirty="0"/>
              <a:t>指定驗證用的走訪器</a:t>
            </a:r>
          </a:p>
        </p:txBody>
      </p:sp>
    </p:spTree>
    <p:extLst>
      <p:ext uri="{BB962C8B-B14F-4D97-AF65-F5344CB8AC3E}">
        <p14:creationId xmlns:p14="http://schemas.microsoft.com/office/powerpoint/2010/main" val="14745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982" y="311565"/>
            <a:ext cx="885305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繪製線圖 </a:t>
            </a:r>
            <a:r>
              <a:rPr lang="en-US" altLang="zh-TW" dirty="0"/>
              <a:t>(</a:t>
            </a:r>
            <a:r>
              <a:rPr lang="zh-TW" altLang="en-US" dirty="0"/>
              <a:t>可將訓練時所傳回的損失值或準確率等歷史記錄繪製成線圖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 history: </a:t>
            </a:r>
            <a:r>
              <a:rPr lang="zh-TW" altLang="en-US" dirty="0"/>
              <a:t>內含一或多筆要繪資料的字典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{'loss': [4,2,1,…], '</a:t>
            </a:r>
            <a:r>
              <a:rPr lang="en-US" altLang="zh-TW" dirty="0" err="1"/>
              <a:t>acc</a:t>
            </a:r>
            <a:r>
              <a:rPr lang="en-US" altLang="zh-TW" dirty="0"/>
              <a:t>': [2,3,5,…]}</a:t>
            </a:r>
          </a:p>
          <a:p>
            <a:r>
              <a:rPr lang="en-US" altLang="zh-TW" dirty="0"/>
              <a:t># keys: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history </a:t>
            </a:r>
            <a:r>
              <a:rPr lang="zh-TW" altLang="en-US" dirty="0"/>
              <a:t>中要繪製的 </a:t>
            </a:r>
            <a:r>
              <a:rPr lang="en-US" altLang="zh-TW" dirty="0"/>
              <a:t>key </a:t>
            </a:r>
            <a:r>
              <a:rPr lang="zh-TW" altLang="en-US" dirty="0"/>
              <a:t>值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('loss', '</a:t>
            </a:r>
            <a:r>
              <a:rPr lang="en-US" altLang="zh-TW" dirty="0" err="1"/>
              <a:t>acc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# title: </a:t>
            </a:r>
            <a:r>
              <a:rPr lang="zh-TW" altLang="en-US" dirty="0"/>
              <a:t>以字串指定圖表的標題文字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xyLabel</a:t>
            </a:r>
            <a:r>
              <a:rPr lang="en-US" altLang="zh-TW" dirty="0"/>
              <a:t>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x, y </a:t>
            </a:r>
            <a:r>
              <a:rPr lang="zh-TW" altLang="en-US" dirty="0"/>
              <a:t>軸的說明文字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('epoch', 'Accuracy')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ylim</a:t>
            </a:r>
            <a:r>
              <a:rPr lang="en-US" altLang="zh-TW" dirty="0"/>
              <a:t>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y </a:t>
            </a:r>
            <a:r>
              <a:rPr lang="zh-TW" altLang="en-US" dirty="0"/>
              <a:t>軸的最小值及最大值</a:t>
            </a:r>
            <a:r>
              <a:rPr lang="en-US" altLang="zh-TW" dirty="0"/>
              <a:t>, </a:t>
            </a:r>
            <a:r>
              <a:rPr lang="zh-TW" altLang="en-US" dirty="0"/>
              <a:t>例如 </a:t>
            </a:r>
            <a:r>
              <a:rPr lang="en-US" altLang="zh-TW" dirty="0"/>
              <a:t>(1, 3), </a:t>
            </a:r>
            <a:r>
              <a:rPr lang="zh-TW" altLang="en-US" dirty="0"/>
              <a:t>超出範圍的值會被忽略</a:t>
            </a:r>
          </a:p>
          <a:p>
            <a:r>
              <a:rPr lang="en-US" altLang="zh-TW" dirty="0"/>
              <a:t># size: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指定圖的尺寸</a:t>
            </a:r>
            <a:r>
              <a:rPr lang="en-US" altLang="zh-TW" dirty="0"/>
              <a:t>, </a:t>
            </a:r>
            <a:r>
              <a:rPr lang="zh-TW" altLang="en-US" dirty="0"/>
              <a:t>預設為 </a:t>
            </a:r>
            <a:r>
              <a:rPr lang="en-US" altLang="zh-TW" dirty="0"/>
              <a:t>(6, 4) (</a:t>
            </a:r>
            <a:r>
              <a:rPr lang="zh-TW" altLang="en-US" dirty="0"/>
              <a:t>即寬 </a:t>
            </a:r>
            <a:r>
              <a:rPr lang="en-US" altLang="zh-TW" dirty="0"/>
              <a:t>6 </a:t>
            </a:r>
            <a:r>
              <a:rPr lang="zh-TW" altLang="en-US" dirty="0"/>
              <a:t>高 </a:t>
            </a:r>
            <a:r>
              <a:rPr lang="en-US" altLang="zh-TW" dirty="0"/>
              <a:t>4 </a:t>
            </a:r>
            <a:r>
              <a:rPr lang="zh-TW" altLang="en-US" dirty="0"/>
              <a:t>英吋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plot(</a:t>
            </a:r>
            <a:r>
              <a:rPr lang="en-US" altLang="zh-TW" dirty="0" err="1"/>
              <a:t>history_dict</a:t>
            </a:r>
            <a:r>
              <a:rPr lang="en-US" altLang="zh-TW" dirty="0"/>
              <a:t>, keys, title=None, </a:t>
            </a:r>
            <a:r>
              <a:rPr lang="en-US" altLang="zh-TW" dirty="0" err="1"/>
              <a:t>xyLabel</a:t>
            </a:r>
            <a:r>
              <a:rPr lang="en-US" altLang="zh-TW" dirty="0"/>
              <a:t>=[], </a:t>
            </a:r>
            <a:r>
              <a:rPr lang="en-US" altLang="zh-TW" dirty="0" err="1"/>
              <a:t>ylim</a:t>
            </a:r>
            <a:r>
              <a:rPr lang="en-US" altLang="zh-TW" dirty="0"/>
              <a:t>=(), size=()):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lineType</a:t>
            </a:r>
            <a:r>
              <a:rPr lang="en-US" altLang="zh-TW" dirty="0"/>
              <a:t> = ('-', '--', '.', ':')    # </a:t>
            </a:r>
            <a:r>
              <a:rPr lang="zh-TW" altLang="en-US" dirty="0"/>
              <a:t>線條的樣式</a:t>
            </a:r>
            <a:r>
              <a:rPr lang="en-US" altLang="zh-TW" dirty="0"/>
              <a:t>, </a:t>
            </a:r>
            <a:r>
              <a:rPr lang="zh-TW" altLang="en-US" dirty="0"/>
              <a:t>畫多條線時會依序採用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ylim</a:t>
            </a:r>
            <a:r>
              <a:rPr lang="en-US" altLang="zh-TW" dirty="0"/>
              <a:t>)==2: </a:t>
            </a:r>
            <a:r>
              <a:rPr lang="en-US" altLang="zh-TW" dirty="0" err="1"/>
              <a:t>plt.ylim</a:t>
            </a:r>
            <a:r>
              <a:rPr lang="en-US" altLang="zh-TW" dirty="0"/>
              <a:t>(*</a:t>
            </a:r>
            <a:r>
              <a:rPr lang="en-US" altLang="zh-TW" dirty="0" err="1"/>
              <a:t>ylim</a:t>
            </a:r>
            <a:r>
              <a:rPr lang="en-US" altLang="zh-TW" dirty="0"/>
              <a:t>)    # </a:t>
            </a:r>
            <a:r>
              <a:rPr lang="zh-TW" altLang="en-US" dirty="0"/>
              <a:t>設定 </a:t>
            </a:r>
            <a:r>
              <a:rPr lang="en-US" altLang="zh-TW" dirty="0"/>
              <a:t>y </a:t>
            </a:r>
            <a:r>
              <a:rPr lang="zh-TW" altLang="en-US" dirty="0"/>
              <a:t>軸最小值及最大值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</a:t>
            </a:r>
            <a:r>
              <a:rPr lang="en-US" altLang="zh-TW" dirty="0" err="1"/>
              <a:t>len</a:t>
            </a:r>
            <a:r>
              <a:rPr lang="en-US" altLang="zh-TW" dirty="0"/>
              <a:t>(size)==2: </a:t>
            </a:r>
            <a:r>
              <a:rPr lang="en-US" altLang="zh-TW" dirty="0" err="1"/>
              <a:t>plt.gcf</a:t>
            </a:r>
            <a:r>
              <a:rPr lang="en-US" altLang="zh-TW" dirty="0"/>
              <a:t>().</a:t>
            </a:r>
            <a:r>
              <a:rPr lang="en-US" altLang="zh-TW" dirty="0" err="1"/>
              <a:t>set_size_inches</a:t>
            </a:r>
            <a:r>
              <a:rPr lang="en-US" altLang="zh-TW" dirty="0"/>
              <a:t>(*size)  # size</a:t>
            </a:r>
            <a:r>
              <a:rPr lang="zh-TW" altLang="en-US" dirty="0"/>
              <a:t>預設為 </a:t>
            </a:r>
            <a:r>
              <a:rPr lang="en-US" altLang="zh-TW" dirty="0"/>
              <a:t>(6,4)</a:t>
            </a:r>
          </a:p>
          <a:p>
            <a:r>
              <a:rPr lang="en-US" altLang="zh-TW" dirty="0"/>
              <a:t>    epochs = range(1,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history_dict</a:t>
            </a:r>
            <a:r>
              <a:rPr lang="en-US" altLang="zh-TW" dirty="0"/>
              <a:t>[keys[0]])+1)  # </a:t>
            </a:r>
            <a:r>
              <a:rPr lang="zh-TW" altLang="en-US" dirty="0"/>
              <a:t>計算有幾週期的資料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(keys)):   # </a:t>
            </a:r>
            <a:r>
              <a:rPr lang="zh-TW" altLang="en-US" dirty="0"/>
              <a:t>走訪每一個 </a:t>
            </a:r>
            <a:r>
              <a:rPr lang="en-US" altLang="zh-TW" dirty="0"/>
              <a:t>key (</a:t>
            </a:r>
            <a:r>
              <a:rPr lang="zh-TW" altLang="en-US" dirty="0"/>
              <a:t>例如 </a:t>
            </a:r>
            <a:r>
              <a:rPr lang="en-US" altLang="zh-TW" dirty="0"/>
              <a:t>'loss' </a:t>
            </a:r>
            <a:r>
              <a:rPr lang="zh-TW" altLang="en-US" dirty="0"/>
              <a:t>或 </a:t>
            </a:r>
            <a:r>
              <a:rPr lang="en-US" altLang="zh-TW" dirty="0"/>
              <a:t>'</a:t>
            </a:r>
            <a:r>
              <a:rPr lang="en-US" altLang="zh-TW" dirty="0" err="1"/>
              <a:t>acc</a:t>
            </a:r>
            <a:r>
              <a:rPr lang="en-US" altLang="zh-TW" dirty="0"/>
              <a:t>' 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plt.plot</a:t>
            </a:r>
            <a:r>
              <a:rPr lang="en-US" altLang="zh-TW" dirty="0"/>
              <a:t>(epochs, </a:t>
            </a:r>
            <a:r>
              <a:rPr lang="en-US" altLang="zh-TW" dirty="0" err="1"/>
              <a:t>history_dict</a:t>
            </a:r>
            <a:r>
              <a:rPr lang="en-US" altLang="zh-TW" dirty="0"/>
              <a:t>[keys[</a:t>
            </a:r>
            <a:r>
              <a:rPr lang="en-US" altLang="zh-TW" dirty="0" err="1"/>
              <a:t>i</a:t>
            </a:r>
            <a:r>
              <a:rPr lang="en-US" altLang="zh-TW" dirty="0"/>
              <a:t>]], </a:t>
            </a:r>
            <a:r>
              <a:rPr lang="en-US" altLang="zh-TW" dirty="0" err="1"/>
              <a:t>lineType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  # </a:t>
            </a:r>
            <a:r>
              <a:rPr lang="zh-TW" altLang="en-US" dirty="0"/>
              <a:t>畫出線條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title:   # </a:t>
            </a:r>
            <a:r>
              <a:rPr lang="zh-TW" altLang="en-US" dirty="0"/>
              <a:t>是否顯示標題欄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plt.title</a:t>
            </a:r>
            <a:r>
              <a:rPr lang="en-US" altLang="zh-TW" dirty="0"/>
              <a:t>(title)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)==2:  # </a:t>
            </a:r>
            <a:r>
              <a:rPr lang="zh-TW" altLang="en-US" dirty="0"/>
              <a:t>是否顯示 </a:t>
            </a:r>
            <a:r>
              <a:rPr lang="en-US" altLang="zh-TW" dirty="0"/>
              <a:t>x, y </a:t>
            </a:r>
            <a:r>
              <a:rPr lang="zh-TW" altLang="en-US" dirty="0"/>
              <a:t>軸的說明文字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plt.xlabel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[0])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plt.ylabel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plt.legend</a:t>
            </a:r>
            <a:r>
              <a:rPr lang="en-US" altLang="zh-TW" dirty="0"/>
              <a:t>(keys, </a:t>
            </a:r>
            <a:r>
              <a:rPr lang="en-US" altLang="zh-TW" dirty="0" err="1"/>
              <a:t>loc</a:t>
            </a:r>
            <a:r>
              <a:rPr lang="en-US" altLang="zh-TW" dirty="0"/>
              <a:t>='best') # </a:t>
            </a:r>
            <a:r>
              <a:rPr lang="zh-TW" altLang="en-US" dirty="0"/>
              <a:t>顯示圖例 </a:t>
            </a:r>
            <a:r>
              <a:rPr lang="en-US" altLang="zh-TW" dirty="0"/>
              <a:t>(</a:t>
            </a:r>
            <a:r>
              <a:rPr lang="zh-TW" altLang="en-US" dirty="0"/>
              <a:t>會以 </a:t>
            </a:r>
            <a:r>
              <a:rPr lang="en-US" altLang="zh-TW" dirty="0"/>
              <a:t>key </a:t>
            </a:r>
            <a:r>
              <a:rPr lang="zh-TW" altLang="en-US" dirty="0"/>
              <a:t>為每條線的說明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plt.show</a:t>
            </a:r>
            <a:r>
              <a:rPr lang="en-US" altLang="zh-TW" dirty="0"/>
              <a:t>()  # </a:t>
            </a:r>
            <a:r>
              <a:rPr lang="zh-TW" altLang="en-US" dirty="0"/>
              <a:t>顯示出畫好的圖</a:t>
            </a:r>
          </a:p>
        </p:txBody>
      </p:sp>
    </p:spTree>
    <p:extLst>
      <p:ext uri="{BB962C8B-B14F-4D97-AF65-F5344CB8AC3E}">
        <p14:creationId xmlns:p14="http://schemas.microsoft.com/office/powerpoint/2010/main" val="1879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1591577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plot( </a:t>
            </a:r>
            <a:r>
              <a:rPr lang="en-US" altLang="zh-TW" dirty="0" err="1"/>
              <a:t>history.history</a:t>
            </a:r>
            <a:r>
              <a:rPr lang="en-US" altLang="zh-TW" dirty="0"/>
              <a:t>,   # </a:t>
            </a:r>
            <a:r>
              <a:rPr lang="zh-TW" altLang="en-US" dirty="0"/>
              <a:t>繪製準確率與驗證準確度的歷史線圖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('</a:t>
            </a:r>
            <a:r>
              <a:rPr lang="en-US" altLang="zh-TW" dirty="0" err="1"/>
              <a:t>acc</a:t>
            </a:r>
            <a:r>
              <a:rPr lang="en-US" altLang="zh-TW" dirty="0"/>
              <a:t>', '</a:t>
            </a:r>
            <a:r>
              <a:rPr lang="en-US" altLang="zh-TW" dirty="0" err="1"/>
              <a:t>val_acc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    'Training &amp; </a:t>
            </a:r>
            <a:r>
              <a:rPr lang="en-US" altLang="zh-TW" dirty="0" err="1"/>
              <a:t>Vaildation</a:t>
            </a:r>
            <a:r>
              <a:rPr lang="en-US" altLang="zh-TW" dirty="0"/>
              <a:t> </a:t>
            </a:r>
            <a:r>
              <a:rPr lang="en-US" altLang="zh-TW" dirty="0" err="1"/>
              <a:t>Acc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('Epoch','</a:t>
            </a:r>
            <a:r>
              <a:rPr lang="en-US" altLang="zh-TW" dirty="0" err="1"/>
              <a:t>Acc</a:t>
            </a:r>
            <a:r>
              <a:rPr lang="en-US" altLang="zh-TW" dirty="0"/>
              <a:t>'), </a:t>
            </a:r>
          </a:p>
          <a:p>
            <a:r>
              <a:rPr lang="en-US" altLang="zh-TW" dirty="0"/>
              <a:t>        )     </a:t>
            </a:r>
          </a:p>
          <a:p>
            <a:endParaRPr lang="en-US" altLang="zh-TW" dirty="0"/>
          </a:p>
          <a:p>
            <a:r>
              <a:rPr lang="en-US" altLang="zh-TW" dirty="0" smtClean="0"/>
              <a:t>plot</a:t>
            </a:r>
            <a:r>
              <a:rPr lang="en-US" altLang="zh-TW" dirty="0"/>
              <a:t>( </a:t>
            </a:r>
            <a:r>
              <a:rPr lang="en-US" altLang="zh-TW" dirty="0" err="1"/>
              <a:t>history.history</a:t>
            </a:r>
            <a:r>
              <a:rPr lang="en-US" altLang="zh-TW" dirty="0"/>
              <a:t>,   #  </a:t>
            </a:r>
            <a:r>
              <a:rPr lang="zh-TW" altLang="en-US" dirty="0"/>
              <a:t>繪製損失及驗證損失的歷史線圖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('loss', '</a:t>
            </a:r>
            <a:r>
              <a:rPr lang="en-US" altLang="zh-TW" dirty="0" err="1"/>
              <a:t>val_loss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    'Training &amp; </a:t>
            </a:r>
            <a:r>
              <a:rPr lang="en-US" altLang="zh-TW" dirty="0" err="1"/>
              <a:t>Vaildation</a:t>
            </a:r>
            <a:r>
              <a:rPr lang="en-US" altLang="zh-TW" dirty="0"/>
              <a:t> Loss',</a:t>
            </a:r>
          </a:p>
          <a:p>
            <a:r>
              <a:rPr lang="en-US" altLang="zh-TW" dirty="0"/>
              <a:t>        ('</a:t>
            </a:r>
            <a:r>
              <a:rPr lang="en-US" altLang="zh-TW" dirty="0" err="1"/>
              <a:t>Epoch','Loss</a:t>
            </a:r>
            <a:r>
              <a:rPr lang="en-US" altLang="zh-TW" dirty="0"/>
              <a:t>'), </a:t>
            </a:r>
          </a:p>
          <a:p>
            <a:r>
              <a:rPr lang="en-US" altLang="zh-TW" dirty="0"/>
              <a:t>       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1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31" y="500541"/>
            <a:ext cx="7505489" cy="30831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0691" y="4094171"/>
            <a:ext cx="6710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from </a:t>
            </a:r>
            <a:r>
              <a:rPr lang="en-US" altLang="zh-TW" sz="3200" dirty="0" err="1"/>
              <a:t>google.colab</a:t>
            </a:r>
            <a:r>
              <a:rPr lang="en-US" altLang="zh-TW" sz="3200" dirty="0"/>
              <a:t> import drive</a:t>
            </a:r>
          </a:p>
          <a:p>
            <a:r>
              <a:rPr lang="en-US" altLang="zh-TW" sz="3200" dirty="0" err="1"/>
              <a:t>drive.mount</a:t>
            </a:r>
            <a:r>
              <a:rPr lang="en-US" altLang="zh-TW" sz="3200" dirty="0"/>
              <a:t>('/</a:t>
            </a:r>
            <a:r>
              <a:rPr lang="en-US" altLang="zh-TW" sz="3200" dirty="0" err="1"/>
              <a:t>gdrive</a:t>
            </a:r>
            <a:r>
              <a:rPr lang="en-US" altLang="zh-TW" sz="3200" dirty="0"/>
              <a:t>')</a:t>
            </a:r>
          </a:p>
          <a:p>
            <a:r>
              <a:rPr lang="en-US" altLang="zh-TW" sz="3200" dirty="0"/>
              <a:t>%cd /</a:t>
            </a:r>
            <a:r>
              <a:rPr lang="en-US" altLang="zh-TW" sz="3200" dirty="0" err="1"/>
              <a:t>gdrive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99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747" y="455045"/>
            <a:ext cx="7490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import </a:t>
            </a:r>
            <a:r>
              <a:rPr lang="en-US" altLang="zh-TW" sz="3200" dirty="0" err="1"/>
              <a:t>os</a:t>
            </a:r>
            <a:endParaRPr lang="en-US" altLang="zh-TW" sz="3200" dirty="0"/>
          </a:p>
          <a:p>
            <a:r>
              <a:rPr lang="en-US" altLang="zh-TW" sz="3200" dirty="0" err="1"/>
              <a:t>os.chdir</a:t>
            </a:r>
            <a:r>
              <a:rPr lang="en-US" altLang="zh-TW" sz="3200" dirty="0"/>
              <a:t>('/content/drive/My Drive/TF2020')</a:t>
            </a:r>
          </a:p>
          <a:p>
            <a:r>
              <a:rPr lang="en-US" altLang="zh-TW" sz="3200" dirty="0"/>
              <a:t>#</a:t>
            </a:r>
            <a:r>
              <a:rPr lang="en-US" altLang="zh-TW" sz="3200" dirty="0" err="1"/>
              <a:t>os.chdir</a:t>
            </a:r>
            <a:r>
              <a:rPr lang="en-US" altLang="zh-TW" sz="3200" dirty="0"/>
              <a:t>('..')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53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(Fine-Tuning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預先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訓練的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  <a:p>
            <a:pPr algn="ctr"/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5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48" y="1027907"/>
            <a:ext cx="682201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0848" y="57751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https://codertw.com/</a:t>
            </a:r>
            <a:r>
              <a:rPr lang="zh-TW" altLang="en-US" dirty="0" smtClean="0"/>
              <a:t>程式語言</a:t>
            </a:r>
            <a:r>
              <a:rPr lang="en-US" altLang="zh-TW" dirty="0" smtClean="0"/>
              <a:t>/449190/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0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036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0035" y="254474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3348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0036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0036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0799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1480126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473" y="2433903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11964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1963" y="2544740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11964" y="3348304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11964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11964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02727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4662054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6401" y="4110304"/>
            <a:ext cx="2225961" cy="2378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34797" y="25539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4797" y="146645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2362" y="292330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22" name="矩形 21"/>
          <p:cNvSpPr/>
          <p:nvPr/>
        </p:nvSpPr>
        <p:spPr>
          <a:xfrm>
            <a:off x="6534797" y="53666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</a:t>
            </a:r>
          </a:p>
        </p:txBody>
      </p:sp>
      <p:sp>
        <p:nvSpPr>
          <p:cNvPr id="23" name="矩形 22"/>
          <p:cNvSpPr/>
          <p:nvPr/>
        </p:nvSpPr>
        <p:spPr>
          <a:xfrm>
            <a:off x="4216401" y="2433903"/>
            <a:ext cx="2225961" cy="166254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34797" y="49049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6" y="-202771"/>
            <a:ext cx="5257103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673" y="899356"/>
            <a:ext cx="848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tensorflow.keras.applications</a:t>
            </a:r>
            <a:r>
              <a:rPr lang="en-US" altLang="zh-TW" dirty="0"/>
              <a:t> import 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    </a:t>
            </a:r>
            <a:endParaRPr lang="zh-TW" altLang="en-US" dirty="0"/>
          </a:p>
          <a:p>
            <a:r>
              <a:rPr lang="zh-TW" altLang="en-US" dirty="0"/>
              <a:t>              </a:t>
            </a:r>
            <a:r>
              <a:rPr lang="en-US" altLang="zh-TW" dirty="0"/>
              <a:t>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unfreeze = ['block5_conv1', 'block5_conv2', 'block5_conv3']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層的名稱</a:t>
            </a:r>
          </a:p>
          <a:p>
            <a:endParaRPr lang="zh-TW" altLang="en-US" dirty="0"/>
          </a:p>
          <a:p>
            <a:r>
              <a:rPr lang="en-US" altLang="zh-TW" dirty="0"/>
              <a:t>for layer in vgg16.layers:</a:t>
            </a:r>
          </a:p>
          <a:p>
            <a:r>
              <a:rPr lang="en-US" altLang="zh-TW" dirty="0"/>
              <a:t>    if layer.name in unfreeze: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True  # </a:t>
            </a:r>
            <a:r>
              <a:rPr lang="zh-TW" altLang="en-US" dirty="0"/>
              <a:t>最後 </a:t>
            </a:r>
            <a:r>
              <a:rPr lang="en-US" altLang="zh-TW" dirty="0"/>
              <a:t>3 </a:t>
            </a:r>
            <a:r>
              <a:rPr lang="zh-TW" altLang="en-US" dirty="0"/>
              <a:t>層解凍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else: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False # </a:t>
            </a:r>
            <a:r>
              <a:rPr lang="zh-TW" altLang="en-US" dirty="0"/>
              <a:t>其他凍結權重</a:t>
            </a:r>
          </a:p>
          <a:p>
            <a:endParaRPr lang="zh-TW" altLang="en-US" dirty="0"/>
          </a:p>
          <a:p>
            <a:r>
              <a:rPr lang="en-US" altLang="zh-TW" dirty="0"/>
              <a:t>vgg16.summary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442" y="871095"/>
            <a:ext cx="83805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model = Sequential()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(vgg16)  </a:t>
            </a:r>
            <a:r>
              <a:rPr lang="en-US" altLang="zh-TW" sz="2800" dirty="0" smtClean="0"/>
              <a:t>  </a:t>
            </a:r>
            <a:endParaRPr lang="en-US" altLang="zh-TW" sz="2800" dirty="0"/>
          </a:p>
          <a:p>
            <a:r>
              <a:rPr lang="en-US" altLang="zh-TW" sz="2800" dirty="0" err="1" smtClean="0"/>
              <a:t>model.add</a:t>
            </a:r>
            <a:r>
              <a:rPr lang="en-US" altLang="zh-TW" sz="2800" dirty="0" smtClean="0"/>
              <a:t>(Flatten</a:t>
            </a:r>
            <a:r>
              <a:rPr lang="en-US" altLang="zh-TW" sz="2800" dirty="0"/>
              <a:t>())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(Dense(512,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input_dim</a:t>
            </a:r>
            <a:r>
              <a:rPr lang="en-US" altLang="zh-TW" sz="2400" dirty="0"/>
              <a:t>=4 * 4 * 512))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(Dropout(0.5))  # </a:t>
            </a:r>
            <a:r>
              <a:rPr lang="zh-TW" altLang="en-US" sz="2800" dirty="0"/>
              <a:t>丟棄法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(Dense(1, activation='sigmoid'))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54363" y="4654605"/>
            <a:ext cx="7210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=1e-5),   # </a:t>
            </a:r>
            <a:r>
              <a:rPr lang="zh-TW" altLang="en-US" dirty="0"/>
              <a:t>學習速率從 </a:t>
            </a:r>
            <a:r>
              <a:rPr lang="en-US" altLang="zh-TW" dirty="0"/>
              <a:t>2e-5 -&gt; 1e-5</a:t>
            </a:r>
          </a:p>
          <a:p>
            <a:r>
              <a:rPr lang="en-US" altLang="zh-TW" dirty="0"/>
              <a:t>              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27" y="908362"/>
            <a:ext cx="7763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to_EMA</a:t>
            </a:r>
            <a:r>
              <a:rPr lang="en-US" altLang="zh-TW" dirty="0"/>
              <a:t>(points, a=0.3):  #←</a:t>
            </a:r>
            <a:r>
              <a:rPr lang="zh-TW" altLang="en-US" dirty="0"/>
              <a:t>將歷史資料中的數值轉為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ret = []          # </a:t>
            </a:r>
            <a:r>
              <a:rPr lang="zh-TW" altLang="en-US" dirty="0"/>
              <a:t>儲存轉換結果的串列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EMA = points[0]   # </a:t>
            </a:r>
            <a:r>
              <a:rPr lang="zh-TW" altLang="en-US" dirty="0"/>
              <a:t>第 </a:t>
            </a:r>
            <a:r>
              <a:rPr lang="en-US" altLang="zh-TW" dirty="0"/>
              <a:t>0 </a:t>
            </a:r>
            <a:r>
              <a:rPr lang="zh-TW" altLang="en-US" dirty="0"/>
              <a:t>個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for </a:t>
            </a:r>
            <a:r>
              <a:rPr lang="en-US" altLang="zh-TW" dirty="0" err="1"/>
              <a:t>pt</a:t>
            </a:r>
            <a:r>
              <a:rPr lang="en-US" altLang="zh-TW" dirty="0"/>
              <a:t> in points:</a:t>
            </a:r>
          </a:p>
          <a:p>
            <a:r>
              <a:rPr lang="en-US" altLang="zh-TW" dirty="0"/>
              <a:t>    EMA = </a:t>
            </a:r>
            <a:r>
              <a:rPr lang="en-US" altLang="zh-TW" dirty="0" err="1"/>
              <a:t>pt</a:t>
            </a:r>
            <a:r>
              <a:rPr lang="en-US" altLang="zh-TW" dirty="0"/>
              <a:t>*a + EMA*(1-a)  # </a:t>
            </a:r>
            <a:r>
              <a:rPr lang="zh-TW" altLang="en-US" dirty="0"/>
              <a:t>本期</a:t>
            </a:r>
            <a:r>
              <a:rPr lang="en-US" altLang="zh-TW" dirty="0"/>
              <a:t>EMA = </a:t>
            </a:r>
            <a:r>
              <a:rPr lang="zh-TW" altLang="en-US" dirty="0"/>
              <a:t>本期值*</a:t>
            </a:r>
            <a:r>
              <a:rPr lang="en-US" altLang="zh-TW" dirty="0"/>
              <a:t>0.3 + </a:t>
            </a:r>
            <a:r>
              <a:rPr lang="zh-TW" altLang="en-US" dirty="0"/>
              <a:t>前期</a:t>
            </a:r>
            <a:r>
              <a:rPr lang="en-US" altLang="zh-TW" dirty="0"/>
              <a:t>EMA * 0.7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ret.append</a:t>
            </a:r>
            <a:r>
              <a:rPr lang="en-US" altLang="zh-TW" dirty="0"/>
              <a:t>(EMA)         # </a:t>
            </a:r>
            <a:r>
              <a:rPr lang="zh-TW" altLang="en-US" dirty="0"/>
              <a:t>將本期</a:t>
            </a:r>
            <a:r>
              <a:rPr lang="en-US" altLang="zh-TW" dirty="0"/>
              <a:t>EMA</a:t>
            </a:r>
            <a:r>
              <a:rPr lang="zh-TW" altLang="en-US" dirty="0"/>
              <a:t>加入串列中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return ret</a:t>
            </a:r>
          </a:p>
          <a:p>
            <a:endParaRPr lang="en-US" altLang="zh-TW" dirty="0"/>
          </a:p>
          <a:p>
            <a:r>
              <a:rPr lang="en-US" altLang="zh-TW" dirty="0" err="1"/>
              <a:t>hv</a:t>
            </a:r>
            <a:r>
              <a:rPr lang="en-US" altLang="zh-TW" dirty="0"/>
              <a:t> = </a:t>
            </a:r>
            <a:r>
              <a:rPr lang="en-US" altLang="zh-TW" dirty="0" err="1"/>
              <a:t>to_EMA</a:t>
            </a:r>
            <a:r>
              <a:rPr lang="en-US" altLang="zh-TW" dirty="0"/>
              <a:t>(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val_acc</a:t>
            </a:r>
            <a:r>
              <a:rPr lang="en-US" altLang="zh-TW" dirty="0"/>
              <a:t>'])  # </a:t>
            </a:r>
            <a:r>
              <a:rPr lang="zh-TW" altLang="en-US" dirty="0"/>
              <a:t>將 </a:t>
            </a:r>
            <a:r>
              <a:rPr lang="en-US" altLang="zh-TW" dirty="0" err="1"/>
              <a:t>val_acc</a:t>
            </a:r>
            <a:r>
              <a:rPr lang="en-US" altLang="zh-TW" dirty="0"/>
              <a:t> </a:t>
            </a:r>
            <a:r>
              <a:rPr lang="zh-TW" altLang="en-US" dirty="0"/>
              <a:t>歷史資料的值轉成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endParaRPr lang="zh-TW" altLang="en-US" dirty="0"/>
          </a:p>
          <a:p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ema_acc</a:t>
            </a:r>
            <a:r>
              <a:rPr lang="en-US" altLang="zh-TW" dirty="0"/>
              <a:t>'] = </a:t>
            </a:r>
            <a:r>
              <a:rPr lang="en-US" altLang="zh-TW" dirty="0" err="1"/>
              <a:t>hv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history.history</a:t>
            </a:r>
            <a:r>
              <a:rPr lang="en-US" altLang="zh-TW" dirty="0"/>
              <a:t>, ('</a:t>
            </a:r>
            <a:r>
              <a:rPr lang="en-US" altLang="zh-TW" dirty="0" err="1"/>
              <a:t>acc</a:t>
            </a:r>
            <a:r>
              <a:rPr lang="en-US" altLang="zh-TW" dirty="0"/>
              <a:t>','</a:t>
            </a:r>
            <a:r>
              <a:rPr lang="en-US" altLang="zh-TW" dirty="0" err="1"/>
              <a:t>val_acc</a:t>
            </a:r>
            <a:r>
              <a:rPr lang="en-US" altLang="zh-TW" dirty="0"/>
              <a:t>', '</a:t>
            </a:r>
            <a:r>
              <a:rPr lang="en-US" altLang="zh-TW" dirty="0" err="1"/>
              <a:t>ema_acc</a:t>
            </a:r>
            <a:r>
              <a:rPr lang="en-US" altLang="zh-TW" dirty="0"/>
              <a:t>'),    # </a:t>
            </a:r>
            <a:r>
              <a:rPr lang="zh-TW" altLang="en-US" dirty="0"/>
              <a:t>繪製準確度歷史線圖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'Training &amp; Validation accuracy', ('Epochs', 'Accuracy'))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5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02927"/>
            <a:ext cx="70485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110" y="1825625"/>
            <a:ext cx="6179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455" y="418191"/>
            <a:ext cx="8021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遷移學習</a:t>
            </a:r>
            <a:endParaRPr lang="en-US" altLang="zh-TW" sz="4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要</a:t>
            </a:r>
            <a:r>
              <a:rPr lang="zh-TW" altLang="en-US" sz="2800" dirty="0"/>
              <a:t>將卷積基底的權重凍結，以免破壞了學習好的知識（</a:t>
            </a:r>
            <a:r>
              <a:rPr lang="zh-TW" altLang="en-US" sz="2800" dirty="0" smtClean="0"/>
              <a:t>權重）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原始</a:t>
            </a:r>
            <a:r>
              <a:rPr lang="zh-TW" altLang="en-US" sz="2800" dirty="0"/>
              <a:t>分類器的權重是針對原始訓練集的分類任務所學習的，</a:t>
            </a:r>
            <a:r>
              <a:rPr lang="zh-TW" altLang="en-US" sz="2800" dirty="0" smtClean="0"/>
              <a:t>所以通常</a:t>
            </a:r>
            <a:r>
              <a:rPr lang="zh-TW" altLang="en-US" sz="2800" dirty="0"/>
              <a:t>會將它移除</a:t>
            </a:r>
          </a:p>
        </p:txBody>
      </p:sp>
    </p:spTree>
    <p:extLst>
      <p:ext uri="{BB962C8B-B14F-4D97-AF65-F5344CB8AC3E}">
        <p14:creationId xmlns:p14="http://schemas.microsoft.com/office/powerpoint/2010/main" val="26577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690" y="106509"/>
            <a:ext cx="5430405" cy="918728"/>
          </a:xfrm>
        </p:spPr>
        <p:txBody>
          <a:bodyPr/>
          <a:lstStyle/>
          <a:p>
            <a:r>
              <a:rPr lang="zh-TW" altLang="en-US" dirty="0"/>
              <a:t>遷移學習的實現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27127"/>
              </p:ext>
            </p:extLst>
          </p:nvPr>
        </p:nvGraphicFramePr>
        <p:xfrm>
          <a:off x="378689" y="1025237"/>
          <a:ext cx="8488219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615">
                  <a:extLst>
                    <a:ext uri="{9D8B030D-6E8A-4147-A177-3AD203B41FA5}">
                      <a16:colId xmlns:a16="http://schemas.microsoft.com/office/drawing/2014/main" val="2977396846"/>
                    </a:ext>
                  </a:extLst>
                </a:gridCol>
                <a:gridCol w="6497604">
                  <a:extLst>
                    <a:ext uri="{9D8B030D-6E8A-4147-A177-3AD203B41FA5}">
                      <a16:colId xmlns:a16="http://schemas.microsoft.com/office/drawing/2014/main" val="232497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樣本遷移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Instance-based Transfer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在資料集（源領域）中找到與目標領域相似的資料，把這個資料放大多倍，與目標領域的資料進行匹配。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其特點是：需要對不同例子加權；需要用資料進行訓練。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一般就是對樣本進行加權，給比較重要的樣本較大的權重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特徵遷移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Feature-based Transfer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通過觀察源領域影象與目標域影象之間的共同特徵，然後利用觀察所得的共同特徵在不同層級的特徵間進行自動遷移。在特徵空間進行遷移，一般需要把源領域和目標領域的特徵投影到同一個特徵空間裡進行。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4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模型遷移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Model-based Transfer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利用上千萬的圖象訓練一個圖象識別的系統，當我們遇到一個新的圖象領域，就不用再去找幾千萬個圖象來訓練了，可以原來的影象識別系統遷移到新的領域，所以在新的領域只用幾萬張圖片同樣能夠獲取相同的效果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模型遷移的一個好處是我們可以區分，就是可以和深度學習結合起來，我們可以區分不同層次可遷移的度，相似度比較高的那些層次他們被遷移的可能性就大一些。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關係遷移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Relational Transfer Learning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如社會網路，社交網路之間的遷移。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2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45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看看</a:t>
            </a:r>
            <a:r>
              <a:rPr lang="en-US" altLang="zh-TW" dirty="0" smtClean="0"/>
              <a:t>VGG16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1746" y="2169020"/>
            <a:ext cx="78786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tensorflow.keras.applications</a:t>
            </a:r>
            <a:r>
              <a:rPr lang="en-US" altLang="zh-TW" sz="2400" dirty="0"/>
              <a:t> import </a:t>
            </a:r>
            <a:r>
              <a:rPr lang="en-US" altLang="zh-TW" sz="2400" dirty="0" smtClean="0"/>
              <a:t>VGG16</a:t>
            </a:r>
          </a:p>
          <a:p>
            <a:endParaRPr lang="en-US" altLang="zh-TW" sz="2400" dirty="0"/>
          </a:p>
          <a:p>
            <a:r>
              <a:rPr lang="en-US" altLang="zh-TW" sz="2400" dirty="0"/>
              <a:t>model = VGG16()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model.summary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69" y="2768599"/>
            <a:ext cx="5340281" cy="4010893"/>
          </a:xfrm>
          <a:prstGeom prst="rect">
            <a:avLst/>
          </a:prstGeom>
        </p:spPr>
      </p:pic>
      <p:pic>
        <p:nvPicPr>
          <p:cNvPr id="1026" name="Picture 2" descr="VGG16 - Convolutional Network for Classification and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1" y="365127"/>
            <a:ext cx="7362825" cy="18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2196</Words>
  <Application>Microsoft Office PowerPoint</Application>
  <PresentationFormat>如螢幕大小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 Transfer Learning 遷移學習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遷移學習的實現方法</vt:lpstr>
      <vt:lpstr>看看VGG16</vt:lpstr>
      <vt:lpstr>PowerPoint 簡報</vt:lpstr>
      <vt:lpstr>PowerPoint 簡報</vt:lpstr>
      <vt:lpstr>PowerPoint 簡報</vt:lpstr>
      <vt:lpstr>PowerPoint 簡報</vt:lpstr>
      <vt:lpstr>PowerPoint 簡報</vt:lpstr>
      <vt:lpstr>教科書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遷移學習</dc:title>
  <dc:creator>Ben Tseng</dc:creator>
  <cp:lastModifiedBy>user</cp:lastModifiedBy>
  <cp:revision>24</cp:revision>
  <dcterms:created xsi:type="dcterms:W3CDTF">2020-06-03T10:42:09Z</dcterms:created>
  <dcterms:modified xsi:type="dcterms:W3CDTF">2023-04-14T04:26:57Z</dcterms:modified>
</cp:coreProperties>
</file>