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2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0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46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6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2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20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7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5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6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84E9-EEB3-4505-9BD7-15AF7E939094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62CC-B5E8-43BC-9042-35E1352BD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2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Transfer learning with a </a:t>
            </a:r>
            <a:r>
              <a:rPr lang="en-US" altLang="zh-TW" dirty="0" err="1"/>
              <a:t>pretrained</a:t>
            </a:r>
            <a:r>
              <a:rPr lang="en-US" altLang="zh-TW" dirty="0"/>
              <a:t> </a:t>
            </a:r>
            <a:r>
              <a:rPr lang="en-US" altLang="zh-TW" dirty="0" err="1" smtClean="0"/>
              <a:t>ConvNet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7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1928" y="2949185"/>
            <a:ext cx="7559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IMG_SIZE = 160 # All images will be resized to 160x160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format_example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image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label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image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tf.cast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(image, tf.float32)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image = (image/127.5) - 1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image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tf.image.resize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(image, (IMG_SIZE, IMG_SIZE))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return image, label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3527" y="390575"/>
            <a:ext cx="770774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the Data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tf.image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 to format the images for the task.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images to a fixed input size, and rescale the input channels to a range of [-1,1]</a:t>
            </a:r>
          </a:p>
        </p:txBody>
      </p:sp>
    </p:spTree>
    <p:extLst>
      <p:ext uri="{BB962C8B-B14F-4D97-AF65-F5344CB8AC3E}">
        <p14:creationId xmlns:p14="http://schemas.microsoft.com/office/powerpoint/2010/main" val="625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3" y="1110963"/>
            <a:ext cx="778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 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raw_train.map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format_example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 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raw_validation.map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format_example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 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raw_test.map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format_example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0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727" y="1166199"/>
            <a:ext cx="8067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BATCH_SIZE = 32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SHUFFLE_BUFFER_SIZE = 1000</a:t>
            </a:r>
          </a:p>
          <a:p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train_batches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train.shuffle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(SHUFFLE_BUFFER_SIZE).batch(BATCH_SIZE)</a:t>
            </a:r>
          </a:p>
          <a:p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validation_batches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validation.batch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(BATCH_SIZE)</a:t>
            </a:r>
          </a:p>
          <a:p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test_batches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test.batch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(BATCH_SIZE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0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6364" y="926190"/>
            <a:ext cx="8483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image_batch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label_batch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in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train_batches.take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(1):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pass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image_batch.shape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1588" y="3466006"/>
            <a:ext cx="4050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TensorShape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([32, 160, 160, 3])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61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extraction</a:t>
            </a:r>
          </a:p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特徵萃取法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42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108" y="1730123"/>
            <a:ext cx="805872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IMG_SHAPE = (IMG_SIZE, IMG_SIZE, 3)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 Create the base model from the pre-trained model 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MobileNet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V2</a:t>
            </a:r>
          </a:p>
          <a:p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base_model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tf.keras.applications.MobileNetV2(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input_shape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=IMG_SHAPE,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include_top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=False,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weights='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imagenet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5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2836" y="1157007"/>
            <a:ext cx="6229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feature_batch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base_model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image_batch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feature_batch.shape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5147" y="3244334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(32, 5, 5, 1280)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76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018" y="750515"/>
            <a:ext cx="3413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Feature extraction</a:t>
            </a:r>
            <a:endParaRPr lang="en-US" altLang="zh-TW" sz="32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1006" y="2153000"/>
            <a:ext cx="5136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base_model.trainable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False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1006" y="3336697"/>
            <a:ext cx="422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base_model.summary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87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0400" y="2228565"/>
            <a:ext cx="81510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global_average_layer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tf.keras.layers.GlobalAveragePooling2D()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feature_batch_average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global_average_layer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feature_batch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feature_batch_average.shape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796698"/>
            <a:ext cx="3867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classification head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5809" y="5377934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(32, 1280)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18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6437" y="1009318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prediction_layer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tf.keras.layers.Dense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prediction_batch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prediction_layer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feature_batch_average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prediction_batch.shape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1356" y="412178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(32, 1)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78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77999" y="1564236"/>
            <a:ext cx="5814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Data preprocessing</a:t>
            </a:r>
          </a:p>
          <a:p>
            <a:pPr lvl="1"/>
            <a:r>
              <a:rPr lang="en-US" altLang="zh-TW" dirty="0" smtClean="0"/>
              <a:t>Data download</a:t>
            </a:r>
          </a:p>
          <a:p>
            <a:pPr lvl="1"/>
            <a:r>
              <a:rPr lang="en-US" altLang="zh-TW" dirty="0" smtClean="0"/>
              <a:t>Format the Data</a:t>
            </a:r>
          </a:p>
          <a:p>
            <a:r>
              <a:rPr lang="en-US" altLang="zh-TW" dirty="0" smtClean="0"/>
              <a:t>Create the base model from the pre-trained </a:t>
            </a:r>
            <a:r>
              <a:rPr lang="en-US" altLang="zh-TW" dirty="0" err="1" smtClean="0"/>
              <a:t>convnets</a:t>
            </a:r>
            <a:endParaRPr lang="en-US" altLang="zh-TW" dirty="0" smtClean="0"/>
          </a:p>
          <a:p>
            <a:r>
              <a:rPr lang="en-US" altLang="zh-TW" dirty="0" smtClean="0"/>
              <a:t>Feature extraction</a:t>
            </a:r>
          </a:p>
          <a:p>
            <a:pPr lvl="1"/>
            <a:r>
              <a:rPr lang="en-US" altLang="zh-TW" dirty="0" smtClean="0"/>
              <a:t>Freeze the convolutional base</a:t>
            </a:r>
          </a:p>
          <a:p>
            <a:pPr lvl="1"/>
            <a:r>
              <a:rPr lang="en-US" altLang="zh-TW" dirty="0" smtClean="0"/>
              <a:t>Add a classification head</a:t>
            </a:r>
          </a:p>
          <a:p>
            <a:pPr lvl="1"/>
            <a:r>
              <a:rPr lang="en-US" altLang="zh-TW" dirty="0" smtClean="0"/>
              <a:t>Compile the model</a:t>
            </a:r>
          </a:p>
          <a:p>
            <a:pPr lvl="1"/>
            <a:r>
              <a:rPr lang="en-US" altLang="zh-TW" dirty="0" smtClean="0"/>
              <a:t>Train the model</a:t>
            </a:r>
          </a:p>
          <a:p>
            <a:pPr lvl="1"/>
            <a:r>
              <a:rPr lang="en-US" altLang="zh-TW" dirty="0" smtClean="0"/>
              <a:t>Learning curves</a:t>
            </a:r>
          </a:p>
          <a:p>
            <a:r>
              <a:rPr lang="en-US" altLang="zh-TW" dirty="0" smtClean="0"/>
              <a:t>Fine tuning</a:t>
            </a:r>
          </a:p>
          <a:p>
            <a:pPr lvl="1"/>
            <a:r>
              <a:rPr lang="en-US" altLang="zh-TW" dirty="0" smtClean="0"/>
              <a:t>Un-freeze the top layers of the model</a:t>
            </a:r>
          </a:p>
          <a:p>
            <a:pPr lvl="1"/>
            <a:r>
              <a:rPr lang="en-US" altLang="zh-TW" dirty="0" smtClean="0"/>
              <a:t>Compile the model</a:t>
            </a:r>
          </a:p>
          <a:p>
            <a:pPr lvl="1"/>
            <a:r>
              <a:rPr lang="en-US" altLang="zh-TW" dirty="0" smtClean="0"/>
              <a:t>Continue training the model</a:t>
            </a:r>
          </a:p>
          <a:p>
            <a:r>
              <a:rPr lang="en-US" altLang="zh-TW" dirty="0" smtClean="0"/>
              <a:t>Summary:</a:t>
            </a:r>
          </a:p>
        </p:txBody>
      </p:sp>
    </p:spTree>
    <p:extLst>
      <p:ext uri="{BB962C8B-B14F-4D97-AF65-F5344CB8AC3E}">
        <p14:creationId xmlns:p14="http://schemas.microsoft.com/office/powerpoint/2010/main" val="1707850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255" y="1554263"/>
            <a:ext cx="64423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 = 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tf.keras.Sequential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</a:t>
            </a: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base_model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global_average_layer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prediction_layer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2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017" y="1111103"/>
            <a:ext cx="80956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base_learning_rate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0.0001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model.compile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optimizer=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tf.keras.optimizers.RMSprop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base_learning_rate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loss=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tf.keras.losses.BinaryCrossentropy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from_logits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=True),</a:t>
            </a:r>
          </a:p>
          <a:p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metrics=['accuracy']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3065" y="5691970"/>
            <a:ext cx="7590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model.trainable_variables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1918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21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0472" y="1775982"/>
            <a:ext cx="6885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initial_epochs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10</a:t>
            </a: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validation_steps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=20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loss0,accuracy0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model.evaluate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validation_batches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steps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validation_steps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6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380" y="2108400"/>
            <a:ext cx="7929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print("initial loss: {:.2f}".format(loss0))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print("initial accuracy: {:.2f}".format(accuracy0))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0982" y="405718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loss: 0.91</a:t>
            </a: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accuracy: 0.48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8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854" y="1037073"/>
            <a:ext cx="8335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epochs=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initial_epochs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validation_data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validation_batches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5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4709" y="648916"/>
            <a:ext cx="3005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Learning curves</a:t>
            </a:r>
            <a:endParaRPr lang="en-US" altLang="zh-TW" sz="32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4435" y="2026560"/>
            <a:ext cx="7790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['accuracy']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val_accuracy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['loss']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9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200" y="899356"/>
            <a:ext cx="75599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=(8, 8))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plt.subplot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(2, 1, 1)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label='Training Accuracy')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label='Validation Accuracy')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='lower right')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('Accuracy')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([min(</a:t>
            </a:r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()),1])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Accuracy')</a:t>
            </a:r>
          </a:p>
          <a:p>
            <a:pPr lvl="0"/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plt.subplot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(2, 1, 2)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(loss, label='Training Loss')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label='Validation Loss')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='upper right')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('Cross Entropy')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([0,1.0])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Loss')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('epoch')</a:t>
            </a:r>
          </a:p>
          <a:p>
            <a:pPr lvl="0"/>
            <a:r>
              <a:rPr lang="en-US" altLang="zh-TW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305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278682"/>
            <a:ext cx="6402259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273" y="1739359"/>
            <a:ext cx="61560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Note: If you are wondering why the validation metrics are clearly better than the training metrics, the main factor is because layers like </a:t>
            </a:r>
            <a:r>
              <a:rPr lang="en-US" altLang="zh-TW" dirty="0" err="1" smtClean="0"/>
              <a:t>tf.keras.layers.BatchNormalization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tf.keras.layers.Dropout</a:t>
            </a:r>
            <a:r>
              <a:rPr lang="en-US" altLang="zh-TW" dirty="0" smtClean="0"/>
              <a:t> affect accuracy during training. They are turned off when calculating validation loss.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 a lesser extent, it is also because training metrics report the average for an epoch, while validation metrics are evaluated after the epoch, so validation metrics see a model that has trained slightly longer.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991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Fine tuning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2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326" y="1656048"/>
            <a:ext cx="80772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Examine and understand the data</a:t>
            </a:r>
          </a:p>
          <a:p>
            <a:pPr>
              <a:buFont typeface="+mj-lt"/>
              <a:buAutoNum type="arabicPeriod"/>
            </a:pP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Build an input pipeline using </a:t>
            </a:r>
            <a:r>
              <a:rPr lang="en-US" altLang="zh-TW" sz="24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Keras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altLang="zh-TW" sz="24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ImageDataGenerator</a:t>
            </a:r>
            <a:endParaRPr lang="en-US" altLang="zh-TW" sz="2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Compose the model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Load in the </a:t>
            </a:r>
            <a:r>
              <a:rPr lang="en-US" altLang="zh-TW" sz="24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pretrained</a:t>
            </a: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base model (and </a:t>
            </a:r>
            <a:r>
              <a:rPr lang="en-US" altLang="zh-TW" sz="24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pretrained</a:t>
            </a: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weights)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Stack the classification layers on top</a:t>
            </a:r>
          </a:p>
          <a:p>
            <a:pPr>
              <a:buFont typeface="+mj-lt"/>
              <a:buAutoNum type="arabicPeriod"/>
            </a:pP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Train the model</a:t>
            </a:r>
          </a:p>
          <a:p>
            <a:pPr>
              <a:buFont typeface="+mj-lt"/>
              <a:buAutoNum type="arabicPeriod"/>
            </a:pPr>
            <a:r>
              <a:rPr lang="en-US" altLang="zh-TW" sz="24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Evaluate model</a:t>
            </a:r>
            <a:endParaRPr lang="en-US" altLang="zh-TW" sz="2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993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9016" y="1674152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base_model.trainable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True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236" y="556553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選擇要微調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016" y="2866287"/>
            <a:ext cx="8071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 Let's take a look to see how many layers 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are in the base model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print("Number of layers in the base model: ",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base_model.layers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 Fine-tune from this layer onwards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fine_tune_at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100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 Freeze all the layers before the `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fine_tune_at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` layer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 layer in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base_model.layers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[: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fine_tune_at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]: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layer.trainable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 False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3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5890" y="1508220"/>
            <a:ext cx="65162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model.compile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(loss=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tf.keras.losses.BinaryCrossentropy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from_logits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=True),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optimizer 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tf.keras.optimizers.RMSprop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lr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base_learning_rate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/10),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metrics=['accuracy'])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17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852" y="1332407"/>
            <a:ext cx="360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model.summary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0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0921" y="1156915"/>
            <a:ext cx="6628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model.trainable_variables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3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163" y="1674658"/>
            <a:ext cx="7559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fine_tune_epochs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10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total_epochs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initial_epochs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+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fine_tune_epochs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history_fine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epochs=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total_epochs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initial_epoch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history.epoch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[-1],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validation_batches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4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726" y="1554448"/>
            <a:ext cx="78278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+=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history_fine.history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['accuracy']</a:t>
            </a:r>
          </a:p>
          <a:p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+=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history_fine.history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val_accuracy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 +=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history_fine.history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['loss']</a:t>
            </a:r>
          </a:p>
          <a:p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+=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history_fine.history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1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036" y="641013"/>
            <a:ext cx="80587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=(8, 8))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plt.subplot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(2, 1, 1)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label='Training Accuracy')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label='Validation Accuracy')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([0.8, 1])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([initial_epochs-1,initial_epochs-1],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(), label='Start Fine Tuning')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='lower right')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Accuracy')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plt.subplot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(2, 1, 2)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(loss, label='Training Loss')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label='Validation Loss')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 1.0])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([initial_epochs-1,initial_epochs-1],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(), label='Start Fine Tuning')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='upper right')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Loss')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52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82" y="278682"/>
            <a:ext cx="6300635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2218" y="1766700"/>
            <a:ext cx="670098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os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numpy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np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as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3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9017" y="2136061"/>
            <a:ext cx="7661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tensorflow_datasets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tfds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tfds.disable_progress_bar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7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490" y="907856"/>
            <a:ext cx="84743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raw_train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raw_validation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raw_test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 metadata = </a:t>
            </a:r>
          </a:p>
          <a:p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tfds.load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'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cats_vs_dogs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split=['train[:80%]', </a:t>
            </a:r>
          </a:p>
          <a:p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'train[80%:90%]', 'train[90%:]'],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with_info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=True,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as_supervised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=True,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1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3055" y="11662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raw_train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raw_validation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raw_test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125" y="1914666"/>
            <a:ext cx="81788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get_label_name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metadata.features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['label'].int2str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 image, label in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raw_train.take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(2):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(image)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get_label_name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(label))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7" y="225436"/>
            <a:ext cx="4191955" cy="33535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69" y="1902217"/>
            <a:ext cx="3540229" cy="42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7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322</Words>
  <Application>Microsoft Office PowerPoint</Application>
  <PresentationFormat>如螢幕大小 (4:3)</PresentationFormat>
  <Paragraphs>206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Roboto</vt:lpstr>
      <vt:lpstr>新細明體</vt:lpstr>
      <vt:lpstr>Arial</vt:lpstr>
      <vt:lpstr>Calibri</vt:lpstr>
      <vt:lpstr>Calibri Light</vt:lpstr>
      <vt:lpstr>Courier New</vt:lpstr>
      <vt:lpstr>Office 佈景主題</vt:lpstr>
      <vt:lpstr>Transfer learning with a pretrained ConvNet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with a pretrained ConvNet</dc:title>
  <dc:creator>Ben Tseng</dc:creator>
  <cp:lastModifiedBy>user</cp:lastModifiedBy>
  <cp:revision>7</cp:revision>
  <dcterms:created xsi:type="dcterms:W3CDTF">2020-06-10T02:22:01Z</dcterms:created>
  <dcterms:modified xsi:type="dcterms:W3CDTF">2023-04-14T04:27:54Z</dcterms:modified>
</cp:coreProperties>
</file>