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2" r:id="rId3"/>
    <p:sldId id="281" r:id="rId4"/>
    <p:sldId id="283" r:id="rId5"/>
    <p:sldId id="291" r:id="rId6"/>
    <p:sldId id="284" r:id="rId7"/>
    <p:sldId id="280" r:id="rId8"/>
    <p:sldId id="286" r:id="rId9"/>
    <p:sldId id="287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288" r:id="rId20"/>
    <p:sldId id="289" r:id="rId21"/>
    <p:sldId id="290" r:id="rId22"/>
    <p:sldId id="285" r:id="rId23"/>
    <p:sldId id="261" r:id="rId24"/>
    <p:sldId id="257" r:id="rId25"/>
    <p:sldId id="258" r:id="rId26"/>
    <p:sldId id="259" r:id="rId27"/>
    <p:sldId id="262" r:id="rId28"/>
    <p:sldId id="260" r:id="rId29"/>
    <p:sldId id="264" r:id="rId30"/>
    <p:sldId id="263" r:id="rId31"/>
    <p:sldId id="265" r:id="rId32"/>
    <p:sldId id="266" r:id="rId33"/>
    <p:sldId id="267" r:id="rId34"/>
    <p:sldId id="268" r:id="rId35"/>
    <p:sldId id="270" r:id="rId36"/>
    <p:sldId id="271" r:id="rId37"/>
    <p:sldId id="272" r:id="rId38"/>
    <p:sldId id="273" r:id="rId39"/>
    <p:sldId id="275" r:id="rId40"/>
    <p:sldId id="274" r:id="rId41"/>
    <p:sldId id="269" r:id="rId42"/>
    <p:sldId id="276" r:id="rId43"/>
    <p:sldId id="277" r:id="rId44"/>
    <p:sldId id="278" r:id="rId45"/>
    <p:sldId id="279" r:id="rId4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75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A6932-5899-40FB-945A-7891655F7641}" type="datetimeFigureOut">
              <a:rPr lang="zh-TW" altLang="en-US" smtClean="0"/>
              <a:t>2023/5/5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E8BD-21DF-45F0-8042-08A1A6CDA7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9231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A6932-5899-40FB-945A-7891655F7641}" type="datetimeFigureOut">
              <a:rPr lang="zh-TW" altLang="en-US" smtClean="0"/>
              <a:t>2023/5/5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E8BD-21DF-45F0-8042-08A1A6CDA7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6969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A6932-5899-40FB-945A-7891655F7641}" type="datetimeFigureOut">
              <a:rPr lang="zh-TW" altLang="en-US" smtClean="0"/>
              <a:t>2023/5/5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E8BD-21DF-45F0-8042-08A1A6CDA7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1811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A6932-5899-40FB-945A-7891655F7641}" type="datetimeFigureOut">
              <a:rPr lang="zh-TW" altLang="en-US" smtClean="0"/>
              <a:t>2023/5/5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E8BD-21DF-45F0-8042-08A1A6CDA7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8383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A6932-5899-40FB-945A-7891655F7641}" type="datetimeFigureOut">
              <a:rPr lang="zh-TW" altLang="en-US" smtClean="0"/>
              <a:t>2023/5/5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E8BD-21DF-45F0-8042-08A1A6CDA7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094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A6932-5899-40FB-945A-7891655F7641}" type="datetimeFigureOut">
              <a:rPr lang="zh-TW" altLang="en-US" smtClean="0"/>
              <a:t>2023/5/5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E8BD-21DF-45F0-8042-08A1A6CDA7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629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A6932-5899-40FB-945A-7891655F7641}" type="datetimeFigureOut">
              <a:rPr lang="zh-TW" altLang="en-US" smtClean="0"/>
              <a:t>2023/5/5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E8BD-21DF-45F0-8042-08A1A6CDA7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471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A6932-5899-40FB-945A-7891655F7641}" type="datetimeFigureOut">
              <a:rPr lang="zh-TW" altLang="en-US" smtClean="0"/>
              <a:t>2023/5/5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E8BD-21DF-45F0-8042-08A1A6CDA7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2003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A6932-5899-40FB-945A-7891655F7641}" type="datetimeFigureOut">
              <a:rPr lang="zh-TW" altLang="en-US" smtClean="0"/>
              <a:t>2023/5/5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E8BD-21DF-45F0-8042-08A1A6CDA7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615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A6932-5899-40FB-945A-7891655F7641}" type="datetimeFigureOut">
              <a:rPr lang="zh-TW" altLang="en-US" smtClean="0"/>
              <a:t>2023/5/5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E8BD-21DF-45F0-8042-08A1A6CDA7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2905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A6932-5899-40FB-945A-7891655F7641}" type="datetimeFigureOut">
              <a:rPr lang="zh-TW" altLang="en-US" smtClean="0"/>
              <a:t>2023/5/5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E8BD-21DF-45F0-8042-08A1A6CDA7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4362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A6932-5899-40FB-945A-7891655F7641}" type="datetimeFigureOut">
              <a:rPr lang="zh-TW" altLang="en-US" smtClean="0"/>
              <a:t>2023/5/5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AE8BD-21DF-45F0-8042-08A1A6CDA7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453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Relationship Id="rId9" Type="http://schemas.openxmlformats.org/officeDocument/2006/relationships/image" Target="../media/image21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15.emf"/><Relationship Id="rId7" Type="http://schemas.openxmlformats.org/officeDocument/2006/relationships/image" Target="../media/image21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emf"/><Relationship Id="rId5" Type="http://schemas.openxmlformats.org/officeDocument/2006/relationships/image" Target="../media/image17.emf"/><Relationship Id="rId10" Type="http://schemas.openxmlformats.org/officeDocument/2006/relationships/image" Target="../media/image24.png"/><Relationship Id="rId4" Type="http://schemas.openxmlformats.org/officeDocument/2006/relationships/image" Target="../media/image16.emf"/><Relationship Id="rId9" Type="http://schemas.openxmlformats.org/officeDocument/2006/relationships/image" Target="../media/image23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13" Type="http://schemas.openxmlformats.org/officeDocument/2006/relationships/image" Target="../media/image32.emf"/><Relationship Id="rId3" Type="http://schemas.openxmlformats.org/officeDocument/2006/relationships/image" Target="../media/image15.emf"/><Relationship Id="rId7" Type="http://schemas.openxmlformats.org/officeDocument/2006/relationships/image" Target="../media/image26.png"/><Relationship Id="rId12" Type="http://schemas.openxmlformats.org/officeDocument/2006/relationships/image" Target="../media/image31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emf"/><Relationship Id="rId5" Type="http://schemas.openxmlformats.org/officeDocument/2006/relationships/image" Target="../media/image17.emf"/><Relationship Id="rId10" Type="http://schemas.openxmlformats.org/officeDocument/2006/relationships/image" Target="../media/image29.emf"/><Relationship Id="rId4" Type="http://schemas.openxmlformats.org/officeDocument/2006/relationships/image" Target="../media/image16.emf"/><Relationship Id="rId9" Type="http://schemas.openxmlformats.org/officeDocument/2006/relationships/image" Target="../media/image28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image" Target="../media/image39.emf"/><Relationship Id="rId7" Type="http://schemas.openxmlformats.org/officeDocument/2006/relationships/image" Target="../media/image43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emf"/><Relationship Id="rId11" Type="http://schemas.openxmlformats.org/officeDocument/2006/relationships/image" Target="../media/image47.png"/><Relationship Id="rId5" Type="http://schemas.openxmlformats.org/officeDocument/2006/relationships/image" Target="../media/image41.emf"/><Relationship Id="rId10" Type="http://schemas.openxmlformats.org/officeDocument/2006/relationships/image" Target="../media/image46.emf"/><Relationship Id="rId4" Type="http://schemas.openxmlformats.org/officeDocument/2006/relationships/image" Target="../media/image40.emf"/><Relationship Id="rId9" Type="http://schemas.openxmlformats.org/officeDocument/2006/relationships/image" Target="../media/image45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Word-Embedding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453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1236" y="3161298"/>
            <a:ext cx="58327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encoder = 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info.features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['text'].encoder</a:t>
            </a:r>
          </a:p>
          <a:p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encoder.subwords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[:20]</a:t>
            </a:r>
          </a:p>
        </p:txBody>
      </p:sp>
      <p:sp>
        <p:nvSpPr>
          <p:cNvPr id="3" name="矩形 2"/>
          <p:cNvSpPr/>
          <p:nvPr/>
        </p:nvSpPr>
        <p:spPr>
          <a:xfrm>
            <a:off x="1076037" y="981748"/>
            <a:ext cx="66270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Get the encoder (</a:t>
            </a:r>
            <a:r>
              <a:rPr lang="en-US" altLang="zh-TW" dirty="0" err="1"/>
              <a:t>tfds.features.text.SubwordTextEncoder</a:t>
            </a:r>
            <a:r>
              <a:rPr lang="en-US" altLang="zh-TW" dirty="0"/>
              <a:t>), and have a quick look at the vocabulary.</a:t>
            </a:r>
          </a:p>
          <a:p>
            <a:endParaRPr lang="en-US" altLang="zh-TW" dirty="0"/>
          </a:p>
          <a:p>
            <a:r>
              <a:rPr lang="en-US" altLang="zh-TW" dirty="0"/>
              <a:t>The "_" in the vocabulary represent spaces. Note how the vocabulary includes whole words (ending with "_") and partial words which it can use to build larger words: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06800" y="4888591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['the_', ', ', '. ', 'a_', 'and_', 'of_', 'to_', 's_', 'is_', '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br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', 'in_', 'I_', 'that_', 'this_', 'it_', ' /&gt;&lt;', ' /&gt;', 'was_', 'The_', 'as_']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2084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26654" y="519698"/>
            <a:ext cx="659014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Movie reviews can be different lengths. </a:t>
            </a:r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en-US" altLang="zh-TW" sz="2800" dirty="0" smtClean="0"/>
              <a:t>We </a:t>
            </a:r>
            <a:r>
              <a:rPr lang="en-US" altLang="zh-TW" sz="2800" dirty="0"/>
              <a:t>will use the </a:t>
            </a:r>
            <a:r>
              <a:rPr lang="en-US" altLang="zh-TW" sz="2800" dirty="0" err="1"/>
              <a:t>padded_batch</a:t>
            </a:r>
            <a:r>
              <a:rPr lang="en-US" altLang="zh-TW" sz="2800" dirty="0"/>
              <a:t> method to standardize the lengths of the reviews.</a:t>
            </a:r>
            <a:endParaRPr lang="zh-TW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1043708" y="3050509"/>
            <a:ext cx="615603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train_batches</a:t>
            </a: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= </a:t>
            </a:r>
            <a:r>
              <a:rPr lang="en-US" altLang="zh-TW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train_data.shuffle</a:t>
            </a: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(1000).</a:t>
            </a:r>
            <a:r>
              <a:rPr lang="en-US" altLang="zh-TW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padded_batch</a:t>
            </a: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(10)</a:t>
            </a:r>
          </a:p>
          <a:p>
            <a:r>
              <a:rPr lang="en-US" altLang="zh-TW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test_batches</a:t>
            </a: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= </a:t>
            </a:r>
            <a:r>
              <a:rPr lang="en-US" altLang="zh-TW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test_data.shuffle</a:t>
            </a: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(1000).</a:t>
            </a:r>
            <a:r>
              <a:rPr lang="en-US" altLang="zh-TW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padded_batch</a:t>
            </a: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(10)</a:t>
            </a:r>
          </a:p>
        </p:txBody>
      </p:sp>
    </p:spTree>
    <p:extLst>
      <p:ext uri="{BB962C8B-B14F-4D97-AF65-F5344CB8AC3E}">
        <p14:creationId xmlns:p14="http://schemas.microsoft.com/office/powerpoint/2010/main" val="264316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1309" y="741509"/>
            <a:ext cx="71997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As imported, the text of reviews is integer-encoded (each integer represents a specific word or word-part in the vocabulary).</a:t>
            </a:r>
          </a:p>
          <a:p>
            <a:endParaRPr lang="en-US" altLang="zh-TW" dirty="0"/>
          </a:p>
          <a:p>
            <a:r>
              <a:rPr lang="en-US" altLang="zh-TW" dirty="0"/>
              <a:t>Note the trailing zeros, because the batch is padded to the longest example.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05344" y="2385444"/>
            <a:ext cx="70334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train_batch</a:t>
            </a:r>
            <a:r>
              <a:rPr lang="en-US" altLang="zh-TW" dirty="0"/>
              <a:t>, </a:t>
            </a:r>
            <a:r>
              <a:rPr lang="en-US" altLang="zh-TW" dirty="0" err="1"/>
              <a:t>train_labels</a:t>
            </a:r>
            <a:r>
              <a:rPr lang="en-US" altLang="zh-TW" dirty="0"/>
              <a:t> = next(</a:t>
            </a:r>
            <a:r>
              <a:rPr lang="en-US" altLang="zh-TW" dirty="0" err="1"/>
              <a:t>iter</a:t>
            </a:r>
            <a:r>
              <a:rPr lang="en-US" altLang="zh-TW" dirty="0"/>
              <a:t>(</a:t>
            </a:r>
            <a:r>
              <a:rPr lang="en-US" altLang="zh-TW" dirty="0" err="1"/>
              <a:t>train_batches</a:t>
            </a:r>
            <a:r>
              <a:rPr lang="en-US" altLang="zh-TW" dirty="0" smtClean="0"/>
              <a:t>))</a:t>
            </a:r>
          </a:p>
          <a:p>
            <a:endParaRPr lang="en-US" altLang="zh-TW" dirty="0"/>
          </a:p>
          <a:p>
            <a:r>
              <a:rPr lang="en-US" altLang="zh-TW" dirty="0" err="1"/>
              <a:t>train_batch.numpy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313709" y="4297556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1" dirty="0">
                <a:latin typeface="Courier New" panose="02070309020205020404" pitchFamily="49" charset="0"/>
              </a:rPr>
              <a:t>array([[ 592, 5752, 7961, ..., 0, 0, 0], [7369, 7961, 5033, ..., 0, 0, 0], [ 19, 6382, 7961, ..., 5615, 297, 2760], ..., [ 62, 27, 9, ..., 0, 0, 0], [ 62, 32, 18, ..., 0, 0, 0], [ 62, 18, 11, ..., 0, 0, 0]])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79248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52762" y="1776305"/>
            <a:ext cx="783705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err="1">
                <a:latin typeface="Courier New" panose="02070309020205020404" pitchFamily="49" charset="0"/>
              </a:rPr>
              <a:t>embedding_dim</a:t>
            </a:r>
            <a:r>
              <a:rPr lang="en-US" altLang="zh-TW" b="1" dirty="0">
                <a:latin typeface="Courier New" panose="02070309020205020404" pitchFamily="49" charset="0"/>
              </a:rPr>
              <a:t>=16</a:t>
            </a:r>
          </a:p>
          <a:p>
            <a:r>
              <a:rPr lang="en-US" altLang="zh-TW" b="1" dirty="0">
                <a:latin typeface="Courier New" panose="02070309020205020404" pitchFamily="49" charset="0"/>
              </a:rPr>
              <a:t/>
            </a:r>
            <a:br>
              <a:rPr lang="en-US" altLang="zh-TW" b="1" dirty="0">
                <a:latin typeface="Courier New" panose="02070309020205020404" pitchFamily="49" charset="0"/>
              </a:rPr>
            </a:br>
            <a:r>
              <a:rPr lang="en-US" altLang="zh-TW" b="1" dirty="0">
                <a:latin typeface="Courier New" panose="02070309020205020404" pitchFamily="49" charset="0"/>
              </a:rPr>
              <a:t>model = </a:t>
            </a:r>
            <a:r>
              <a:rPr lang="en-US" altLang="zh-TW" b="1" dirty="0" err="1">
                <a:latin typeface="Courier New" panose="02070309020205020404" pitchFamily="49" charset="0"/>
              </a:rPr>
              <a:t>keras.Sequential</a:t>
            </a:r>
            <a:r>
              <a:rPr lang="en-US" altLang="zh-TW" b="1" dirty="0">
                <a:latin typeface="Courier New" panose="02070309020205020404" pitchFamily="49" charset="0"/>
              </a:rPr>
              <a:t>([</a:t>
            </a:r>
          </a:p>
          <a:p>
            <a:r>
              <a:rPr lang="en-US" altLang="zh-TW" b="1" dirty="0">
                <a:latin typeface="Courier New" panose="02070309020205020404" pitchFamily="49" charset="0"/>
              </a:rPr>
              <a:t>  </a:t>
            </a:r>
            <a:r>
              <a:rPr lang="en-US" altLang="zh-TW" b="1" dirty="0" err="1">
                <a:latin typeface="Courier New" panose="02070309020205020404" pitchFamily="49" charset="0"/>
              </a:rPr>
              <a:t>layers.Embedding</a:t>
            </a:r>
            <a:r>
              <a:rPr lang="en-US" altLang="zh-TW" b="1" dirty="0">
                <a:latin typeface="Courier New" panose="02070309020205020404" pitchFamily="49" charset="0"/>
              </a:rPr>
              <a:t>(</a:t>
            </a:r>
            <a:r>
              <a:rPr lang="en-US" altLang="zh-TW" b="1" dirty="0" err="1">
                <a:latin typeface="Courier New" panose="02070309020205020404" pitchFamily="49" charset="0"/>
              </a:rPr>
              <a:t>encoder.vocab_size</a:t>
            </a:r>
            <a:r>
              <a:rPr lang="en-US" altLang="zh-TW" b="1" dirty="0">
                <a:latin typeface="Courier New" panose="02070309020205020404" pitchFamily="49" charset="0"/>
              </a:rPr>
              <a:t>, </a:t>
            </a:r>
            <a:r>
              <a:rPr lang="en-US" altLang="zh-TW" b="1" dirty="0" err="1">
                <a:latin typeface="Courier New" panose="02070309020205020404" pitchFamily="49" charset="0"/>
              </a:rPr>
              <a:t>embedding_dim</a:t>
            </a:r>
            <a:r>
              <a:rPr lang="en-US" altLang="zh-TW" b="1" dirty="0">
                <a:latin typeface="Courier New" panose="02070309020205020404" pitchFamily="49" charset="0"/>
              </a:rPr>
              <a:t>),</a:t>
            </a:r>
          </a:p>
          <a:p>
            <a:r>
              <a:rPr lang="en-US" altLang="zh-TW" b="1" dirty="0">
                <a:latin typeface="Courier New" panose="02070309020205020404" pitchFamily="49" charset="0"/>
              </a:rPr>
              <a:t>  layers.GlobalAveragePooling1D(),</a:t>
            </a:r>
          </a:p>
          <a:p>
            <a:r>
              <a:rPr lang="en-US" altLang="zh-TW" b="1" dirty="0">
                <a:latin typeface="Courier New" panose="02070309020205020404" pitchFamily="49" charset="0"/>
              </a:rPr>
              <a:t>  </a:t>
            </a:r>
            <a:r>
              <a:rPr lang="en-US" altLang="zh-TW" b="1" dirty="0" err="1">
                <a:latin typeface="Courier New" panose="02070309020205020404" pitchFamily="49" charset="0"/>
              </a:rPr>
              <a:t>layers.Dense</a:t>
            </a:r>
            <a:r>
              <a:rPr lang="en-US" altLang="zh-TW" b="1" dirty="0">
                <a:latin typeface="Courier New" panose="02070309020205020404" pitchFamily="49" charset="0"/>
              </a:rPr>
              <a:t>(16, activation='</a:t>
            </a:r>
            <a:r>
              <a:rPr lang="en-US" altLang="zh-TW" b="1" dirty="0" err="1">
                <a:latin typeface="Courier New" panose="02070309020205020404" pitchFamily="49" charset="0"/>
              </a:rPr>
              <a:t>relu</a:t>
            </a:r>
            <a:r>
              <a:rPr lang="en-US" altLang="zh-TW" b="1" dirty="0">
                <a:latin typeface="Courier New" panose="02070309020205020404" pitchFamily="49" charset="0"/>
              </a:rPr>
              <a:t>'),</a:t>
            </a:r>
          </a:p>
          <a:p>
            <a:r>
              <a:rPr lang="en-US" altLang="zh-TW" b="1" dirty="0">
                <a:latin typeface="Courier New" panose="02070309020205020404" pitchFamily="49" charset="0"/>
              </a:rPr>
              <a:t>  </a:t>
            </a:r>
            <a:r>
              <a:rPr lang="en-US" altLang="zh-TW" b="1" dirty="0" err="1">
                <a:latin typeface="Courier New" panose="02070309020205020404" pitchFamily="49" charset="0"/>
              </a:rPr>
              <a:t>layers.Dense</a:t>
            </a:r>
            <a:r>
              <a:rPr lang="en-US" altLang="zh-TW" b="1" dirty="0">
                <a:latin typeface="Courier New" panose="02070309020205020404" pitchFamily="49" charset="0"/>
              </a:rPr>
              <a:t>(1)</a:t>
            </a:r>
          </a:p>
          <a:p>
            <a:r>
              <a:rPr lang="en-US" altLang="zh-TW" b="1" dirty="0">
                <a:latin typeface="Courier New" panose="02070309020205020404" pitchFamily="49" charset="0"/>
              </a:rPr>
              <a:t>])</a:t>
            </a:r>
          </a:p>
          <a:p>
            <a:r>
              <a:rPr lang="en-US" altLang="zh-TW" b="1" dirty="0">
                <a:latin typeface="Courier New" panose="02070309020205020404" pitchFamily="49" charset="0"/>
              </a:rPr>
              <a:t/>
            </a:r>
            <a:br>
              <a:rPr lang="en-US" altLang="zh-TW" b="1" dirty="0">
                <a:latin typeface="Courier New" panose="02070309020205020404" pitchFamily="49" charset="0"/>
              </a:rPr>
            </a:br>
            <a:r>
              <a:rPr lang="en-US" altLang="zh-TW" b="1" dirty="0" err="1">
                <a:latin typeface="Courier New" panose="02070309020205020404" pitchFamily="49" charset="0"/>
              </a:rPr>
              <a:t>model.summary</a:t>
            </a:r>
            <a:r>
              <a:rPr lang="en-US" altLang="zh-TW" b="1" dirty="0">
                <a:latin typeface="Courier New" panose="02070309020205020404" pitchFamily="49" charset="0"/>
              </a:rPr>
              <a:t>()</a:t>
            </a:r>
            <a:endParaRPr lang="en-US" altLang="zh-TW" b="1" dirty="0"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23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7345" y="1305204"/>
            <a:ext cx="760614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model.compile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(optimizer='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adam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',</a:t>
            </a: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          loss=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tf.keras.losses.BinaryCrossentropy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from_logits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=True),</a:t>
            </a: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          metrics=['accuracy'])</a:t>
            </a: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history = 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model.fit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train_batches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</a:t>
            </a: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epochs=10,</a:t>
            </a: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validation_data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=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test_batches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 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validation_steps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=20)</a:t>
            </a:r>
          </a:p>
        </p:txBody>
      </p:sp>
    </p:spTree>
    <p:extLst>
      <p:ext uri="{BB962C8B-B14F-4D97-AF65-F5344CB8AC3E}">
        <p14:creationId xmlns:p14="http://schemas.microsoft.com/office/powerpoint/2010/main" val="2603499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60399" y="918380"/>
            <a:ext cx="9268691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import 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matplotlib.pyplot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as 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history_dict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= 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history.history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acc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= 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history_dict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['accuracy']</a:t>
            </a:r>
          </a:p>
          <a:p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val_acc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= 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history_dict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['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val_accuracy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']</a:t>
            </a: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loss=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history_dict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['loss']</a:t>
            </a:r>
          </a:p>
          <a:p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val_loss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=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history_dict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['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val_loss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']</a:t>
            </a: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epochs = range(1, 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len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acc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 + 1)</a:t>
            </a: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plt.figure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figsize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=(12,9))</a:t>
            </a:r>
          </a:p>
          <a:p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plt.plot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(epochs, loss, '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bo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', label='Training loss')</a:t>
            </a:r>
          </a:p>
          <a:p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plt.plot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(epochs, 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val_loss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 'b', label='Validation loss')</a:t>
            </a:r>
          </a:p>
          <a:p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plt.title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('Training and validation loss')</a:t>
            </a:r>
          </a:p>
          <a:p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plt.xlabel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('Epochs')</a:t>
            </a:r>
          </a:p>
          <a:p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plt.ylabel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('Loss')</a:t>
            </a:r>
          </a:p>
          <a:p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plt.legend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()</a:t>
            </a:r>
          </a:p>
          <a:p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plt.show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()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722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8800" y="1573104"/>
            <a:ext cx="803101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plt.figure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figsize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=(12,9))</a:t>
            </a:r>
          </a:p>
          <a:p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plt.plot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(epochs, 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acc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 '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bo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', label='Training 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acc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')</a:t>
            </a:r>
          </a:p>
          <a:p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plt.plot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(epochs, 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val_acc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 'b', label='Validation 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acc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')</a:t>
            </a:r>
          </a:p>
          <a:p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plt.title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('Training and validation accuracy')</a:t>
            </a:r>
          </a:p>
          <a:p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plt.xlabel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('Epochs')</a:t>
            </a:r>
          </a:p>
          <a:p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plt.ylabel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('Accuracy')</a:t>
            </a:r>
          </a:p>
          <a:p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plt.legend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loc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='lower right')</a:t>
            </a:r>
          </a:p>
          <a:p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plt.ylim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((0.5,1))</a:t>
            </a:r>
          </a:p>
          <a:p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plt.show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44403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852" y="1825625"/>
            <a:ext cx="5696296" cy="4351338"/>
          </a:xfrm>
        </p:spPr>
      </p:pic>
    </p:spTree>
    <p:extLst>
      <p:ext uri="{BB962C8B-B14F-4D97-AF65-F5344CB8AC3E}">
        <p14:creationId xmlns:p14="http://schemas.microsoft.com/office/powerpoint/2010/main" val="2135214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852" y="1825625"/>
            <a:ext cx="5696296" cy="4351338"/>
          </a:xfrm>
        </p:spPr>
      </p:pic>
    </p:spTree>
    <p:extLst>
      <p:ext uri="{BB962C8B-B14F-4D97-AF65-F5344CB8AC3E}">
        <p14:creationId xmlns:p14="http://schemas.microsoft.com/office/powerpoint/2010/main" val="3718127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https://www.tensorflow.org/api_docs/python/tf/keras/layers/Embedding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628649" y="1690689"/>
            <a:ext cx="763789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/>
              <a:t>tf.keras.layers.Embedding</a:t>
            </a:r>
            <a:r>
              <a:rPr lang="en-US" altLang="zh-TW" sz="2800" dirty="0"/>
              <a:t>(</a:t>
            </a:r>
          </a:p>
          <a:p>
            <a:r>
              <a:rPr lang="en-US" altLang="zh-TW" sz="2800" dirty="0"/>
              <a:t>    </a:t>
            </a:r>
            <a:r>
              <a:rPr lang="en-US" altLang="zh-TW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input_dim</a:t>
            </a:r>
            <a:r>
              <a:rPr lang="en-US" altLang="zh-TW" sz="2800" dirty="0"/>
              <a:t>, </a:t>
            </a:r>
            <a:endParaRPr lang="en-US" altLang="zh-TW" sz="2800" dirty="0" smtClean="0"/>
          </a:p>
          <a:p>
            <a:r>
              <a:rPr lang="en-US" altLang="zh-TW" sz="2800" dirty="0" smtClean="0"/>
              <a:t>    </a:t>
            </a:r>
            <a:r>
              <a:rPr lang="en-US" altLang="zh-TW" sz="2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output_dim</a:t>
            </a:r>
            <a:r>
              <a:rPr lang="en-US" altLang="zh-TW" sz="2800" dirty="0"/>
              <a:t>, </a:t>
            </a:r>
            <a:endParaRPr lang="en-US" altLang="zh-TW" sz="2800" dirty="0" smtClean="0"/>
          </a:p>
          <a:p>
            <a:r>
              <a:rPr lang="en-US" altLang="zh-TW" sz="2800" dirty="0" smtClean="0"/>
              <a:t>    </a:t>
            </a:r>
            <a:r>
              <a:rPr lang="en-US" altLang="zh-TW" sz="2800" dirty="0" err="1" smtClean="0"/>
              <a:t>embeddings_initializer</a:t>
            </a:r>
            <a:r>
              <a:rPr lang="en-US" altLang="zh-TW" sz="2800" dirty="0"/>
              <a:t>='uniform',</a:t>
            </a:r>
          </a:p>
          <a:p>
            <a:r>
              <a:rPr lang="en-US" altLang="zh-TW" sz="2800" dirty="0"/>
              <a:t>    </a:t>
            </a:r>
            <a:r>
              <a:rPr lang="en-US" altLang="zh-TW" sz="2800" dirty="0" err="1"/>
              <a:t>embeddings_regularizer</a:t>
            </a:r>
            <a:r>
              <a:rPr lang="en-US" altLang="zh-TW" sz="2800" dirty="0"/>
              <a:t>=None, </a:t>
            </a:r>
            <a:r>
              <a:rPr lang="en-US" altLang="zh-TW" sz="2800" dirty="0" smtClean="0"/>
              <a:t>     </a:t>
            </a:r>
          </a:p>
          <a:p>
            <a:r>
              <a:rPr lang="en-US" altLang="zh-TW" sz="2800" dirty="0"/>
              <a:t> </a:t>
            </a:r>
            <a:r>
              <a:rPr lang="en-US" altLang="zh-TW" sz="2800" dirty="0" smtClean="0"/>
              <a:t>   </a:t>
            </a:r>
            <a:r>
              <a:rPr lang="en-US" altLang="zh-TW" sz="2800" dirty="0" err="1" smtClean="0"/>
              <a:t>activity_regularizer</a:t>
            </a:r>
            <a:r>
              <a:rPr lang="en-US" altLang="zh-TW" sz="2800" dirty="0" smtClean="0"/>
              <a:t>=None</a:t>
            </a:r>
            <a:r>
              <a:rPr lang="en-US" altLang="zh-TW" sz="2800" dirty="0"/>
              <a:t>,</a:t>
            </a:r>
          </a:p>
          <a:p>
            <a:r>
              <a:rPr lang="en-US" altLang="zh-TW" sz="2800" dirty="0"/>
              <a:t>    </a:t>
            </a:r>
            <a:r>
              <a:rPr lang="en-US" altLang="zh-TW" sz="2800" dirty="0" err="1"/>
              <a:t>embeddings_constraint</a:t>
            </a:r>
            <a:r>
              <a:rPr lang="en-US" altLang="zh-TW" sz="2800" dirty="0"/>
              <a:t>=None, </a:t>
            </a:r>
            <a:endParaRPr lang="en-US" altLang="zh-TW" sz="2800" dirty="0" smtClean="0"/>
          </a:p>
          <a:p>
            <a:r>
              <a:rPr lang="en-US" altLang="zh-TW" sz="2800" dirty="0"/>
              <a:t> </a:t>
            </a:r>
            <a:r>
              <a:rPr lang="en-US" altLang="zh-TW" sz="2800" dirty="0" smtClean="0"/>
              <a:t>   </a:t>
            </a:r>
            <a:r>
              <a:rPr lang="en-US" altLang="zh-TW" sz="2800" dirty="0" err="1" smtClean="0"/>
              <a:t>mask_zero</a:t>
            </a:r>
            <a:r>
              <a:rPr lang="en-US" altLang="zh-TW" sz="2800" dirty="0" smtClean="0"/>
              <a:t>=False</a:t>
            </a:r>
            <a:r>
              <a:rPr lang="en-US" altLang="zh-TW" sz="2800" dirty="0"/>
              <a:t>, </a:t>
            </a:r>
            <a:endParaRPr lang="en-US" altLang="zh-TW" sz="2800" dirty="0" smtClean="0"/>
          </a:p>
          <a:p>
            <a:r>
              <a:rPr lang="en-US" altLang="zh-TW" sz="2800" dirty="0" smtClean="0"/>
              <a:t>    </a:t>
            </a:r>
            <a:r>
              <a:rPr lang="en-US" altLang="zh-TW" sz="2800" dirty="0" err="1" smtClean="0"/>
              <a:t>input_length</a:t>
            </a:r>
            <a:r>
              <a:rPr lang="en-US" altLang="zh-TW" sz="2800" dirty="0" smtClean="0"/>
              <a:t>=None</a:t>
            </a:r>
            <a:r>
              <a:rPr lang="en-US" altLang="zh-TW" sz="2800" dirty="0"/>
              <a:t>, </a:t>
            </a:r>
            <a:endParaRPr lang="en-US" altLang="zh-TW" sz="2800" dirty="0" smtClean="0"/>
          </a:p>
          <a:p>
            <a:r>
              <a:rPr lang="en-US" altLang="zh-TW" sz="2800" dirty="0" smtClean="0"/>
              <a:t>**</a:t>
            </a:r>
            <a:r>
              <a:rPr lang="en-US" altLang="zh-TW" sz="2800" dirty="0" err="1"/>
              <a:t>kwargs</a:t>
            </a:r>
            <a:endParaRPr lang="en-US" altLang="zh-TW" sz="2800" dirty="0"/>
          </a:p>
          <a:p>
            <a:r>
              <a:rPr lang="en-US" altLang="zh-TW" sz="2800" dirty="0"/>
              <a:t>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9158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Representing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r>
              <a:rPr lang="en-US" altLang="zh-TW" dirty="0"/>
              <a:t> as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numbers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7957" y="1775935"/>
            <a:ext cx="798887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Machine learning models take vectors (arrays of numbers) as input. </a:t>
            </a:r>
            <a:endParaRPr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/>
            </a:endParaRPr>
          </a:p>
          <a:p>
            <a:endParaRPr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/>
            </a:endParaRPr>
          </a:p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When </a:t>
            </a:r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working with text, the first thing we must do come up with a strategy to convert strings to numbers (or to "</a:t>
            </a:r>
            <a:r>
              <a:rPr lang="en-US" altLang="zh-TW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vectorize</a:t>
            </a:r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" the text) before feeding it to the model.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6152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5672" y="1194782"/>
            <a:ext cx="8169563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TW" dirty="0"/>
              <a:t>The Embedding layer can be understood as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lookup table </a:t>
            </a:r>
            <a:r>
              <a:rPr lang="en-US" altLang="zh-TW" dirty="0"/>
              <a:t>that maps from integer indices (which stand for specific words) to dense vectors (their </a:t>
            </a:r>
            <a:r>
              <a:rPr lang="en-US" altLang="zh-TW" dirty="0" err="1"/>
              <a:t>embeddings</a:t>
            </a:r>
            <a:r>
              <a:rPr lang="en-US" altLang="zh-TW" dirty="0"/>
              <a:t>). </a:t>
            </a:r>
            <a:endParaRPr lang="en-US" altLang="zh-TW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TW" dirty="0" smtClean="0"/>
              <a:t>The </a:t>
            </a:r>
            <a:r>
              <a:rPr lang="en-US" altLang="zh-TW" dirty="0"/>
              <a:t>dimensionality (or width) of the embedding is a parameter you can experiment with to see what works well for your problem, much in the same way you would experiment with the number of neurons in a Dense layer.</a:t>
            </a:r>
          </a:p>
          <a:p>
            <a:endParaRPr lang="en-US" altLang="zh-TW" dirty="0"/>
          </a:p>
          <a:p>
            <a:r>
              <a:rPr lang="en-US" altLang="zh-TW" sz="3200" dirty="0" err="1"/>
              <a:t>embedding_layer</a:t>
            </a:r>
            <a:r>
              <a:rPr lang="en-US" altLang="zh-TW" sz="3200" dirty="0"/>
              <a:t> = </a:t>
            </a:r>
            <a:r>
              <a:rPr lang="en-US" altLang="zh-TW" sz="3200" dirty="0" err="1"/>
              <a:t>layers.Embedding</a:t>
            </a:r>
            <a:r>
              <a:rPr lang="en-US" altLang="zh-TW" sz="3200" dirty="0"/>
              <a:t>(1000, 5)</a:t>
            </a:r>
          </a:p>
          <a:p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TW" dirty="0"/>
              <a:t>When you create an Embedding layer, the weights for the embedding are randomly initialized (just like any other layer). </a:t>
            </a:r>
            <a:endParaRPr lang="en-US" altLang="zh-TW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TW" dirty="0" smtClean="0"/>
              <a:t>During </a:t>
            </a:r>
            <a:r>
              <a:rPr lang="en-US" altLang="zh-TW" dirty="0"/>
              <a:t>training, they are gradually adjusted via backpropagation. </a:t>
            </a:r>
            <a:endParaRPr lang="en-US" altLang="zh-TW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TW" dirty="0" smtClean="0"/>
              <a:t>Once </a:t>
            </a:r>
            <a:r>
              <a:rPr lang="en-US" altLang="zh-TW" dirty="0"/>
              <a:t>trained, the learned word </a:t>
            </a:r>
            <a:r>
              <a:rPr lang="en-US" altLang="zh-TW" dirty="0" err="1"/>
              <a:t>embeddings</a:t>
            </a:r>
            <a:r>
              <a:rPr lang="en-US" altLang="zh-TW" dirty="0"/>
              <a:t> will roughly encode similarities between words (as they were learned for the specific problem your model is trained on).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7511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8725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676073"/>
            <a:ext cx="9144000" cy="20781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smtClean="0"/>
              <a:t>Word2Vec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933491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56772" y="1886589"/>
            <a:ext cx="207563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600" dirty="0"/>
              <a:t>W</a:t>
            </a:r>
            <a:r>
              <a:rPr lang="en-US" altLang="zh-TW" sz="6600" dirty="0" smtClean="0"/>
              <a:t>ord</a:t>
            </a:r>
            <a:endParaRPr lang="zh-TW" altLang="en-US" sz="6600" dirty="0"/>
          </a:p>
        </p:txBody>
      </p:sp>
      <p:cxnSp>
        <p:nvCxnSpPr>
          <p:cNvPr id="4" name="直線單箭頭接點 3"/>
          <p:cNvCxnSpPr>
            <a:stCxn id="2" idx="3"/>
          </p:cNvCxnSpPr>
          <p:nvPr/>
        </p:nvCxnSpPr>
        <p:spPr>
          <a:xfrm>
            <a:off x="2932405" y="2440587"/>
            <a:ext cx="181508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008038" y="1886589"/>
            <a:ext cx="241854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600" dirty="0" smtClean="0"/>
              <a:t>Vector</a:t>
            </a:r>
            <a:endParaRPr lang="zh-TW" altLang="en-US" sz="6600" dirty="0"/>
          </a:p>
        </p:txBody>
      </p:sp>
      <p:sp>
        <p:nvSpPr>
          <p:cNvPr id="5" name="矩形 4"/>
          <p:cNvSpPr/>
          <p:nvPr/>
        </p:nvSpPr>
        <p:spPr>
          <a:xfrm>
            <a:off x="856772" y="3165826"/>
            <a:ext cx="27909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/>
              <a:t>Sentence(</a:t>
            </a:r>
            <a:r>
              <a:rPr lang="zh-TW" altLang="en-US" sz="3200" dirty="0" smtClean="0"/>
              <a:t>句子</a:t>
            </a:r>
            <a:r>
              <a:rPr lang="en-US" altLang="zh-TW" sz="3200" dirty="0" smtClean="0"/>
              <a:t>)</a:t>
            </a:r>
            <a:endParaRPr lang="zh-TW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856771" y="4183451"/>
            <a:ext cx="29604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/>
              <a:t>document(</a:t>
            </a:r>
            <a:r>
              <a:rPr lang="zh-TW" altLang="en-US" sz="3200" dirty="0" smtClean="0"/>
              <a:t>文</a:t>
            </a:r>
            <a:r>
              <a:rPr lang="zh-TW" altLang="en-US" sz="3200" dirty="0"/>
              <a:t>件</a:t>
            </a:r>
            <a:r>
              <a:rPr lang="en-US" altLang="zh-TW" sz="3200" dirty="0" smtClean="0"/>
              <a:t>)</a:t>
            </a:r>
            <a:endParaRPr lang="zh-TW" altLang="en-US" sz="3200" dirty="0"/>
          </a:p>
        </p:txBody>
      </p:sp>
      <p:cxnSp>
        <p:nvCxnSpPr>
          <p:cNvPr id="8" name="直線單箭頭接點 7"/>
          <p:cNvCxnSpPr/>
          <p:nvPr/>
        </p:nvCxnSpPr>
        <p:spPr>
          <a:xfrm>
            <a:off x="3647729" y="4562764"/>
            <a:ext cx="1903326" cy="4987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754733" y="4906879"/>
            <a:ext cx="2455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</a:t>
            </a: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文件分類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376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37490" y="1452571"/>
            <a:ext cx="70981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i="1" dirty="0" smtClean="0"/>
              <a:t>Archie used to live in New York, he then moved to Santa Clara. He loves apples and strawberries.</a:t>
            </a:r>
            <a:endParaRPr lang="zh-TW" altLang="en-US" sz="3600" i="1" dirty="0"/>
          </a:p>
        </p:txBody>
      </p:sp>
      <p:sp>
        <p:nvSpPr>
          <p:cNvPr id="4" name="矩形 3"/>
          <p:cNvSpPr/>
          <p:nvPr/>
        </p:nvSpPr>
        <p:spPr>
          <a:xfrm>
            <a:off x="877454" y="4131163"/>
            <a:ext cx="72182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Word2vec model generates the </a:t>
            </a:r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vector representation </a:t>
            </a:r>
            <a:r>
              <a:rPr lang="en-US" altLang="zh-TW" sz="2400" dirty="0" smtClean="0"/>
              <a:t>for each of the words in the preceding text.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00788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605" y="939699"/>
            <a:ext cx="7099418" cy="528560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387600" y="556691"/>
            <a:ext cx="60359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with word2vec model, we can learn the meaningful vector representation of a word which helps the neural networks to understand what the word is about.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92344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兩種實</a:t>
            </a:r>
            <a:r>
              <a:rPr lang="zh-TW" altLang="en-US" dirty="0"/>
              <a:t>作</a:t>
            </a:r>
          </a:p>
        </p:txBody>
      </p:sp>
      <p:sp>
        <p:nvSpPr>
          <p:cNvPr id="3" name="矩形 2"/>
          <p:cNvSpPr/>
          <p:nvPr/>
        </p:nvSpPr>
        <p:spPr>
          <a:xfrm>
            <a:off x="1131454" y="2154489"/>
            <a:ext cx="68395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6000" dirty="0" smtClean="0"/>
              <a:t>1.CBOW model</a:t>
            </a:r>
          </a:p>
          <a:p>
            <a:r>
              <a:rPr lang="zh-TW" altLang="en-US" sz="2400" dirty="0"/>
              <a:t> </a:t>
            </a:r>
            <a:r>
              <a:rPr lang="zh-TW" altLang="en-US" sz="2400" dirty="0" smtClean="0"/>
              <a:t>                 </a:t>
            </a:r>
            <a:r>
              <a:rPr lang="en-US" altLang="zh-TW" sz="2400" dirty="0" smtClean="0"/>
              <a:t>(Continuous Bag-of-Words Model) </a:t>
            </a:r>
          </a:p>
          <a:p>
            <a:r>
              <a:rPr lang="en-US" altLang="zh-TW" sz="6000" dirty="0" smtClean="0"/>
              <a:t>2.Skip-gram model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82504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86273" y="1905061"/>
            <a:ext cx="48445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i="1" dirty="0"/>
              <a:t>The Sun rises in the ____</a:t>
            </a:r>
            <a:endParaRPr lang="zh-TW" altLang="en-US" sz="3600" i="1" dirty="0"/>
          </a:p>
        </p:txBody>
      </p:sp>
      <p:sp>
        <p:nvSpPr>
          <p:cNvPr id="3" name="矩形 2"/>
          <p:cNvSpPr/>
          <p:nvPr/>
        </p:nvSpPr>
        <p:spPr>
          <a:xfrm>
            <a:off x="983672" y="4002038"/>
            <a:ext cx="729210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If we were asked to predict the blank term in the preceding sentence, we would </a:t>
            </a:r>
            <a:r>
              <a:rPr lang="en-US" altLang="zh-TW" dirty="0" smtClean="0"/>
              <a:t>probably</a:t>
            </a:r>
            <a:r>
              <a:rPr lang="zh-TW" altLang="en-US" dirty="0" smtClean="0"/>
              <a:t> </a:t>
            </a:r>
            <a:r>
              <a:rPr lang="en-US" altLang="zh-TW" dirty="0" smtClean="0"/>
              <a:t>say </a:t>
            </a:r>
            <a:r>
              <a:rPr lang="en-US" altLang="zh-TW" dirty="0"/>
              <a:t>east. 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Why </a:t>
            </a:r>
            <a:r>
              <a:rPr lang="en-US" altLang="zh-TW" dirty="0"/>
              <a:t>would we predict that the word east would be the right word here? </a:t>
            </a:r>
            <a:r>
              <a:rPr lang="en-US" altLang="zh-TW" dirty="0" smtClean="0"/>
              <a:t>Because</a:t>
            </a:r>
            <a:r>
              <a:rPr lang="zh-TW" altLang="en-US" dirty="0" smtClean="0"/>
              <a:t> </a:t>
            </a:r>
            <a:r>
              <a:rPr lang="en-US" altLang="zh-TW" dirty="0" smtClean="0"/>
              <a:t>we </a:t>
            </a:r>
            <a:r>
              <a:rPr lang="en-US" altLang="zh-TW" dirty="0"/>
              <a:t>read the whole sentence, understood the context, and predicted that the word </a:t>
            </a:r>
            <a:r>
              <a:rPr lang="en-US" altLang="zh-TW" dirty="0" smtClean="0"/>
              <a:t>east</a:t>
            </a:r>
            <a:r>
              <a:rPr lang="zh-TW" altLang="en-US" dirty="0" smtClean="0"/>
              <a:t>  </a:t>
            </a:r>
            <a:r>
              <a:rPr lang="en-US" altLang="zh-TW" dirty="0" smtClean="0"/>
              <a:t>would </a:t>
            </a:r>
            <a:r>
              <a:rPr lang="en-US" altLang="zh-TW" dirty="0"/>
              <a:t>be an appropriate word to complete the sentence.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504764" y="2708625"/>
            <a:ext cx="122610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dirty="0"/>
              <a:t>east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40339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481" y="2486448"/>
            <a:ext cx="5966869" cy="244202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759778" y="5257861"/>
            <a:ext cx="16768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 smtClean="0"/>
              <a:t>window</a:t>
            </a:r>
            <a:endParaRPr lang="zh-TW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408178" y="390298"/>
            <a:ext cx="477457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600" dirty="0" smtClean="0"/>
              <a:t>CBOW model</a:t>
            </a:r>
            <a:endParaRPr lang="zh-TW" altLang="en-US" sz="6600" dirty="0"/>
          </a:p>
        </p:txBody>
      </p:sp>
      <p:sp>
        <p:nvSpPr>
          <p:cNvPr id="5" name="矩形 4"/>
          <p:cNvSpPr/>
          <p:nvPr/>
        </p:nvSpPr>
        <p:spPr>
          <a:xfrm>
            <a:off x="1099128" y="1510732"/>
            <a:ext cx="6825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將一個詞所在的上下文中的詞作為輸入，而那個詞本身作為輸出，</a:t>
            </a:r>
            <a:endParaRPr lang="en-US" altLang="zh-CN" dirty="0" smtClean="0"/>
          </a:p>
          <a:p>
            <a:r>
              <a:rPr lang="zh-CN" altLang="en-US" dirty="0" smtClean="0"/>
              <a:t>也就是說，看到一個上下文，希望大概能猜出這個詞和它的意思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5746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one-hot encoding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569" y="2281609"/>
            <a:ext cx="4043221" cy="301503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40673" y="5959916"/>
            <a:ext cx="72503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All the unique</a:t>
            </a:r>
            <a:r>
              <a:rPr lang="zh-TW" altLang="en-US" dirty="0" smtClean="0"/>
              <a:t> </a:t>
            </a:r>
            <a:r>
              <a:rPr lang="en-US" altLang="zh-TW" dirty="0" smtClean="0"/>
              <a:t>words we have in our corpus is called </a:t>
            </a:r>
            <a:r>
              <a:rPr lang="en-US" altLang="zh-TW" dirty="0" smtClean="0">
                <a:solidFill>
                  <a:srgbClr val="FF0000"/>
                </a:solidFill>
              </a:rPr>
              <a:t>the vocabulary(</a:t>
            </a:r>
            <a:r>
              <a:rPr lang="zh-TW" altLang="en-US" dirty="0" smtClean="0">
                <a:solidFill>
                  <a:srgbClr val="FF0000"/>
                </a:solidFill>
              </a:rPr>
              <a:t>詞彙表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21110" y="1359934"/>
            <a:ext cx="46773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i="1" dirty="0"/>
              <a:t>The Sun rises in the </a:t>
            </a:r>
            <a:r>
              <a:rPr lang="en-US" altLang="zh-TW" sz="36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east</a:t>
            </a:r>
            <a:endParaRPr lang="zh-TW" alt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1645285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28413"/>
          </a:xfrm>
        </p:spPr>
        <p:txBody>
          <a:bodyPr>
            <a:normAutofit/>
          </a:bodyPr>
          <a:lstStyle/>
          <a:p>
            <a:r>
              <a:rPr lang="en-US" altLang="zh-TW" dirty="0"/>
              <a:t>Representing text as </a:t>
            </a:r>
            <a:r>
              <a:rPr lang="en-US" altLang="zh-TW" dirty="0" smtClean="0"/>
              <a:t>numbers(1)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0283" y="1302762"/>
            <a:ext cx="4979794" cy="407437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28650" y="1302762"/>
            <a:ext cx="3357418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Consider the </a:t>
            </a:r>
            <a:r>
              <a:rPr lang="en-US" altLang="zh-TW" dirty="0" smtClean="0"/>
              <a:t>sentence</a:t>
            </a:r>
          </a:p>
          <a:p>
            <a:r>
              <a:rPr lang="en-US" altLang="zh-TW" sz="2400" dirty="0" smtClean="0"/>
              <a:t> </a:t>
            </a:r>
            <a:r>
              <a:rPr lang="en-US" altLang="zh-TW" sz="2400" dirty="0"/>
              <a:t>"The cat sat on the mat". </a:t>
            </a:r>
            <a:endParaRPr lang="en-US" altLang="zh-TW" sz="2400" dirty="0" smtClean="0"/>
          </a:p>
          <a:p>
            <a:endParaRPr lang="en-US" altLang="zh-TW" dirty="0"/>
          </a:p>
          <a:p>
            <a:r>
              <a:rPr lang="en-US" altLang="zh-TW" dirty="0" smtClean="0"/>
              <a:t>The </a:t>
            </a:r>
            <a:r>
              <a:rPr lang="en-US" altLang="zh-TW" dirty="0"/>
              <a:t>vocabulary (or unique words) in this sentence is (cat, mat, on, sat, the). 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To </a:t>
            </a:r>
            <a:r>
              <a:rPr lang="en-US" altLang="zh-TW" dirty="0"/>
              <a:t>represent each word, we will create a zero vector with length equal to the vocabulary, then place a one in the index that corresponds to the word. 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63416" y="5020638"/>
            <a:ext cx="82757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To create a vector that contains the encoding of the sentence, we could then concatenate the one-hot vectors for each word.</a:t>
            </a:r>
          </a:p>
          <a:p>
            <a:endParaRPr lang="en-US" altLang="zh-TW" dirty="0"/>
          </a:p>
          <a:p>
            <a:r>
              <a:rPr lang="en-US" altLang="zh-TW" dirty="0" smtClean="0"/>
              <a:t>This </a:t>
            </a:r>
            <a:r>
              <a:rPr lang="en-US" altLang="zh-TW" dirty="0"/>
              <a:t>approach is inefficient. A one-hot encoded vector is sparse (meaning, most indices are zero). Imagine we have 10,000 words in the vocabulary. To one-hot encode each word, we would create a vector where 99.99% of the elements are zero.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63944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3321" y="640184"/>
            <a:ext cx="7414628" cy="572367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70546" y="307262"/>
            <a:ext cx="6825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將一個詞所在的上下文中的詞作為輸入，而那個詞本身作為輸出，</a:t>
            </a:r>
            <a:endParaRPr lang="en-US" altLang="zh-CN" dirty="0" smtClean="0"/>
          </a:p>
          <a:p>
            <a:r>
              <a:rPr lang="zh-CN" altLang="en-US" dirty="0" smtClean="0"/>
              <a:t>也就是說，看到一個上下文，希望大概能猜出這個詞和它的意思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170546" y="5644229"/>
            <a:ext cx="62621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 smtClean="0"/>
              <a:t>In the initial iteration, the network cannot predict the target word correctly.</a:t>
            </a:r>
          </a:p>
          <a:p>
            <a:r>
              <a:rPr lang="en-US" altLang="zh-TW" sz="1200" dirty="0" smtClean="0"/>
              <a:t> But over a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series of iterations, it learns to predict the correct target word using gradient descent. With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gradient descent, we update the weights of the network and find the optimal weights with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which we can predict the correct target word.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901890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56" y="226668"/>
            <a:ext cx="7413379" cy="572464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697018" y="732935"/>
            <a:ext cx="48306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 smtClean="0"/>
              <a:t>範例模型只有兩個權重</a:t>
            </a:r>
            <a:r>
              <a:rPr lang="en-US" altLang="zh-TW" sz="2800" dirty="0" smtClean="0"/>
              <a:t>weight</a:t>
            </a:r>
            <a:endParaRPr lang="zh-TW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1833418" y="4921820"/>
            <a:ext cx="661785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/>
              <a:t>During the training process, the network will try to find the optimal values for these two sets of weights so that it can predict the correct target word.</a:t>
            </a:r>
          </a:p>
          <a:p>
            <a:endParaRPr lang="en-US" altLang="zh-TW" sz="1400" dirty="0" smtClean="0"/>
          </a:p>
          <a:p>
            <a:r>
              <a:rPr lang="en-US" altLang="zh-TW" sz="1400" dirty="0" smtClean="0"/>
              <a:t>It turns out that </a:t>
            </a:r>
            <a:r>
              <a:rPr lang="en-US" altLang="zh-TW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optimal weights between the input to a hidden layer forms the vector representation of words</a:t>
            </a:r>
            <a:r>
              <a:rPr lang="en-US" altLang="zh-TW" sz="1400" dirty="0" smtClean="0"/>
              <a:t>. They basically constitute the semantic meaning of the words. </a:t>
            </a:r>
          </a:p>
          <a:p>
            <a:r>
              <a:rPr lang="en-US" altLang="zh-TW" sz="1400" dirty="0" smtClean="0"/>
              <a:t>So, after training, we simply remove the output layer and take the weights between the input and hidden layers and assign them to the corresponding words.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090946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985" y="2063790"/>
            <a:ext cx="6583068" cy="3829010"/>
          </a:xfrm>
          <a:prstGeom prst="rect">
            <a:avLst/>
          </a:prstGeom>
        </p:spPr>
      </p:pic>
      <p:sp>
        <p:nvSpPr>
          <p:cNvPr id="3" name="圓角矩形 2"/>
          <p:cNvSpPr/>
          <p:nvPr/>
        </p:nvSpPr>
        <p:spPr>
          <a:xfrm>
            <a:off x="3057236" y="2937164"/>
            <a:ext cx="4073237" cy="49876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223819" y="6089181"/>
            <a:ext cx="56295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the embedding for the word </a:t>
            </a:r>
            <a:r>
              <a:rPr lang="en-US" altLang="zh-TW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sun</a:t>
            </a:r>
            <a:r>
              <a:rPr lang="en-US" altLang="zh-TW" dirty="0" smtClean="0"/>
              <a:t> is [0.0, 0.3,0.3,0.6,0.1 ]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16995" y="480291"/>
            <a:ext cx="777918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/>
              <a:t>訓</a:t>
            </a:r>
            <a:r>
              <a:rPr lang="zh-TW" altLang="en-US" sz="4000" dirty="0" smtClean="0"/>
              <a:t>練完後的</a:t>
            </a:r>
            <a:r>
              <a:rPr lang="en-US" altLang="zh-TW" sz="4000" dirty="0" smtClean="0"/>
              <a:t>W</a:t>
            </a:r>
            <a:r>
              <a:rPr lang="zh-TW" altLang="en-US" sz="4000" dirty="0" smtClean="0"/>
              <a:t>就是</a:t>
            </a:r>
            <a:r>
              <a:rPr lang="en-US" altLang="zh-TW" sz="4000" dirty="0" smtClean="0"/>
              <a:t>word embedding</a:t>
            </a:r>
          </a:p>
          <a:p>
            <a:r>
              <a:rPr lang="zh-TW" altLang="en-US" sz="4000" dirty="0" smtClean="0"/>
              <a:t>例如底下的範例</a:t>
            </a:r>
            <a:endParaRPr lang="en-US" altLang="zh-TW" sz="4000" dirty="0"/>
          </a:p>
        </p:txBody>
      </p:sp>
    </p:spTree>
    <p:extLst>
      <p:ext uri="{BB962C8B-B14F-4D97-AF65-F5344CB8AC3E}">
        <p14:creationId xmlns:p14="http://schemas.microsoft.com/office/powerpoint/2010/main" val="17498315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46709" y="575025"/>
            <a:ext cx="50327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CBOW with a single context word</a:t>
            </a:r>
            <a:endParaRPr lang="zh-TW" altLang="en-US" sz="28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147" y="1098245"/>
            <a:ext cx="3103597" cy="196252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906048" y="3626155"/>
            <a:ext cx="402347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/>
              <a:t>CBOW with </a:t>
            </a:r>
          </a:p>
          <a:p>
            <a:r>
              <a:rPr lang="en-US" altLang="zh-TW" sz="3200" dirty="0" smtClean="0"/>
              <a:t>multiple context words</a:t>
            </a:r>
            <a:endParaRPr lang="zh-TW" altLang="en-US" sz="32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80" y="2327750"/>
            <a:ext cx="4631268" cy="435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8002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46709" y="575025"/>
            <a:ext cx="50327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CBOW with a single context word</a:t>
            </a:r>
            <a:endParaRPr lang="zh-TW" altLang="en-US" sz="28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256" y="1384572"/>
            <a:ext cx="5186767" cy="327979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34290" y="5320144"/>
            <a:ext cx="76985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>
                <a:latin typeface="PalatinoLinotype-Roman"/>
              </a:rPr>
              <a:t>V :the </a:t>
            </a:r>
            <a:r>
              <a:rPr lang="en-US" altLang="zh-TW" sz="2800" dirty="0">
                <a:latin typeface="PalatinoLinotype-Roman"/>
              </a:rPr>
              <a:t>size of the vocabulary (that is, number of words) </a:t>
            </a:r>
          </a:p>
          <a:p>
            <a:r>
              <a:rPr lang="en-US" altLang="zh-TW" sz="2800" dirty="0" smtClean="0">
                <a:latin typeface="PalatinoLinotype-Roman"/>
              </a:rPr>
              <a:t>N: number </a:t>
            </a:r>
            <a:r>
              <a:rPr lang="en-US" altLang="zh-TW" sz="2800" dirty="0">
                <a:latin typeface="PalatinoLinotype-Roman"/>
              </a:rPr>
              <a:t>of neurons in the hidden layer.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210835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46709" y="575025"/>
            <a:ext cx="50327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CBOW with a single context word</a:t>
            </a:r>
            <a:endParaRPr lang="zh-TW" altLang="en-US" sz="28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256" y="1384572"/>
            <a:ext cx="5186767" cy="327979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34290" y="5320144"/>
            <a:ext cx="76985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>
                <a:latin typeface="PalatinoLinotype-Roman"/>
              </a:rPr>
              <a:t>V :the </a:t>
            </a:r>
            <a:r>
              <a:rPr lang="en-US" altLang="zh-TW" sz="2800" dirty="0">
                <a:latin typeface="PalatinoLinotype-Roman"/>
              </a:rPr>
              <a:t>size of the vocabulary (that is, number of words) </a:t>
            </a:r>
          </a:p>
          <a:p>
            <a:r>
              <a:rPr lang="en-US" altLang="zh-TW" sz="2800" dirty="0" smtClean="0">
                <a:latin typeface="PalatinoLinotype-Roman"/>
              </a:rPr>
              <a:t>N: number </a:t>
            </a:r>
            <a:r>
              <a:rPr lang="en-US" altLang="zh-TW" sz="2800" dirty="0">
                <a:latin typeface="PalatinoLinotype-Roman"/>
              </a:rPr>
              <a:t>of neurons in the hidden layer.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999827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0563" y="225523"/>
            <a:ext cx="50327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CBOW with a single context word</a:t>
            </a:r>
            <a:endParaRPr lang="zh-TW" altLang="en-US" sz="28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63" y="2097554"/>
            <a:ext cx="5186767" cy="327979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70872" y="5578762"/>
            <a:ext cx="76985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>
                <a:latin typeface="PalatinoLinotype-Roman"/>
              </a:rPr>
              <a:t>V :the </a:t>
            </a:r>
            <a:r>
              <a:rPr lang="en-US" altLang="zh-TW" sz="2800" dirty="0">
                <a:latin typeface="PalatinoLinotype-Roman"/>
              </a:rPr>
              <a:t>size of the vocabulary (that is, number of words) </a:t>
            </a:r>
          </a:p>
          <a:p>
            <a:r>
              <a:rPr lang="en-US" altLang="zh-TW" sz="2800" dirty="0" smtClean="0">
                <a:latin typeface="PalatinoLinotype-Roman"/>
              </a:rPr>
              <a:t>N: number </a:t>
            </a:r>
            <a:r>
              <a:rPr lang="en-US" altLang="zh-TW" sz="2800" dirty="0">
                <a:latin typeface="PalatinoLinotype-Roman"/>
              </a:rPr>
              <a:t>of neurons in the hidden layer.</a:t>
            </a:r>
            <a:endParaRPr lang="zh-TW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346363" y="748743"/>
            <a:ext cx="2195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Forward propagation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234" y="1262705"/>
            <a:ext cx="1553368" cy="78597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657" y="1228904"/>
            <a:ext cx="1779450" cy="85357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6819" y="1262705"/>
            <a:ext cx="1854000" cy="6844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618220" y="2331772"/>
            <a:ext cx="35257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Y  tells us the probability for a word to the target word given an input context word.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We compute the probability for all the words in our vocabulary and select the word that</a:t>
            </a:r>
          </a:p>
          <a:p>
            <a:r>
              <a:rPr lang="en-US" altLang="zh-TW" dirty="0" smtClean="0"/>
              <a:t>has a high probability as the target word.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45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0563" y="225523"/>
            <a:ext cx="50327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CBOW with a single context word</a:t>
            </a:r>
            <a:endParaRPr lang="zh-TW" altLang="en-US" sz="28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23" y="1314838"/>
            <a:ext cx="3946622" cy="24956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46363" y="748743"/>
            <a:ext cx="2195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Forward propagation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013" y="667915"/>
            <a:ext cx="1553368" cy="78597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0605" y="559683"/>
            <a:ext cx="1779450" cy="85357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0014" y="1685832"/>
            <a:ext cx="3166618" cy="116895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051105" y="4007201"/>
            <a:ext cx="36471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objective function?</a:t>
            </a:r>
          </a:p>
          <a:p>
            <a:r>
              <a:rPr lang="zh-TW" altLang="en-US" dirty="0" smtClean="0"/>
              <a:t>我們要讓正確的預測值的機率最大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0330" y="3149219"/>
            <a:ext cx="1894593" cy="1079121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7134146" y="352888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正確的預測值</a:t>
            </a:r>
            <a:endParaRPr lang="zh-TW" altLang="en-US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3287" y="4431881"/>
            <a:ext cx="2148811" cy="941119"/>
          </a:xfrm>
          <a:prstGeom prst="rect">
            <a:avLst/>
          </a:prstGeom>
        </p:spPr>
      </p:pic>
      <p:sp>
        <p:nvSpPr>
          <p:cNvPr id="14" name="向下箭號 13"/>
          <p:cNvSpPr/>
          <p:nvPr/>
        </p:nvSpPr>
        <p:spPr>
          <a:xfrm>
            <a:off x="5920509" y="4007201"/>
            <a:ext cx="447183" cy="5647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下箭號 14"/>
          <p:cNvSpPr/>
          <p:nvPr/>
        </p:nvSpPr>
        <p:spPr>
          <a:xfrm>
            <a:off x="5920509" y="5147582"/>
            <a:ext cx="447183" cy="5647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6927" y="5805439"/>
            <a:ext cx="3036029" cy="780088"/>
          </a:xfrm>
          <a:prstGeom prst="rect">
            <a:avLst/>
          </a:prstGeom>
        </p:spPr>
      </p:pic>
      <p:cxnSp>
        <p:nvCxnSpPr>
          <p:cNvPr id="18" name="直線單箭頭接點 17"/>
          <p:cNvCxnSpPr/>
          <p:nvPr/>
        </p:nvCxnSpPr>
        <p:spPr>
          <a:xfrm flipH="1" flipV="1">
            <a:off x="3676073" y="6195483"/>
            <a:ext cx="1534257" cy="21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68370" y="5767808"/>
            <a:ext cx="27180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可以使用</a:t>
            </a:r>
            <a:endParaRPr lang="en-US" altLang="zh-TW" dirty="0" smtClean="0"/>
          </a:p>
          <a:p>
            <a:r>
              <a:rPr lang="en-US" altLang="zh-TW" dirty="0" smtClean="0"/>
              <a:t>gradient descent algorithm</a:t>
            </a:r>
            <a:endParaRPr lang="zh-TW" altLang="en-US" dirty="0"/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46508" y="5300591"/>
            <a:ext cx="1865587" cy="57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9176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0563" y="225523"/>
            <a:ext cx="50327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CBOW with a single context word</a:t>
            </a:r>
            <a:endParaRPr lang="zh-TW" altLang="en-US" sz="28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23" y="1314838"/>
            <a:ext cx="3946622" cy="24956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46363" y="748743"/>
            <a:ext cx="2195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Forward propagation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013" y="667915"/>
            <a:ext cx="1553368" cy="78597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0605" y="559683"/>
            <a:ext cx="1779450" cy="85357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5255" y="1365225"/>
            <a:ext cx="3166618" cy="1168950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0385" y="2627156"/>
            <a:ext cx="4205990" cy="1080702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5403821" y="3461718"/>
            <a:ext cx="27180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可以使用</a:t>
            </a:r>
            <a:endParaRPr lang="en-US" altLang="zh-TW" dirty="0" smtClean="0"/>
          </a:p>
          <a:p>
            <a:r>
              <a:rPr lang="en-US" altLang="zh-TW" dirty="0" smtClean="0"/>
              <a:t>gradient descent algorithm</a:t>
            </a:r>
            <a:endParaRPr lang="zh-TW" altLang="en-US" dirty="0"/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2719" y="3739289"/>
            <a:ext cx="2892119" cy="89489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6300" y="4523714"/>
            <a:ext cx="2959426" cy="92081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29381" y="4104951"/>
            <a:ext cx="3904496" cy="1835004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93434" y="5693452"/>
            <a:ext cx="3711779" cy="108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5666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0563" y="225523"/>
            <a:ext cx="50327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CBOW with a single context word</a:t>
            </a:r>
            <a:endParaRPr lang="zh-TW" altLang="en-US" sz="28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282" y="1724239"/>
            <a:ext cx="3612674" cy="228443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46363" y="748743"/>
            <a:ext cx="2336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Backward propagation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511" y="1069690"/>
            <a:ext cx="1553368" cy="78597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5906" y="1004471"/>
            <a:ext cx="1779450" cy="85357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8492" y="1141471"/>
            <a:ext cx="1854000" cy="6844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529" y="4303670"/>
            <a:ext cx="2692678" cy="178577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3832" y="2018843"/>
            <a:ext cx="3712786" cy="1085182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3832" y="4331101"/>
            <a:ext cx="3361804" cy="1773673"/>
          </a:xfrm>
          <a:prstGeom prst="rect">
            <a:avLst/>
          </a:prstGeom>
        </p:spPr>
      </p:pic>
      <p:sp>
        <p:nvSpPr>
          <p:cNvPr id="13" name="向右箭號 12"/>
          <p:cNvSpPr/>
          <p:nvPr/>
        </p:nvSpPr>
        <p:spPr>
          <a:xfrm>
            <a:off x="3870850" y="4853195"/>
            <a:ext cx="785398" cy="7294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3055" y="3579289"/>
            <a:ext cx="1247854" cy="80830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47727" y="3653797"/>
            <a:ext cx="1409529" cy="677304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85028" y="6003636"/>
            <a:ext cx="1123204" cy="778442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91443" y="5945619"/>
            <a:ext cx="2387025" cy="864200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1628" y="4105862"/>
            <a:ext cx="1733861" cy="56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173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628650" y="365126"/>
            <a:ext cx="7886700" cy="728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Representing text as numbers(2)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33297" y="1489443"/>
            <a:ext cx="818205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Continuing 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the example above, we could assign 1 to "cat", 2 to "mat", and so on. </a:t>
            </a:r>
            <a:endParaRPr lang="en-US" altLang="zh-TW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/>
            </a:endParaRPr>
          </a:p>
          <a:p>
            <a:endParaRPr lang="en-US" altLang="zh-TW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/>
            </a:endParaRPr>
          </a:p>
          <a:p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We 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could then encode the sentence "</a:t>
            </a:r>
            <a:r>
              <a:rPr lang="en-US" altLang="zh-TW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The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 cat sat on </a:t>
            </a:r>
            <a:r>
              <a:rPr lang="en-US" altLang="zh-TW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the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 mat" as a dense vector like [</a:t>
            </a:r>
            <a:r>
              <a:rPr lang="en-US" altLang="zh-TW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5, 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1, 4, 3, </a:t>
            </a:r>
            <a:r>
              <a:rPr lang="en-US" altLang="zh-TW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5, 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2]. </a:t>
            </a:r>
            <a:endParaRPr lang="en-US" altLang="zh-TW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/>
            </a:endParaRPr>
          </a:p>
          <a:p>
            <a:endParaRPr lang="en-US" altLang="zh-TW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/>
            </a:endParaRPr>
          </a:p>
          <a:p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This </a:t>
            </a:r>
            <a:r>
              <a:rPr lang="en-US" altLang="zh-TW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appoach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 is efficient. Instead of a sparse vector, we now have a dense one (where all elements are full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).</a:t>
            </a:r>
          </a:p>
          <a:p>
            <a:endParaRPr lang="en-US" altLang="zh-TW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/>
            </a:endParaRPr>
          </a:p>
          <a:p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缺點有二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:</a:t>
            </a:r>
            <a:endParaRPr lang="en-US" altLang="zh-TW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The integer-encoding is arbitrary (it does not capture any relationship between words).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An integer-encoding can be challenging for a model to interpret. A linear classifier, for example, learns a single weight for each feature. Because there is no relationship between the similarity of any two words and the similarity of their encodings, this feature-weight combination is not meaningful.</a:t>
            </a:r>
            <a:endParaRPr lang="en-US" altLang="zh-TW" sz="20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84152" y="908873"/>
            <a:ext cx="3788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Encode each word with a unique number</a:t>
            </a:r>
          </a:p>
        </p:txBody>
      </p:sp>
    </p:spTree>
    <p:extLst>
      <p:ext uri="{BB962C8B-B14F-4D97-AF65-F5344CB8AC3E}">
        <p14:creationId xmlns:p14="http://schemas.microsoft.com/office/powerpoint/2010/main" val="15671934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14" y="913479"/>
            <a:ext cx="7431759" cy="540454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0563" y="225523"/>
            <a:ext cx="50327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CBOW with a single context word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387907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78677" y="236410"/>
            <a:ext cx="60276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/>
              <a:t>CBOW with multiple context words</a:t>
            </a:r>
            <a:endParaRPr lang="zh-TW" altLang="en-US" sz="32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80" y="1247096"/>
            <a:ext cx="4631268" cy="435937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674" y="1016001"/>
            <a:ext cx="4443773" cy="112304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066145" y="1978999"/>
            <a:ext cx="34405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simply take the average of</a:t>
            </a:r>
          </a:p>
          <a:p>
            <a:r>
              <a:rPr lang="en-US" altLang="zh-TW" dirty="0" smtClean="0"/>
              <a:t>them and multiply with the weight matrix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4"/>
          <a:srcRect b="73040"/>
          <a:stretch/>
        </p:blipFill>
        <p:spPr>
          <a:xfrm>
            <a:off x="1514977" y="5034098"/>
            <a:ext cx="4731757" cy="153537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4"/>
          <a:srcRect l="16639" t="62026" r="13824" b="8753"/>
          <a:stretch/>
        </p:blipFill>
        <p:spPr>
          <a:xfrm>
            <a:off x="5153891" y="3272983"/>
            <a:ext cx="3112655" cy="157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9794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3014" y="208108"/>
            <a:ext cx="4229677" cy="780183"/>
          </a:xfrm>
        </p:spPr>
        <p:txBody>
          <a:bodyPr/>
          <a:lstStyle/>
          <a:p>
            <a:r>
              <a:rPr lang="en-US" altLang="zh-TW" dirty="0"/>
              <a:t>Skip-gram </a:t>
            </a:r>
            <a:r>
              <a:rPr lang="en-US" altLang="zh-TW" dirty="0" smtClean="0"/>
              <a:t>model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7852" y="1854237"/>
            <a:ext cx="6289287" cy="472205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728" y="1357554"/>
            <a:ext cx="3150517" cy="1339464"/>
          </a:xfrm>
          <a:prstGeom prst="rect">
            <a:avLst/>
          </a:prstGeom>
        </p:spPr>
      </p:pic>
      <p:sp>
        <p:nvSpPr>
          <p:cNvPr id="8" name="橢圓 7"/>
          <p:cNvSpPr/>
          <p:nvPr/>
        </p:nvSpPr>
        <p:spPr>
          <a:xfrm>
            <a:off x="1764145" y="1145309"/>
            <a:ext cx="701964" cy="165330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>
            <a:stCxn id="8" idx="4"/>
          </p:cNvCxnSpPr>
          <p:nvPr/>
        </p:nvCxnSpPr>
        <p:spPr>
          <a:xfrm>
            <a:off x="2115127" y="2798618"/>
            <a:ext cx="415637" cy="84050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5146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445" y="142344"/>
            <a:ext cx="4062161" cy="566291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845" y="4433454"/>
            <a:ext cx="1626802" cy="70196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2824" y="142344"/>
            <a:ext cx="1727335" cy="83670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4496" y="2262909"/>
            <a:ext cx="2786020" cy="88074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570202" y="1193861"/>
            <a:ext cx="26563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err="1" smtClean="0"/>
              <a:t>softmax</a:t>
            </a:r>
            <a:r>
              <a:rPr lang="en-US" altLang="zh-TW" sz="2800" dirty="0" smtClean="0"/>
              <a:t> function</a:t>
            </a:r>
            <a:endParaRPr lang="zh-TW" altLang="en-US" sz="28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7208" y="3486763"/>
            <a:ext cx="1752951" cy="94669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9001" y="4593949"/>
            <a:ext cx="2002604" cy="638773"/>
          </a:xfrm>
          <a:prstGeom prst="rect">
            <a:avLst/>
          </a:prstGeom>
        </p:spPr>
      </p:pic>
      <p:sp>
        <p:nvSpPr>
          <p:cNvPr id="9" name="向下箭號 8"/>
          <p:cNvSpPr/>
          <p:nvPr/>
        </p:nvSpPr>
        <p:spPr>
          <a:xfrm>
            <a:off x="5994400" y="4147127"/>
            <a:ext cx="412091" cy="4341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72804" y="5155757"/>
            <a:ext cx="2599272" cy="76464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26607" y="5805259"/>
            <a:ext cx="2745469" cy="1001214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79985" y="5805259"/>
            <a:ext cx="3077940" cy="94455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17107" y="5538080"/>
            <a:ext cx="2858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有</a:t>
            </a:r>
            <a:r>
              <a:rPr lang="en-US" altLang="zh-TW" dirty="0" smtClean="0"/>
              <a:t>C</a:t>
            </a:r>
            <a:r>
              <a:rPr lang="zh-TW" altLang="en-US" dirty="0" smtClean="0"/>
              <a:t>個</a:t>
            </a:r>
            <a:r>
              <a:rPr lang="en-US" altLang="zh-TW" dirty="0" smtClean="0"/>
              <a:t>context words</a:t>
            </a:r>
            <a:r>
              <a:rPr lang="zh-TW" altLang="en-US" dirty="0" smtClean="0"/>
              <a:t> 所以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endParaRPr lang="zh-TW" altLang="en-US" dirty="0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5451" y="184651"/>
            <a:ext cx="2621657" cy="154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9524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 smtClean="0"/>
              <a:t>各種實</a:t>
            </a:r>
            <a:r>
              <a:rPr lang="zh-TW" altLang="en-US" sz="4400" dirty="0"/>
              <a:t>測</a:t>
            </a:r>
            <a:endParaRPr lang="en-US" altLang="zh-TW" sz="4400" dirty="0" smtClean="0"/>
          </a:p>
          <a:p>
            <a:pPr algn="ctr"/>
            <a:r>
              <a:rPr lang="en-US" altLang="zh-TW" sz="4400" dirty="0" err="1" smtClean="0"/>
              <a:t>Gensim</a:t>
            </a:r>
            <a:endParaRPr lang="en-US" altLang="zh-TW" sz="4400" dirty="0" smtClean="0"/>
          </a:p>
          <a:p>
            <a:pPr algn="ctr"/>
            <a:r>
              <a:rPr lang="en-US" altLang="zh-TW" sz="4400" dirty="0" err="1" smtClean="0"/>
              <a:t>Tensorflow</a:t>
            </a:r>
            <a:endParaRPr lang="zh-TW" altLang="en-US" sz="4400" dirty="0"/>
          </a:p>
        </p:txBody>
      </p:sp>
      <p:sp>
        <p:nvSpPr>
          <p:cNvPr id="7" name="矩形 6"/>
          <p:cNvSpPr/>
          <p:nvPr/>
        </p:nvSpPr>
        <p:spPr>
          <a:xfrm>
            <a:off x="2202873" y="5184017"/>
            <a:ext cx="6109854" cy="376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https://www.tensorflow.org/tutorials/text/word_embeddings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6483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4836" y="538126"/>
            <a:ext cx="57865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gensim</a:t>
            </a:r>
            <a:r>
              <a:rPr lang="zh-TW" altLang="en-US" dirty="0" smtClean="0"/>
              <a:t>訓練</a:t>
            </a:r>
            <a:r>
              <a:rPr lang="en-US" altLang="zh-TW" dirty="0" smtClean="0"/>
              <a:t>wiki</a:t>
            </a:r>
            <a:r>
              <a:rPr lang="zh-TW" altLang="en-US" dirty="0" smtClean="0"/>
              <a:t>百科中文語料</a:t>
            </a:r>
            <a:r>
              <a:rPr lang="en-US" altLang="zh-TW" dirty="0" err="1" smtClean="0"/>
              <a:t>wordvec</a:t>
            </a:r>
            <a:r>
              <a:rPr lang="zh-TW" altLang="en-US" dirty="0" smtClean="0"/>
              <a:t>模型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22454" y="2138785"/>
            <a:ext cx="90239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由於最近在研究旅遊評論的極性情感分析，想利用深度學習的方式來訓練一個情感分類模型，苦於沒有高品質的語料庫，訓練的模型準確率不高。</a:t>
            </a:r>
            <a:endParaRPr lang="en-US" altLang="zh-CN" dirty="0" smtClean="0"/>
          </a:p>
          <a:p>
            <a:r>
              <a:rPr lang="zh-CN" altLang="en-US" dirty="0" smtClean="0"/>
              <a:t>於是決定自己基於維琪百科語料訓練一個</a:t>
            </a:r>
            <a:r>
              <a:rPr lang="en-US" altLang="zh-CN" dirty="0" smtClean="0"/>
              <a:t>wordvec2 </a:t>
            </a:r>
            <a:r>
              <a:rPr lang="zh-CN" altLang="en-US" dirty="0" smtClean="0"/>
              <a:t>模型，為下一步的研究工作做準備。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377680" y="3501103"/>
            <a:ext cx="839224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、語料的下載下載地址</a:t>
            </a:r>
            <a:r>
              <a:rPr lang="en-US" altLang="zh-CN" dirty="0" smtClean="0"/>
              <a:t>,</a:t>
            </a:r>
            <a:r>
              <a:rPr lang="zh-CN" altLang="en-US" dirty="0" smtClean="0"/>
              <a:t>下載大小大概有</a:t>
            </a:r>
            <a:r>
              <a:rPr lang="en-US" altLang="zh-CN" dirty="0" smtClean="0"/>
              <a:t>1.5G</a:t>
            </a:r>
            <a:r>
              <a:rPr lang="zh-CN" altLang="en-US" dirty="0" smtClean="0"/>
              <a:t>，裡面的內容以為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格式保存。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、資料的處理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、去除原始的資料是包含了各種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標籤，使用網上開源處理常式提取文本資料</a:t>
            </a:r>
            <a:r>
              <a:rPr lang="en-US" altLang="zh-CN" dirty="0" smtClean="0"/>
              <a:t>Wikipedia Extractor</a:t>
            </a:r>
          </a:p>
          <a:p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2192626" y="1413892"/>
            <a:ext cx="4264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https://www.jianshu.com/p/e2d13d058ac6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5953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016434"/>
            <a:ext cx="3542145" cy="47892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92909" y="5621043"/>
            <a:ext cx="66363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https://github.com/oreilly-japan/deep-learning-from-scratch-2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0397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127" y="1475256"/>
            <a:ext cx="3491345" cy="2648606"/>
          </a:xfrm>
          <a:prstGeom prst="rect">
            <a:avLst/>
          </a:prstGeom>
        </p:spPr>
      </p:pic>
      <p:sp>
        <p:nvSpPr>
          <p:cNvPr id="3" name="AutoShape 2" descr="Diagram of one-hot encoding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482755" y="1056021"/>
            <a:ext cx="30269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/>
              <a:t>word embedding</a:t>
            </a:r>
            <a:endParaRPr lang="zh-TW" altLang="en-US" sz="3200" dirty="0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460375" y="183182"/>
            <a:ext cx="7886700" cy="72841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Representing text as numbers(3)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307975" y="2784296"/>
            <a:ext cx="41747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Importantly</a:t>
            </a:r>
            <a:r>
              <a:rPr lang="en-US" altLang="zh-TW" sz="2400" dirty="0"/>
              <a:t>, we do not have to specify this encoding by hand. </a:t>
            </a:r>
            <a:endParaRPr lang="zh-TW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307975" y="972400"/>
            <a:ext cx="425637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Word </a:t>
            </a:r>
            <a:r>
              <a:rPr lang="en-US" altLang="zh-TW" sz="2400" dirty="0" err="1"/>
              <a:t>embeddings</a:t>
            </a:r>
            <a:r>
              <a:rPr lang="en-US" altLang="zh-TW" sz="2400" dirty="0"/>
              <a:t> give us a way to use an efficient, dense representation in which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similar words have a similar encoding</a:t>
            </a:r>
            <a:r>
              <a:rPr lang="en-US" altLang="zh-TW" sz="2400" dirty="0"/>
              <a:t>. 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364112" y="4110218"/>
            <a:ext cx="84004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An embedding is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dense vector of floating point values </a:t>
            </a:r>
            <a:r>
              <a:rPr lang="en-US" altLang="zh-TW" dirty="0"/>
              <a:t>(the length of the vector is a parameter you specify). Instead of specifying the values for the embedding manually, they are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trainable parameters </a:t>
            </a:r>
            <a:r>
              <a:rPr lang="en-US" altLang="zh-TW" dirty="0"/>
              <a:t>(weights learned by the model during training, in the same way a model learns weights for a dense layer). It is common to see word </a:t>
            </a:r>
            <a:r>
              <a:rPr lang="en-US" altLang="zh-TW" dirty="0" err="1"/>
              <a:t>embeddings</a:t>
            </a:r>
            <a:r>
              <a:rPr lang="en-US" altLang="zh-TW" dirty="0"/>
              <a:t> that are 8-dimensional (for small datasets), up to 1024-dimensions when working with large datasets. </a:t>
            </a:r>
            <a:endParaRPr lang="en-US" altLang="zh-TW" dirty="0" smtClean="0"/>
          </a:p>
          <a:p>
            <a:r>
              <a:rPr lang="en-US" altLang="zh-TW" dirty="0" smtClean="0"/>
              <a:t>A </a:t>
            </a:r>
            <a:r>
              <a:rPr lang="en-US" altLang="zh-TW" dirty="0"/>
              <a:t>higher dimensional embedding can capture fine-grained relationships between words, but takes more data to learn.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3127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998" y="1640796"/>
            <a:ext cx="4165311" cy="3159891"/>
          </a:xfrm>
          <a:prstGeom prst="rect">
            <a:avLst/>
          </a:prstGeom>
        </p:spPr>
      </p:pic>
      <p:sp>
        <p:nvSpPr>
          <p:cNvPr id="3" name="AutoShape 2" descr="Diagram of one-hot encoding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5" y="1528330"/>
            <a:ext cx="3758023" cy="307474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337149" y="1422946"/>
            <a:ext cx="30269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/>
              <a:t>word embedding</a:t>
            </a:r>
            <a:endParaRPr lang="zh-TW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831274" y="4944821"/>
            <a:ext cx="81372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Each word is represented as a 4-dimensional vector of floating point values. </a:t>
            </a:r>
          </a:p>
          <a:p>
            <a:r>
              <a:rPr lang="en-US" altLang="zh-TW" dirty="0" smtClean="0"/>
              <a:t>Another way to think of an embedding is as "lookup table". </a:t>
            </a:r>
          </a:p>
          <a:p>
            <a:r>
              <a:rPr lang="en-US" altLang="zh-TW" dirty="0" smtClean="0"/>
              <a:t>After these weights have been learned, we can encode each word by looking up the dense vector it corresponds to in the table</a:t>
            </a:r>
            <a:endParaRPr lang="zh-TW" altLang="en-US" dirty="0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460375" y="183182"/>
            <a:ext cx="7886700" cy="72841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Representing text as numbers(3)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3549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Learning </a:t>
            </a:r>
            <a:r>
              <a:rPr lang="en-US" altLang="zh-TW" dirty="0" err="1"/>
              <a:t>embeddings</a:t>
            </a:r>
            <a:r>
              <a:rPr lang="en-US" altLang="zh-TW" dirty="0"/>
              <a:t> from scratch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748145" y="3105835"/>
            <a:ext cx="61098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https://www.tensorflow.org/tutorials/text/word_embeddings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8010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5818" y="1905338"/>
            <a:ext cx="78185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Courier New" panose="02070309020205020404" pitchFamily="49" charset="0"/>
              </a:rPr>
              <a:t>(</a:t>
            </a:r>
            <a:r>
              <a:rPr lang="en-US" altLang="zh-TW" sz="2400" dirty="0" err="1">
                <a:latin typeface="Courier New" panose="02070309020205020404" pitchFamily="49" charset="0"/>
              </a:rPr>
              <a:t>train_data</a:t>
            </a:r>
            <a:r>
              <a:rPr lang="en-US" altLang="zh-TW" sz="2400" dirty="0">
                <a:latin typeface="Courier New" panose="02070309020205020404" pitchFamily="49" charset="0"/>
              </a:rPr>
              <a:t>, </a:t>
            </a:r>
            <a:r>
              <a:rPr lang="en-US" altLang="zh-TW" sz="2400" dirty="0" err="1">
                <a:latin typeface="Courier New" panose="02070309020205020404" pitchFamily="49" charset="0"/>
              </a:rPr>
              <a:t>test_data</a:t>
            </a:r>
            <a:r>
              <a:rPr lang="en-US" altLang="zh-TW" sz="2400" dirty="0">
                <a:latin typeface="Courier New" panose="02070309020205020404" pitchFamily="49" charset="0"/>
              </a:rPr>
              <a:t>), info = </a:t>
            </a:r>
            <a:r>
              <a:rPr lang="en-US" altLang="zh-TW" sz="2400" dirty="0" err="1">
                <a:latin typeface="Courier New" panose="02070309020205020404" pitchFamily="49" charset="0"/>
              </a:rPr>
              <a:t>tfds.load</a:t>
            </a:r>
            <a:r>
              <a:rPr lang="en-US" altLang="zh-TW" sz="2400" dirty="0">
                <a:latin typeface="Courier New" panose="02070309020205020404" pitchFamily="49" charset="0"/>
              </a:rPr>
              <a:t>(</a:t>
            </a:r>
          </a:p>
          <a:p>
            <a:r>
              <a:rPr lang="en-US" altLang="zh-TW" sz="2400" dirty="0">
                <a:latin typeface="Courier New" panose="02070309020205020404" pitchFamily="49" charset="0"/>
              </a:rPr>
              <a:t>    '</a:t>
            </a:r>
            <a:r>
              <a:rPr lang="en-US" altLang="zh-TW" sz="2400" dirty="0" err="1">
                <a:latin typeface="Courier New" panose="02070309020205020404" pitchFamily="49" charset="0"/>
              </a:rPr>
              <a:t>imdb_reviews</a:t>
            </a:r>
            <a:r>
              <a:rPr lang="en-US" altLang="zh-TW" sz="2400" dirty="0">
                <a:latin typeface="Courier New" panose="02070309020205020404" pitchFamily="49" charset="0"/>
              </a:rPr>
              <a:t>/subwords8k', </a:t>
            </a:r>
          </a:p>
          <a:p>
            <a:r>
              <a:rPr lang="en-US" altLang="zh-TW" sz="2400" dirty="0">
                <a:latin typeface="Courier New" panose="02070309020205020404" pitchFamily="49" charset="0"/>
              </a:rPr>
              <a:t>    split = (</a:t>
            </a:r>
            <a:r>
              <a:rPr lang="en-US" altLang="zh-TW" sz="2400" dirty="0" err="1">
                <a:latin typeface="Courier New" panose="02070309020205020404" pitchFamily="49" charset="0"/>
              </a:rPr>
              <a:t>tfds.Split.TRAIN</a:t>
            </a:r>
            <a:r>
              <a:rPr lang="en-US" altLang="zh-TW" sz="2400" dirty="0">
                <a:latin typeface="Courier New" panose="02070309020205020404" pitchFamily="49" charset="0"/>
              </a:rPr>
              <a:t>, </a:t>
            </a:r>
            <a:r>
              <a:rPr lang="en-US" altLang="zh-TW" sz="2400" dirty="0" err="1">
                <a:latin typeface="Courier New" panose="02070309020205020404" pitchFamily="49" charset="0"/>
              </a:rPr>
              <a:t>tfds.Split.TEST</a:t>
            </a:r>
            <a:r>
              <a:rPr lang="en-US" altLang="zh-TW" sz="2400" dirty="0">
                <a:latin typeface="Courier New" panose="02070309020205020404" pitchFamily="49" charset="0"/>
              </a:rPr>
              <a:t>), </a:t>
            </a:r>
          </a:p>
          <a:p>
            <a:r>
              <a:rPr lang="en-US" altLang="zh-TW" sz="2400" dirty="0">
                <a:latin typeface="Courier New" panose="02070309020205020404" pitchFamily="49" charset="0"/>
              </a:rPr>
              <a:t>    </a:t>
            </a:r>
            <a:r>
              <a:rPr lang="en-US" altLang="zh-TW" sz="2400" dirty="0" err="1">
                <a:latin typeface="Courier New" panose="02070309020205020404" pitchFamily="49" charset="0"/>
              </a:rPr>
              <a:t>with_info</a:t>
            </a:r>
            <a:r>
              <a:rPr lang="en-US" altLang="zh-TW" sz="2400" dirty="0">
                <a:latin typeface="Courier New" panose="02070309020205020404" pitchFamily="49" charset="0"/>
              </a:rPr>
              <a:t>=True, </a:t>
            </a:r>
            <a:r>
              <a:rPr lang="en-US" altLang="zh-TW" sz="2400" dirty="0" err="1">
                <a:latin typeface="Courier New" panose="02070309020205020404" pitchFamily="49" charset="0"/>
              </a:rPr>
              <a:t>as_supervised</a:t>
            </a:r>
            <a:r>
              <a:rPr lang="en-US" altLang="zh-TW" sz="2400" dirty="0">
                <a:latin typeface="Courier New" panose="02070309020205020404" pitchFamily="49" charset="0"/>
              </a:rPr>
              <a:t>=True)</a:t>
            </a:r>
            <a:endParaRPr lang="en-US" altLang="zh-TW" sz="2400" b="0" dirty="0"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489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</TotalTime>
  <Words>1795</Words>
  <Application>Microsoft Office PowerPoint</Application>
  <PresentationFormat>如螢幕大小 (4:3)</PresentationFormat>
  <Paragraphs>210</Paragraphs>
  <Slides>45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55" baseType="lpstr">
      <vt:lpstr>等线</vt:lpstr>
      <vt:lpstr>PalatinoLinotype-Roman</vt:lpstr>
      <vt:lpstr>Roboto</vt:lpstr>
      <vt:lpstr>新細明體</vt:lpstr>
      <vt:lpstr>Arial</vt:lpstr>
      <vt:lpstr>Calibri</vt:lpstr>
      <vt:lpstr>Calibri Light</vt:lpstr>
      <vt:lpstr>Courier New</vt:lpstr>
      <vt:lpstr>Wingdings</vt:lpstr>
      <vt:lpstr>Office 佈景主題</vt:lpstr>
      <vt:lpstr>Word-Embedding</vt:lpstr>
      <vt:lpstr>Representing text as numbers</vt:lpstr>
      <vt:lpstr>Representing text as numbers(1)</vt:lpstr>
      <vt:lpstr>PowerPoint 簡報</vt:lpstr>
      <vt:lpstr>PowerPoint 簡報</vt:lpstr>
      <vt:lpstr>PowerPoint 簡報</vt:lpstr>
      <vt:lpstr>PowerPoint 簡報</vt:lpstr>
      <vt:lpstr>Learning embeddings from scratch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https://www.tensorflow.org/api_docs/python/tf/keras/layers/Embedding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兩種實作</vt:lpstr>
      <vt:lpstr>PowerPoint 簡報</vt:lpstr>
      <vt:lpstr>PowerPoint 簡報</vt:lpstr>
      <vt:lpstr>one-hot encoding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Skip-gram model</vt:lpstr>
      <vt:lpstr>PowerPoint 簡報</vt:lpstr>
      <vt:lpstr>PowerPoint 簡報</vt:lpstr>
      <vt:lpstr>PowerPoint 簡報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Word-Embedding</dc:title>
  <dc:creator>Ben Tseng</dc:creator>
  <cp:lastModifiedBy>user</cp:lastModifiedBy>
  <cp:revision>18</cp:revision>
  <dcterms:created xsi:type="dcterms:W3CDTF">2019-11-08T06:53:53Z</dcterms:created>
  <dcterms:modified xsi:type="dcterms:W3CDTF">2023-05-05T04:54:06Z</dcterms:modified>
</cp:coreProperties>
</file>