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50" r:id="rId2"/>
    <p:sldId id="266" r:id="rId3"/>
    <p:sldId id="280" r:id="rId4"/>
    <p:sldId id="281" r:id="rId5"/>
    <p:sldId id="282" r:id="rId6"/>
    <p:sldId id="284" r:id="rId7"/>
    <p:sldId id="285" r:id="rId8"/>
    <p:sldId id="286" r:id="rId9"/>
    <p:sldId id="288" r:id="rId10"/>
    <p:sldId id="287" r:id="rId11"/>
    <p:sldId id="261" r:id="rId12"/>
    <p:sldId id="279" r:id="rId13"/>
    <p:sldId id="278" r:id="rId14"/>
    <p:sldId id="262" r:id="rId15"/>
    <p:sldId id="289" r:id="rId16"/>
    <p:sldId id="290" r:id="rId17"/>
    <p:sldId id="291" r:id="rId18"/>
    <p:sldId id="294" r:id="rId19"/>
    <p:sldId id="293" r:id="rId20"/>
    <p:sldId id="295" r:id="rId21"/>
    <p:sldId id="297" r:id="rId22"/>
    <p:sldId id="263" r:id="rId23"/>
    <p:sldId id="264" r:id="rId24"/>
    <p:sldId id="353" r:id="rId25"/>
    <p:sldId id="351" r:id="rId26"/>
    <p:sldId id="352" r:id="rId27"/>
    <p:sldId id="324" r:id="rId28"/>
    <p:sldId id="329" r:id="rId29"/>
    <p:sldId id="330" r:id="rId30"/>
    <p:sldId id="328" r:id="rId31"/>
    <p:sldId id="325" r:id="rId32"/>
    <p:sldId id="326" r:id="rId3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164" d="100"/>
          <a:sy n="164" d="100"/>
        </p:scale>
        <p:origin x="1752" y="13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C8F17848-32EC-45C2-B37A-3B54DCBDA639}"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310495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8F17848-32EC-45C2-B37A-3B54DCBDA639}"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374251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8F17848-32EC-45C2-B37A-3B54DCBDA639}"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251123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8F17848-32EC-45C2-B37A-3B54DCBDA639}"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63158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8F17848-32EC-45C2-B37A-3B54DCBDA639}" type="datetimeFigureOut">
              <a:rPr lang="zh-TW" altLang="en-US" smtClean="0"/>
              <a:t>2023/5/5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283936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8F17848-32EC-45C2-B37A-3B54DCBDA639}"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395650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C8F17848-32EC-45C2-B37A-3B54DCBDA639}" type="datetimeFigureOut">
              <a:rPr lang="zh-TW" altLang="en-US" smtClean="0"/>
              <a:t>2023/5/5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134057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8F17848-32EC-45C2-B37A-3B54DCBDA639}" type="datetimeFigureOut">
              <a:rPr lang="zh-TW" altLang="en-US" smtClean="0"/>
              <a:t>2023/5/5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257395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17848-32EC-45C2-B37A-3B54DCBDA639}" type="datetimeFigureOut">
              <a:rPr lang="zh-TW" altLang="en-US" smtClean="0"/>
              <a:t>2023/5/5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2320149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C8F17848-32EC-45C2-B37A-3B54DCBDA639}"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427156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C8F17848-32EC-45C2-B37A-3B54DCBDA639}" type="datetimeFigureOut">
              <a:rPr lang="zh-TW" altLang="en-US" smtClean="0"/>
              <a:t>2023/5/5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3215945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17848-32EC-45C2-B37A-3B54DCBDA639}" type="datetimeFigureOut">
              <a:rPr lang="zh-TW" altLang="en-US" smtClean="0"/>
              <a:t>2023/5/5</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B062B-E4DE-4A66-8453-D28D590DC499}" type="slidenum">
              <a:rPr lang="zh-TW" altLang="en-US" smtClean="0"/>
              <a:t>‹#›</a:t>
            </a:fld>
            <a:endParaRPr lang="zh-TW" altLang="en-US"/>
          </a:p>
        </p:txBody>
      </p:sp>
    </p:spTree>
    <p:extLst>
      <p:ext uri="{BB962C8B-B14F-4D97-AF65-F5344CB8AC3E}">
        <p14:creationId xmlns:p14="http://schemas.microsoft.com/office/powerpoint/2010/main" val="1479070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54891" y="1311562"/>
            <a:ext cx="8107218" cy="655927"/>
          </a:xfrm>
        </p:spPr>
        <p:txBody>
          <a:bodyPr>
            <a:normAutofit fontScale="90000"/>
          </a:bodyPr>
          <a:lstStyle/>
          <a:p>
            <a:r>
              <a:rPr lang="en-US" altLang="zh-TW" sz="4400" dirty="0" err="1"/>
              <a:t>PyTorch</a:t>
            </a:r>
            <a:r>
              <a:rPr lang="en-US" altLang="zh-TW" sz="4400" dirty="0"/>
              <a:t> </a:t>
            </a:r>
            <a:r>
              <a:rPr lang="zh-TW" altLang="en-US" sz="4400" dirty="0"/>
              <a:t>深度學習實作班</a:t>
            </a:r>
          </a:p>
        </p:txBody>
      </p:sp>
      <p:sp>
        <p:nvSpPr>
          <p:cNvPr id="5" name="矩形 4"/>
          <p:cNvSpPr/>
          <p:nvPr/>
        </p:nvSpPr>
        <p:spPr>
          <a:xfrm>
            <a:off x="2286000" y="2717907"/>
            <a:ext cx="4572000" cy="2308324"/>
          </a:xfrm>
          <a:prstGeom prst="rect">
            <a:avLst/>
          </a:prstGeom>
        </p:spPr>
        <p:txBody>
          <a:bodyPr>
            <a:spAutoFit/>
          </a:bodyPr>
          <a:lstStyle/>
          <a:p>
            <a:r>
              <a:rPr lang="zh-TW" altLang="en-US" sz="4800" dirty="0"/>
              <a:t>遞歸神經網絡</a:t>
            </a:r>
            <a:r>
              <a:rPr lang="en-US" altLang="zh-TW" sz="4800" b="1" dirty="0">
                <a:solidFill>
                  <a:srgbClr val="FF0000"/>
                </a:solidFill>
                <a:effectLst>
                  <a:outerShdw blurRad="38100" dist="38100" dir="2700000" algn="tl">
                    <a:srgbClr val="000000">
                      <a:alpha val="43137"/>
                    </a:srgbClr>
                  </a:outerShdw>
                </a:effectLst>
              </a:rPr>
              <a:t>Recurrent</a:t>
            </a:r>
          </a:p>
          <a:p>
            <a:r>
              <a:rPr lang="en-US" altLang="zh-TW" sz="4800" dirty="0"/>
              <a:t>Neural Network</a:t>
            </a:r>
            <a:endParaRPr lang="zh-TW" altLang="en-US" sz="4800" dirty="0"/>
          </a:p>
        </p:txBody>
      </p:sp>
      <p:sp>
        <p:nvSpPr>
          <p:cNvPr id="6" name="矩形 5"/>
          <p:cNvSpPr/>
          <p:nvPr/>
        </p:nvSpPr>
        <p:spPr>
          <a:xfrm>
            <a:off x="586509" y="5793616"/>
            <a:ext cx="4572000" cy="646331"/>
          </a:xfrm>
          <a:prstGeom prst="rect">
            <a:avLst/>
          </a:prstGeom>
        </p:spPr>
        <p:txBody>
          <a:bodyPr>
            <a:spAutoFit/>
          </a:bodyPr>
          <a:lstStyle/>
          <a:p>
            <a:r>
              <a:rPr lang="en-US" altLang="zh-TW" dirty="0"/>
              <a:t>from </a:t>
            </a:r>
            <a:r>
              <a:rPr lang="en-US" altLang="zh-TW" dirty="0" err="1"/>
              <a:t>IPython.display</a:t>
            </a:r>
            <a:r>
              <a:rPr lang="en-US" altLang="zh-TW" dirty="0"/>
              <a:t> import </a:t>
            </a:r>
            <a:r>
              <a:rPr lang="en-US" altLang="zh-TW" dirty="0" err="1"/>
              <a:t>YouTubeVideo</a:t>
            </a:r>
            <a:endParaRPr lang="en-US" altLang="zh-TW" dirty="0"/>
          </a:p>
          <a:p>
            <a:r>
              <a:rPr lang="en-US" altLang="zh-TW" dirty="0" err="1"/>
              <a:t>YouTubeVideo</a:t>
            </a:r>
            <a:r>
              <a:rPr lang="en-US" altLang="zh-TW" dirty="0"/>
              <a:t>('m_dBwwDJ4uo')</a:t>
            </a:r>
            <a:endParaRPr lang="zh-TW" altLang="en-US" dirty="0"/>
          </a:p>
        </p:txBody>
      </p:sp>
    </p:spTree>
    <p:extLst>
      <p:ext uri="{BB962C8B-B14F-4D97-AF65-F5344CB8AC3E}">
        <p14:creationId xmlns:p14="http://schemas.microsoft.com/office/powerpoint/2010/main" val="2196117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The Problem of Long-Term Dependencies</a:t>
            </a:r>
            <a:endParaRPr lang="zh-TW" altLang="en-US" dirty="0"/>
          </a:p>
        </p:txBody>
      </p:sp>
      <p:sp>
        <p:nvSpPr>
          <p:cNvPr id="4" name="矩形 3"/>
          <p:cNvSpPr/>
          <p:nvPr/>
        </p:nvSpPr>
        <p:spPr>
          <a:xfrm>
            <a:off x="4055178" y="1204159"/>
            <a:ext cx="2031325" cy="369332"/>
          </a:xfrm>
          <a:prstGeom prst="rect">
            <a:avLst/>
          </a:prstGeom>
        </p:spPr>
        <p:txBody>
          <a:bodyPr wrap="none">
            <a:spAutoFit/>
          </a:bodyPr>
          <a:lstStyle/>
          <a:p>
            <a:r>
              <a:rPr lang="zh-CN" altLang="en-US" dirty="0"/>
              <a:t>長時期依賴的問題</a:t>
            </a:r>
            <a:endParaRPr lang="zh-TW" altLang="en-US" dirty="0"/>
          </a:p>
        </p:txBody>
      </p:sp>
      <p:pic>
        <p:nvPicPr>
          <p:cNvPr id="4098" name="Picture 2" descr="Neural networks struggle with long term dependenci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61" y="3515589"/>
            <a:ext cx="7257116" cy="249957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795660" y="6196941"/>
            <a:ext cx="7257116" cy="369332"/>
          </a:xfrm>
          <a:prstGeom prst="rect">
            <a:avLst/>
          </a:prstGeom>
        </p:spPr>
        <p:txBody>
          <a:bodyPr wrap="square">
            <a:spAutoFit/>
          </a:bodyPr>
          <a:lstStyle/>
          <a:p>
            <a:r>
              <a:rPr lang="zh-CN" altLang="en-US" dirty="0"/>
              <a:t>預測資訊和相關資訊間的間隔增大， </a:t>
            </a:r>
            <a:r>
              <a:rPr lang="en-US" altLang="zh-CN" dirty="0"/>
              <a:t>RNNs </a:t>
            </a:r>
            <a:r>
              <a:rPr lang="zh-CN" altLang="en-US" dirty="0"/>
              <a:t>很難去把它們關聯起來</a:t>
            </a:r>
            <a:endParaRPr lang="zh-TW" altLang="en-US" dirty="0"/>
          </a:p>
        </p:txBody>
      </p:sp>
      <p:sp>
        <p:nvSpPr>
          <p:cNvPr id="8" name="矩形 7"/>
          <p:cNvSpPr/>
          <p:nvPr/>
        </p:nvSpPr>
        <p:spPr>
          <a:xfrm>
            <a:off x="415636" y="1830177"/>
            <a:ext cx="8099714" cy="954107"/>
          </a:xfrm>
          <a:prstGeom prst="rect">
            <a:avLst/>
          </a:prstGeom>
        </p:spPr>
        <p:txBody>
          <a:bodyPr wrap="square">
            <a:spAutoFit/>
          </a:bodyPr>
          <a:lstStyle/>
          <a:p>
            <a:r>
              <a:rPr lang="zh-TW" altLang="en-US" sz="2800" dirty="0"/>
              <a:t>預測“</a:t>
            </a:r>
            <a:r>
              <a:rPr lang="en-US" altLang="zh-TW" sz="2800" dirty="0"/>
              <a:t>I grew up in France … (</a:t>
            </a:r>
            <a:r>
              <a:rPr lang="zh-TW" altLang="en-US" sz="2800" dirty="0"/>
              <a:t>此處省略</a:t>
            </a:r>
            <a:r>
              <a:rPr lang="en-US" altLang="zh-TW" sz="2800" dirty="0"/>
              <a:t>1</a:t>
            </a:r>
            <a:r>
              <a:rPr lang="zh-TW" altLang="en-US" sz="2800" dirty="0"/>
              <a:t>萬字</a:t>
            </a:r>
            <a:r>
              <a:rPr lang="en-US" altLang="zh-TW" sz="2800" dirty="0"/>
              <a:t>)… I speak ?”</a:t>
            </a:r>
          </a:p>
        </p:txBody>
      </p:sp>
      <p:sp>
        <p:nvSpPr>
          <p:cNvPr id="9" name="矩形 8"/>
          <p:cNvSpPr/>
          <p:nvPr/>
        </p:nvSpPr>
        <p:spPr>
          <a:xfrm>
            <a:off x="809803" y="2901482"/>
            <a:ext cx="6678303" cy="523220"/>
          </a:xfrm>
          <a:prstGeom prst="rect">
            <a:avLst/>
          </a:prstGeom>
        </p:spPr>
        <p:txBody>
          <a:bodyPr wrap="none">
            <a:spAutoFit/>
          </a:bodyPr>
          <a:lstStyle/>
          <a:p>
            <a:r>
              <a:rPr lang="en-US" altLang="zh-TW" sz="2800" dirty="0"/>
              <a:t>“I grew up in France… I speak fluent </a:t>
            </a:r>
            <a:r>
              <a:rPr lang="en-US" altLang="zh-TW" sz="2800" b="1" dirty="0">
                <a:solidFill>
                  <a:srgbClr val="FF0000"/>
                </a:solidFill>
                <a:effectLst>
                  <a:outerShdw blurRad="38100" dist="38100" dir="2700000" algn="tl">
                    <a:srgbClr val="000000">
                      <a:alpha val="43137"/>
                    </a:srgbClr>
                  </a:outerShdw>
                </a:effectLst>
              </a:rPr>
              <a:t>French</a:t>
            </a:r>
            <a:r>
              <a:rPr lang="en-US" altLang="zh-TW" sz="2800" dirty="0"/>
              <a:t>.”</a:t>
            </a:r>
            <a:endParaRPr lang="zh-TW" altLang="en-US" sz="2800" dirty="0"/>
          </a:p>
        </p:txBody>
      </p:sp>
    </p:spTree>
    <p:extLst>
      <p:ext uri="{BB962C8B-B14F-4D97-AF65-F5344CB8AC3E}">
        <p14:creationId xmlns:p14="http://schemas.microsoft.com/office/powerpoint/2010/main" val="3332977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mg-blog.csdn.net/20170723211420228?watermark/2/text/aHR0cDovL2Jsb2cuY3Nkbi5uZXQvbXBrX25vMQ==/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38" y="923131"/>
            <a:ext cx="6916780" cy="18184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www.tensorflownews.com/wp-content/uploads/2018/05/%E5%9B%BE%E4%BA%8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778" y="3975228"/>
            <a:ext cx="6667500" cy="249555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35183" y="136139"/>
            <a:ext cx="2531462" cy="707886"/>
          </a:xfrm>
          <a:prstGeom prst="rect">
            <a:avLst/>
          </a:prstGeom>
        </p:spPr>
        <p:txBody>
          <a:bodyPr wrap="none">
            <a:spAutoFit/>
          </a:bodyPr>
          <a:lstStyle/>
          <a:p>
            <a:r>
              <a:rPr lang="en-US" altLang="zh-TW" sz="4000" dirty="0" err="1"/>
              <a:t>SimpleRNN</a:t>
            </a:r>
            <a:endParaRPr lang="en-US" altLang="zh-TW" sz="4000" dirty="0"/>
          </a:p>
        </p:txBody>
      </p:sp>
      <p:sp>
        <p:nvSpPr>
          <p:cNvPr id="5" name="矩形 4"/>
          <p:cNvSpPr/>
          <p:nvPr/>
        </p:nvSpPr>
        <p:spPr>
          <a:xfrm>
            <a:off x="635183" y="2969478"/>
            <a:ext cx="8423563" cy="646331"/>
          </a:xfrm>
          <a:prstGeom prst="rect">
            <a:avLst/>
          </a:prstGeom>
        </p:spPr>
        <p:txBody>
          <a:bodyPr wrap="square">
            <a:spAutoFit/>
          </a:bodyPr>
          <a:lstStyle/>
          <a:p>
            <a:r>
              <a:rPr lang="zh-CN" altLang="en-US" dirty="0"/>
              <a:t>所有迴圈神經網路結構都是由完全相同結構的（神經網路）模組進行複製而成的。</a:t>
            </a:r>
            <a:endParaRPr lang="en-US" altLang="zh-CN" dirty="0"/>
          </a:p>
          <a:p>
            <a:r>
              <a:rPr lang="zh-CN" altLang="en-US" dirty="0"/>
              <a:t>在普通的</a:t>
            </a:r>
            <a:r>
              <a:rPr lang="en-US" altLang="zh-CN" dirty="0"/>
              <a:t>RNNs </a:t>
            </a:r>
            <a:r>
              <a:rPr lang="zh-CN" altLang="en-US" dirty="0"/>
              <a:t>中，這個模組結構非常簡單，比如僅是一個單一的 </a:t>
            </a:r>
            <a:r>
              <a:rPr lang="en-US" altLang="zh-CN" dirty="0" err="1"/>
              <a:t>tanh</a:t>
            </a:r>
            <a:r>
              <a:rPr lang="en-US" altLang="zh-CN" dirty="0"/>
              <a:t> </a:t>
            </a:r>
            <a:r>
              <a:rPr lang="zh-CN" altLang="en-US" dirty="0"/>
              <a:t>層</a:t>
            </a:r>
            <a:endParaRPr lang="zh-TW" altLang="en-US" dirty="0"/>
          </a:p>
        </p:txBody>
      </p:sp>
    </p:spTree>
    <p:extLst>
      <p:ext uri="{BB962C8B-B14F-4D97-AF65-F5344CB8AC3E}">
        <p14:creationId xmlns:p14="http://schemas.microsoft.com/office/powerpoint/2010/main" val="3882686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786534" y="528834"/>
            <a:ext cx="7202343" cy="5144531"/>
          </a:xfrm>
          <a:prstGeom prst="rect">
            <a:avLst/>
          </a:prstGeom>
        </p:spPr>
      </p:pic>
      <p:sp>
        <p:nvSpPr>
          <p:cNvPr id="5" name="矩形 4"/>
          <p:cNvSpPr/>
          <p:nvPr/>
        </p:nvSpPr>
        <p:spPr>
          <a:xfrm>
            <a:off x="863600" y="5854844"/>
            <a:ext cx="7651750" cy="369332"/>
          </a:xfrm>
          <a:prstGeom prst="rect">
            <a:avLst/>
          </a:prstGeom>
        </p:spPr>
        <p:txBody>
          <a:bodyPr wrap="square">
            <a:spAutoFit/>
          </a:bodyPr>
          <a:lstStyle/>
          <a:p>
            <a:r>
              <a:rPr lang="en-US" altLang="zh-TW" dirty="0"/>
              <a:t>https://www.deviantart.com/toxicpaprika/art/Short-term-memory-88267010</a:t>
            </a:r>
            <a:endParaRPr lang="zh-TW" altLang="en-US" dirty="0"/>
          </a:p>
        </p:txBody>
      </p:sp>
    </p:spTree>
    <p:extLst>
      <p:ext uri="{BB962C8B-B14F-4D97-AF65-F5344CB8AC3E}">
        <p14:creationId xmlns:p14="http://schemas.microsoft.com/office/powerpoint/2010/main" val="2591216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462395" y="2027786"/>
            <a:ext cx="7886700" cy="2985432"/>
          </a:xfrm>
          <a:prstGeom prst="rect">
            <a:avLst/>
          </a:prstGeom>
        </p:spPr>
      </p:pic>
      <p:sp>
        <p:nvSpPr>
          <p:cNvPr id="5" name="矩形 4"/>
          <p:cNvSpPr/>
          <p:nvPr/>
        </p:nvSpPr>
        <p:spPr>
          <a:xfrm>
            <a:off x="628650" y="5350316"/>
            <a:ext cx="7351568" cy="646331"/>
          </a:xfrm>
          <a:prstGeom prst="rect">
            <a:avLst/>
          </a:prstGeom>
        </p:spPr>
        <p:txBody>
          <a:bodyPr wrap="square">
            <a:spAutoFit/>
          </a:bodyPr>
          <a:lstStyle/>
          <a:p>
            <a:r>
              <a:rPr lang="zh-CN" altLang="en-US" dirty="0"/>
              <a:t>設計初衷是希望能夠解決神經網路中的長期依賴問題，讓記住長期資訊成為神經網路的預設行為，而不是需要很大力氣才能學會。</a:t>
            </a:r>
            <a:endParaRPr lang="zh-TW" altLang="en-US" dirty="0"/>
          </a:p>
        </p:txBody>
      </p:sp>
    </p:spTree>
    <p:extLst>
      <p:ext uri="{BB962C8B-B14F-4D97-AF65-F5344CB8AC3E}">
        <p14:creationId xmlns:p14="http://schemas.microsoft.com/office/powerpoint/2010/main" val="353008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tensorflownews.com/wp-content/uploads/2018/05/%E5%9B%BE%E4%B8%8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60" y="1177109"/>
            <a:ext cx="8071093" cy="30324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tensorflownews.com/wp-content/uploads/2018/05/%E5%9B%BE%E5%9B%9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528" y="4435343"/>
            <a:ext cx="5623145" cy="105105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40460" y="6342740"/>
            <a:ext cx="6100119" cy="369332"/>
          </a:xfrm>
          <a:prstGeom prst="rect">
            <a:avLst/>
          </a:prstGeom>
        </p:spPr>
        <p:txBody>
          <a:bodyPr wrap="square">
            <a:spAutoFit/>
          </a:bodyPr>
          <a:lstStyle/>
          <a:p>
            <a:r>
              <a:rPr lang="en-US" altLang="zh-TW" dirty="0"/>
              <a:t>https://blog.csdn.net/fendouaini/article/details/80198994</a:t>
            </a:r>
            <a:endParaRPr lang="zh-TW" altLang="en-US" dirty="0"/>
          </a:p>
        </p:txBody>
      </p:sp>
      <p:sp>
        <p:nvSpPr>
          <p:cNvPr id="3" name="矩形 2"/>
          <p:cNvSpPr/>
          <p:nvPr/>
        </p:nvSpPr>
        <p:spPr>
          <a:xfrm>
            <a:off x="740460" y="303426"/>
            <a:ext cx="1889813" cy="1015663"/>
          </a:xfrm>
          <a:prstGeom prst="rect">
            <a:avLst/>
          </a:prstGeom>
        </p:spPr>
        <p:txBody>
          <a:bodyPr wrap="none">
            <a:spAutoFit/>
          </a:bodyPr>
          <a:lstStyle/>
          <a:p>
            <a:r>
              <a:rPr lang="en-US" altLang="zh-TW" sz="6000" dirty="0"/>
              <a:t>LSTM</a:t>
            </a:r>
            <a:endParaRPr lang="zh-TW" altLang="en-US" sz="6000" dirty="0"/>
          </a:p>
        </p:txBody>
      </p:sp>
      <p:sp>
        <p:nvSpPr>
          <p:cNvPr id="4" name="矩形 3"/>
          <p:cNvSpPr/>
          <p:nvPr/>
        </p:nvSpPr>
        <p:spPr>
          <a:xfrm>
            <a:off x="740460" y="5486399"/>
            <a:ext cx="6418221" cy="646331"/>
          </a:xfrm>
          <a:prstGeom prst="rect">
            <a:avLst/>
          </a:prstGeom>
        </p:spPr>
        <p:txBody>
          <a:bodyPr wrap="square">
            <a:spAutoFit/>
          </a:bodyPr>
          <a:lstStyle/>
          <a:p>
            <a:r>
              <a:rPr lang="en-US" altLang="zh-TW" dirty="0"/>
              <a:t>https://brohrer.mcknote.com/zh-Hant/how_machine_learning_works/how_rnns_lstm_work.html</a:t>
            </a:r>
            <a:endParaRPr lang="zh-TW" altLang="en-US" dirty="0"/>
          </a:p>
        </p:txBody>
      </p:sp>
      <p:sp>
        <p:nvSpPr>
          <p:cNvPr id="5" name="矩形 4"/>
          <p:cNvSpPr/>
          <p:nvPr/>
        </p:nvSpPr>
        <p:spPr>
          <a:xfrm>
            <a:off x="3246581" y="349592"/>
            <a:ext cx="5075383" cy="646331"/>
          </a:xfrm>
          <a:prstGeom prst="rect">
            <a:avLst/>
          </a:prstGeom>
        </p:spPr>
        <p:txBody>
          <a:bodyPr wrap="square">
            <a:spAutoFit/>
          </a:bodyPr>
          <a:lstStyle/>
          <a:p>
            <a:r>
              <a:rPr lang="en-US" altLang="zh-CN" dirty="0"/>
              <a:t>LSTMs </a:t>
            </a:r>
            <a:r>
              <a:rPr lang="zh-CN" altLang="en-US" dirty="0"/>
              <a:t>也有類似的結構</a:t>
            </a:r>
            <a:r>
              <a:rPr lang="en-US" altLang="zh-CN" dirty="0"/>
              <a:t>,</a:t>
            </a:r>
            <a:r>
              <a:rPr lang="zh-CN" altLang="en-US" dirty="0"/>
              <a:t>但是它們不再只是用一個單一的 </a:t>
            </a:r>
            <a:r>
              <a:rPr lang="en-US" altLang="zh-CN" dirty="0" err="1"/>
              <a:t>tanh</a:t>
            </a:r>
            <a:r>
              <a:rPr lang="en-US" altLang="zh-CN" dirty="0"/>
              <a:t> </a:t>
            </a:r>
            <a:r>
              <a:rPr lang="zh-CN" altLang="en-US" dirty="0"/>
              <a:t>層，而是用了四個相互作用的層</a:t>
            </a:r>
            <a:endParaRPr lang="zh-TW" altLang="en-US" dirty="0"/>
          </a:p>
        </p:txBody>
      </p:sp>
    </p:spTree>
    <p:extLst>
      <p:ext uri="{BB962C8B-B14F-4D97-AF65-F5344CB8AC3E}">
        <p14:creationId xmlns:p14="http://schemas.microsoft.com/office/powerpoint/2010/main" val="430425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1237199" y="639979"/>
            <a:ext cx="6669602" cy="2493480"/>
          </a:xfrm>
          <a:prstGeom prst="rect">
            <a:avLst/>
          </a:prstGeom>
        </p:spPr>
      </p:pic>
      <p:pic>
        <p:nvPicPr>
          <p:cNvPr id="5" name="Picture 2" descr="http://www.tensorflownews.com/wp-content/uploads/2018/05/%E5%9B%BE%E4%BA%8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301" y="3624247"/>
            <a:ext cx="666750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493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2336223" cy="1048038"/>
          </a:xfrm>
        </p:spPr>
        <p:txBody>
          <a:bodyPr/>
          <a:lstStyle/>
          <a:p>
            <a:r>
              <a:rPr lang="en-US" altLang="zh-TW" dirty="0"/>
              <a:t>cell state</a:t>
            </a:r>
            <a:endParaRPr lang="zh-TW" altLang="en-US" dirty="0"/>
          </a:p>
        </p:txBody>
      </p:sp>
      <p:pic>
        <p:nvPicPr>
          <p:cNvPr id="4" name="內容版面配置區 3"/>
          <p:cNvPicPr>
            <a:picLocks noGrp="1" noChangeAspect="1"/>
          </p:cNvPicPr>
          <p:nvPr>
            <p:ph idx="1"/>
          </p:nvPr>
        </p:nvPicPr>
        <p:blipFill rotWithShape="1">
          <a:blip r:embed="rId2"/>
          <a:srcRect l="23294" r="25995"/>
          <a:stretch/>
        </p:blipFill>
        <p:spPr>
          <a:xfrm>
            <a:off x="2373745" y="2705954"/>
            <a:ext cx="3999346" cy="2435979"/>
          </a:xfrm>
          <a:prstGeom prst="rect">
            <a:avLst/>
          </a:prstGeom>
        </p:spPr>
      </p:pic>
      <p:sp>
        <p:nvSpPr>
          <p:cNvPr id="5" name="矩形 4"/>
          <p:cNvSpPr/>
          <p:nvPr/>
        </p:nvSpPr>
        <p:spPr>
          <a:xfrm>
            <a:off x="628650" y="1277357"/>
            <a:ext cx="7702550" cy="1477328"/>
          </a:xfrm>
          <a:prstGeom prst="rect">
            <a:avLst/>
          </a:prstGeom>
        </p:spPr>
        <p:txBody>
          <a:bodyPr wrap="square">
            <a:spAutoFit/>
          </a:bodyPr>
          <a:lstStyle/>
          <a:p>
            <a:r>
              <a:rPr lang="en-US" altLang="zh-CN" dirty="0"/>
              <a:t>LSTMs </a:t>
            </a:r>
            <a:r>
              <a:rPr lang="zh-CN" altLang="en-US" dirty="0"/>
              <a:t>最關鍵的地方在於 </a:t>
            </a:r>
            <a:r>
              <a:rPr lang="en-US" altLang="zh-CN" dirty="0"/>
              <a:t>cell</a:t>
            </a:r>
            <a:r>
              <a:rPr lang="zh-CN" altLang="en-US" dirty="0"/>
              <a:t> 狀態 和 結構圖上面的那條橫穿的水平線。</a:t>
            </a:r>
          </a:p>
          <a:p>
            <a:endParaRPr lang="zh-CN" altLang="en-US" dirty="0"/>
          </a:p>
          <a:p>
            <a:r>
              <a:rPr lang="en-US" altLang="zh-CN" dirty="0"/>
              <a:t>cell </a:t>
            </a:r>
            <a:r>
              <a:rPr lang="zh-CN" altLang="en-US" dirty="0"/>
              <a:t>狀態的傳輸就像一條傳送帶，向量從整個 </a:t>
            </a:r>
            <a:r>
              <a:rPr lang="en-US" altLang="zh-CN" dirty="0"/>
              <a:t>cell </a:t>
            </a:r>
            <a:r>
              <a:rPr lang="zh-CN" altLang="en-US" dirty="0"/>
              <a:t>中穿過，只是做了少量的線性操作。這種結構能夠很輕鬆地實現資訊從整個 </a:t>
            </a:r>
            <a:r>
              <a:rPr lang="en-US" altLang="zh-CN" dirty="0"/>
              <a:t>cell </a:t>
            </a:r>
            <a:r>
              <a:rPr lang="zh-CN" altLang="en-US" dirty="0"/>
              <a:t>中穿過而不做改變。（這樣就可以實現長時期的記憶保留）</a:t>
            </a:r>
            <a:endParaRPr lang="zh-TW" altLang="en-US" dirty="0"/>
          </a:p>
        </p:txBody>
      </p:sp>
      <p:sp>
        <p:nvSpPr>
          <p:cNvPr id="6" name="矩形 5"/>
          <p:cNvSpPr/>
          <p:nvPr/>
        </p:nvSpPr>
        <p:spPr>
          <a:xfrm>
            <a:off x="854364" y="5038500"/>
            <a:ext cx="6553200" cy="646331"/>
          </a:xfrm>
          <a:prstGeom prst="rect">
            <a:avLst/>
          </a:prstGeom>
        </p:spPr>
        <p:txBody>
          <a:bodyPr wrap="square">
            <a:spAutoFit/>
          </a:bodyPr>
          <a:lstStyle/>
          <a:p>
            <a:r>
              <a:rPr lang="zh-TW" altLang="en-US" sz="3600" dirty="0"/>
              <a:t>使用</a:t>
            </a:r>
            <a:r>
              <a:rPr lang="en-US" altLang="zh-TW" sz="3600" dirty="0"/>
              <a:t>Gate</a:t>
            </a:r>
            <a:r>
              <a:rPr lang="zh-TW" altLang="en-US" sz="3600" dirty="0"/>
              <a:t>來</a:t>
            </a:r>
            <a:r>
              <a:rPr lang="zh-CN" altLang="en-US" sz="3600" dirty="0"/>
              <a:t>添加或者刪除資訊</a:t>
            </a:r>
            <a:endParaRPr lang="zh-TW" altLang="en-US" sz="3600" dirty="0"/>
          </a:p>
        </p:txBody>
      </p:sp>
      <p:sp>
        <p:nvSpPr>
          <p:cNvPr id="7" name="矩形 6"/>
          <p:cNvSpPr/>
          <p:nvPr/>
        </p:nvSpPr>
        <p:spPr>
          <a:xfrm>
            <a:off x="3242300" y="661594"/>
            <a:ext cx="2031325" cy="369332"/>
          </a:xfrm>
          <a:prstGeom prst="rect">
            <a:avLst/>
          </a:prstGeom>
        </p:spPr>
        <p:txBody>
          <a:bodyPr wrap="none">
            <a:spAutoFit/>
          </a:bodyPr>
          <a:lstStyle/>
          <a:p>
            <a:r>
              <a:rPr lang="zh-TW" altLang="en-US" dirty="0"/>
              <a:t>長時期的記憶保留</a:t>
            </a:r>
          </a:p>
        </p:txBody>
      </p:sp>
      <p:sp>
        <p:nvSpPr>
          <p:cNvPr id="8" name="矩形 7"/>
          <p:cNvSpPr/>
          <p:nvPr/>
        </p:nvSpPr>
        <p:spPr>
          <a:xfrm>
            <a:off x="1034917" y="3297583"/>
            <a:ext cx="1338828" cy="369332"/>
          </a:xfrm>
          <a:prstGeom prst="rect">
            <a:avLst/>
          </a:prstGeom>
        </p:spPr>
        <p:txBody>
          <a:bodyPr wrap="none">
            <a:spAutoFit/>
          </a:bodyPr>
          <a:lstStyle/>
          <a:p>
            <a:r>
              <a:rPr lang="zh-TW" altLang="en-US" dirty="0"/>
              <a:t>傳送帶結構</a:t>
            </a:r>
          </a:p>
        </p:txBody>
      </p:sp>
      <p:sp>
        <p:nvSpPr>
          <p:cNvPr id="9" name="矩形 8"/>
          <p:cNvSpPr/>
          <p:nvPr/>
        </p:nvSpPr>
        <p:spPr>
          <a:xfrm>
            <a:off x="741506" y="5684831"/>
            <a:ext cx="7589693" cy="923330"/>
          </a:xfrm>
          <a:prstGeom prst="rect">
            <a:avLst/>
          </a:prstGeom>
        </p:spPr>
        <p:txBody>
          <a:bodyPr wrap="square">
            <a:spAutoFit/>
          </a:bodyPr>
          <a:lstStyle/>
          <a:p>
            <a:r>
              <a:rPr lang="zh-TW" altLang="en-US" dirty="0"/>
              <a:t>每個 </a:t>
            </a:r>
            <a:r>
              <a:rPr lang="en-US" altLang="zh-TW" dirty="0"/>
              <a:t>LSTM </a:t>
            </a:r>
            <a:r>
              <a:rPr lang="zh-TW" altLang="en-US" dirty="0"/>
              <a:t>有三個這樣的門結構，來實現保護和控制資訊。</a:t>
            </a:r>
            <a:endParaRPr lang="en-US" altLang="zh-TW" dirty="0"/>
          </a:p>
          <a:p>
            <a:r>
              <a:rPr lang="zh-TW" altLang="en-US" dirty="0"/>
              <a:t>（分別是 “</a:t>
            </a:r>
            <a:r>
              <a:rPr lang="en-US" altLang="zh-TW" dirty="0"/>
              <a:t>forget gate layer”, </a:t>
            </a:r>
            <a:r>
              <a:rPr lang="zh-TW" altLang="en-US" dirty="0"/>
              <a:t>遺忘門； “</a:t>
            </a:r>
            <a:r>
              <a:rPr lang="en-US" altLang="zh-TW" dirty="0"/>
              <a:t>input gate layer”</a:t>
            </a:r>
            <a:r>
              <a:rPr lang="zh-TW" altLang="en-US" dirty="0"/>
              <a:t>，傳入門； “</a:t>
            </a:r>
            <a:r>
              <a:rPr lang="en-US" altLang="zh-TW" dirty="0"/>
              <a:t>output gate layer”, </a:t>
            </a:r>
            <a:r>
              <a:rPr lang="zh-TW" altLang="en-US" dirty="0"/>
              <a:t>輸出門）</a:t>
            </a:r>
          </a:p>
        </p:txBody>
      </p:sp>
    </p:spTree>
    <p:extLst>
      <p:ext uri="{BB962C8B-B14F-4D97-AF65-F5344CB8AC3E}">
        <p14:creationId xmlns:p14="http://schemas.microsoft.com/office/powerpoint/2010/main" val="1427574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099127"/>
            <a:ext cx="7886700" cy="591562"/>
          </a:xfrm>
        </p:spPr>
        <p:txBody>
          <a:bodyPr>
            <a:normAutofit/>
          </a:bodyPr>
          <a:lstStyle/>
          <a:p>
            <a:r>
              <a:rPr lang="zh-CN" altLang="en-US" sz="3600" dirty="0"/>
              <a:t>決定</a:t>
            </a:r>
            <a:r>
              <a:rPr lang="zh-TW" altLang="en-US" sz="3600" dirty="0"/>
              <a:t>要</a:t>
            </a:r>
            <a:r>
              <a:rPr lang="zh-CN" altLang="en-US" sz="3600" dirty="0"/>
              <a:t>讓那些資訊繼續通過這個 </a:t>
            </a:r>
            <a:r>
              <a:rPr lang="en-US" altLang="zh-CN" sz="3600" dirty="0"/>
              <a:t>cell</a:t>
            </a:r>
            <a:r>
              <a:rPr lang="en-US" altLang="zh-TW" sz="3600" dirty="0"/>
              <a:t>?</a:t>
            </a:r>
            <a:endParaRPr lang="zh-TW" altLang="en-US" sz="3600" dirty="0"/>
          </a:p>
        </p:txBody>
      </p:sp>
      <p:pic>
        <p:nvPicPr>
          <p:cNvPr id="5122" name="Picture 2" descr="https://img-blog.csdn.net/20170301112027436?watermark/2/text/aHR0cDovL2Jsb2cuY3Nkbi5uZXQvSmVycl9feQ==/font/5a6L5L2T/fontsize/400/fill/I0JBQkFCMA==/dissolve/70/gravity/SouthEa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4266124"/>
            <a:ext cx="7886700" cy="243597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704749" y="637462"/>
            <a:ext cx="2838021" cy="461665"/>
          </a:xfrm>
          <a:prstGeom prst="rect">
            <a:avLst/>
          </a:prstGeom>
        </p:spPr>
        <p:txBody>
          <a:bodyPr wrap="none">
            <a:spAutoFit/>
          </a:bodyPr>
          <a:lstStyle/>
          <a:p>
            <a:r>
              <a:rPr lang="zh-TW" altLang="en-US" sz="2400" dirty="0"/>
              <a:t>遺忘門 </a:t>
            </a:r>
            <a:r>
              <a:rPr lang="en-US" altLang="zh-TW" sz="2400" dirty="0"/>
              <a:t>(forget gates)</a:t>
            </a:r>
            <a:endParaRPr lang="zh-TW" altLang="en-US" sz="2400" dirty="0"/>
          </a:p>
        </p:txBody>
      </p:sp>
      <p:sp>
        <p:nvSpPr>
          <p:cNvPr id="5" name="矩形 4"/>
          <p:cNvSpPr/>
          <p:nvPr/>
        </p:nvSpPr>
        <p:spPr>
          <a:xfrm>
            <a:off x="6179081" y="3613251"/>
            <a:ext cx="1662635" cy="369332"/>
          </a:xfrm>
          <a:prstGeom prst="rect">
            <a:avLst/>
          </a:prstGeom>
        </p:spPr>
        <p:txBody>
          <a:bodyPr wrap="none">
            <a:spAutoFit/>
          </a:bodyPr>
          <a:lstStyle/>
          <a:p>
            <a:r>
              <a:rPr lang="en-US" altLang="zh-TW" dirty="0"/>
              <a:t>sigmoid </a:t>
            </a:r>
            <a:r>
              <a:rPr lang="zh-TW" altLang="en-US" dirty="0"/>
              <a:t>神經層</a:t>
            </a:r>
          </a:p>
        </p:txBody>
      </p:sp>
      <p:sp>
        <p:nvSpPr>
          <p:cNvPr id="6" name="矩形 5"/>
          <p:cNvSpPr/>
          <p:nvPr/>
        </p:nvSpPr>
        <p:spPr>
          <a:xfrm>
            <a:off x="628650" y="1888715"/>
            <a:ext cx="3814041" cy="2031325"/>
          </a:xfrm>
          <a:prstGeom prst="rect">
            <a:avLst/>
          </a:prstGeom>
        </p:spPr>
        <p:txBody>
          <a:bodyPr wrap="square">
            <a:spAutoFit/>
          </a:bodyPr>
          <a:lstStyle/>
          <a:p>
            <a:r>
              <a:rPr lang="en-US" altLang="zh-TW" dirty="0"/>
              <a:t>sigmoid </a:t>
            </a:r>
            <a:r>
              <a:rPr lang="zh-TW" altLang="en-US" dirty="0"/>
              <a:t>神經層</a:t>
            </a:r>
          </a:p>
          <a:p>
            <a:r>
              <a:rPr lang="zh-CN" altLang="en-US" dirty="0"/>
              <a:t>輸出是一個數值都在 </a:t>
            </a:r>
            <a:r>
              <a:rPr lang="en-US" altLang="zh-CN" dirty="0"/>
              <a:t>0</a:t>
            </a:r>
            <a:r>
              <a:rPr lang="zh-CN" altLang="en-US" dirty="0"/>
              <a:t>，</a:t>
            </a:r>
            <a:r>
              <a:rPr lang="en-US" altLang="zh-CN" dirty="0"/>
              <a:t>1 </a:t>
            </a:r>
            <a:r>
              <a:rPr lang="zh-CN" altLang="en-US" dirty="0"/>
              <a:t>之間的向量（向量長度和 </a:t>
            </a:r>
            <a:r>
              <a:rPr lang="en-US" altLang="zh-CN" dirty="0"/>
              <a:t>cell </a:t>
            </a:r>
            <a:r>
              <a:rPr lang="zh-CN" altLang="en-US" dirty="0"/>
              <a:t>的狀態 </a:t>
            </a:r>
            <a:r>
              <a:rPr lang="en-US" altLang="zh-CN" dirty="0"/>
              <a:t>$ C_{t-1} $ </a:t>
            </a:r>
            <a:r>
              <a:rPr lang="zh-CN" altLang="en-US" dirty="0"/>
              <a:t>一樣），表示讓 </a:t>
            </a:r>
            <a:r>
              <a:rPr lang="en-US" altLang="zh-CN" dirty="0"/>
              <a:t>$C_{t-1} $ </a:t>
            </a:r>
            <a:r>
              <a:rPr lang="zh-CN" altLang="en-US" dirty="0"/>
              <a:t>的各部分資訊通過的比重。 </a:t>
            </a:r>
            <a:endParaRPr lang="en-US" altLang="zh-CN" dirty="0"/>
          </a:p>
          <a:p>
            <a:r>
              <a:rPr lang="en-US" altLang="zh-CN" dirty="0"/>
              <a:t>0 </a:t>
            </a:r>
            <a:r>
              <a:rPr lang="zh-CN" altLang="en-US" dirty="0"/>
              <a:t>表示“不讓任何資訊通過”， </a:t>
            </a:r>
            <a:r>
              <a:rPr lang="en-US" altLang="zh-CN" dirty="0"/>
              <a:t>1 </a:t>
            </a:r>
            <a:r>
              <a:rPr lang="zh-CN" altLang="en-US" dirty="0"/>
              <a:t>表示“讓所有資訊通過”。</a:t>
            </a:r>
            <a:endParaRPr lang="zh-TW" altLang="en-US" dirty="0"/>
          </a:p>
        </p:txBody>
      </p:sp>
      <p:pic>
        <p:nvPicPr>
          <p:cNvPr id="5124" name="Picture 4" descr="http://colah.github.io/posts/2015-08-Understanding-LSTMs/img/LSTM3-g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5355" y="2329017"/>
            <a:ext cx="1885950" cy="230505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301533" y="1888715"/>
            <a:ext cx="3417730" cy="369332"/>
          </a:xfrm>
          <a:prstGeom prst="rect">
            <a:avLst/>
          </a:prstGeom>
        </p:spPr>
        <p:txBody>
          <a:bodyPr wrap="none">
            <a:spAutoFit/>
          </a:bodyPr>
          <a:lstStyle/>
          <a:p>
            <a:r>
              <a:rPr lang="en-US" altLang="zh-TW" dirty="0"/>
              <a:t>pointwise multiplication operation</a:t>
            </a:r>
            <a:endParaRPr lang="zh-TW" altLang="en-US" dirty="0"/>
          </a:p>
        </p:txBody>
      </p:sp>
    </p:spTree>
    <p:extLst>
      <p:ext uri="{BB962C8B-B14F-4D97-AF65-F5344CB8AC3E}">
        <p14:creationId xmlns:p14="http://schemas.microsoft.com/office/powerpoint/2010/main" val="1180443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764" y="387381"/>
            <a:ext cx="3178049" cy="523220"/>
          </a:xfrm>
          <a:prstGeom prst="rect">
            <a:avLst/>
          </a:prstGeom>
        </p:spPr>
        <p:txBody>
          <a:bodyPr wrap="none">
            <a:spAutoFit/>
          </a:bodyPr>
          <a:lstStyle/>
          <a:p>
            <a:r>
              <a:rPr lang="zh-TW" altLang="en-US" sz="2800" dirty="0"/>
              <a:t>傳入門 </a:t>
            </a:r>
            <a:r>
              <a:rPr lang="en-US" altLang="zh-TW" sz="2800" dirty="0"/>
              <a:t>(input gates)</a:t>
            </a:r>
            <a:endParaRPr lang="zh-TW" altLang="en-US" sz="2800" dirty="0"/>
          </a:p>
        </p:txBody>
      </p:sp>
      <p:pic>
        <p:nvPicPr>
          <p:cNvPr id="7170" name="Picture 2" descr="https://img-blog.csdn.net/20170301115512234?watermark/2/text/aHR0cDovL2Jsb2cuY3Nkbi5uZXQvSmVycl9feQ==/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35" y="3194841"/>
            <a:ext cx="8715510" cy="26919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27764" y="966141"/>
            <a:ext cx="3894015" cy="369332"/>
          </a:xfrm>
          <a:prstGeom prst="rect">
            <a:avLst/>
          </a:prstGeom>
        </p:spPr>
        <p:txBody>
          <a:bodyPr wrap="none">
            <a:spAutoFit/>
          </a:bodyPr>
          <a:lstStyle/>
          <a:p>
            <a:r>
              <a:rPr lang="zh-CN" altLang="en-US" dirty="0"/>
              <a:t>決定讓多少新的資訊加入到 </a:t>
            </a:r>
            <a:r>
              <a:rPr lang="en-US" altLang="zh-CN" dirty="0"/>
              <a:t>cell </a:t>
            </a:r>
            <a:r>
              <a:rPr lang="zh-CN" altLang="en-US" dirty="0"/>
              <a:t>狀態 </a:t>
            </a:r>
            <a:endParaRPr lang="zh-TW" altLang="en-US" dirty="0"/>
          </a:p>
        </p:txBody>
      </p:sp>
      <p:sp>
        <p:nvSpPr>
          <p:cNvPr id="5" name="矩形 4"/>
          <p:cNvSpPr/>
          <p:nvPr/>
        </p:nvSpPr>
        <p:spPr>
          <a:xfrm>
            <a:off x="738960" y="1480327"/>
            <a:ext cx="7832385" cy="1569660"/>
          </a:xfrm>
          <a:prstGeom prst="rect">
            <a:avLst/>
          </a:prstGeom>
        </p:spPr>
        <p:txBody>
          <a:bodyPr wrap="square">
            <a:spAutoFit/>
          </a:bodyPr>
          <a:lstStyle/>
          <a:p>
            <a:r>
              <a:rPr lang="en-US" altLang="zh-TW" sz="2400" dirty="0"/>
              <a:t>[1]a sigmoid layer called the “input gate layer” decides which values we’ll update. </a:t>
            </a:r>
          </a:p>
          <a:p>
            <a:r>
              <a:rPr lang="en-US" altLang="zh-TW" sz="2400" dirty="0"/>
              <a:t>[2]a </a:t>
            </a:r>
            <a:r>
              <a:rPr lang="en-US" altLang="zh-TW" sz="2400" dirty="0" err="1"/>
              <a:t>tanh</a:t>
            </a:r>
            <a:r>
              <a:rPr lang="en-US" altLang="zh-TW" sz="2400" dirty="0"/>
              <a:t> layer creates a vector of new candidate values, </a:t>
            </a:r>
            <a:r>
              <a:rPr lang="en-US" altLang="zh-TW" sz="2400" dirty="0" err="1"/>
              <a:t>C~t</a:t>
            </a:r>
            <a:r>
              <a:rPr lang="en-US" altLang="zh-TW" sz="2400" dirty="0"/>
              <a:t>, that could be added to the state</a:t>
            </a:r>
            <a:endParaRPr lang="zh-TW" altLang="en-US" sz="2400" dirty="0"/>
          </a:p>
        </p:txBody>
      </p:sp>
    </p:spTree>
    <p:extLst>
      <p:ext uri="{BB962C8B-B14F-4D97-AF65-F5344CB8AC3E}">
        <p14:creationId xmlns:p14="http://schemas.microsoft.com/office/powerpoint/2010/main" val="2483901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combine these two to create an update to the state</a:t>
            </a:r>
            <a:endParaRPr lang="zh-TW" altLang="en-US" dirty="0"/>
          </a:p>
        </p:txBody>
      </p:sp>
      <p:pic>
        <p:nvPicPr>
          <p:cNvPr id="6146" name="Picture 2" descr="http://colah.github.io/posts/2015-08-Understanding-LSTMs/img/LSTM3-focus-C.png"/>
          <p:cNvPicPr>
            <a:picLocks noChangeAspect="1" noChangeArrowheads="1"/>
          </p:cNvPicPr>
          <p:nvPr/>
        </p:nvPicPr>
        <p:blipFill rotWithShape="1">
          <a:blip r:embed="rId2">
            <a:extLst>
              <a:ext uri="{28A0092B-C50C-407E-A947-70E740481C1C}">
                <a14:useLocalDpi xmlns:a14="http://schemas.microsoft.com/office/drawing/2010/main" val="0"/>
              </a:ext>
            </a:extLst>
          </a:blip>
          <a:srcRect r="9788"/>
          <a:stretch/>
        </p:blipFill>
        <p:spPr bwMode="auto">
          <a:xfrm>
            <a:off x="859656" y="2565468"/>
            <a:ext cx="7613927" cy="2606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193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6000" dirty="0"/>
              <a:t>遞歸神經網絡</a:t>
            </a:r>
            <a:endParaRPr lang="en-US" altLang="zh-TW" sz="6000" dirty="0"/>
          </a:p>
          <a:p>
            <a:pPr algn="ctr"/>
            <a:r>
              <a:rPr lang="en-US" altLang="zh-TW" sz="6000" dirty="0"/>
              <a:t>Recurrent</a:t>
            </a:r>
          </a:p>
          <a:p>
            <a:pPr algn="ctr"/>
            <a:r>
              <a:rPr lang="en-US" altLang="zh-TW" sz="6000" dirty="0"/>
              <a:t>Neural Network</a:t>
            </a:r>
          </a:p>
          <a:p>
            <a:pPr algn="ctr"/>
            <a:endParaRPr lang="en-US" altLang="zh-TW" sz="6000" dirty="0"/>
          </a:p>
          <a:p>
            <a:pPr algn="ctr"/>
            <a:r>
              <a:rPr lang="zh-TW" altLang="en-US" sz="6000" dirty="0"/>
              <a:t>模型</a:t>
            </a:r>
            <a:endParaRPr lang="en-US" altLang="zh-TW" sz="6000" dirty="0"/>
          </a:p>
        </p:txBody>
      </p:sp>
    </p:spTree>
    <p:extLst>
      <p:ext uri="{BB962C8B-B14F-4D97-AF65-F5344CB8AC3E}">
        <p14:creationId xmlns:p14="http://schemas.microsoft.com/office/powerpoint/2010/main" val="741366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42323" y="106508"/>
            <a:ext cx="2068368" cy="1325563"/>
          </a:xfrm>
        </p:spPr>
        <p:txBody>
          <a:bodyPr/>
          <a:lstStyle/>
          <a:p>
            <a:r>
              <a:rPr lang="zh-TW" altLang="en-US" dirty="0"/>
              <a:t>輸出門</a:t>
            </a:r>
          </a:p>
        </p:txBody>
      </p:sp>
      <p:pic>
        <p:nvPicPr>
          <p:cNvPr id="8194" name="Picture 2" descr="http://colah.github.io/posts/2015-08-Understanding-LSTMs/img/LSTM3-focus-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2395" y="3512976"/>
            <a:ext cx="7886700" cy="243597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42323" y="1062739"/>
            <a:ext cx="1800493" cy="369332"/>
          </a:xfrm>
          <a:prstGeom prst="rect">
            <a:avLst/>
          </a:prstGeom>
        </p:spPr>
        <p:txBody>
          <a:bodyPr wrap="none">
            <a:spAutoFit/>
          </a:bodyPr>
          <a:lstStyle/>
          <a:p>
            <a:r>
              <a:rPr lang="zh-CN" altLang="en-US" dirty="0"/>
              <a:t>決定輸出什麼值</a:t>
            </a:r>
            <a:endParaRPr lang="zh-TW" altLang="en-US" dirty="0"/>
          </a:p>
        </p:txBody>
      </p:sp>
      <p:sp>
        <p:nvSpPr>
          <p:cNvPr id="6" name="矩形 5"/>
          <p:cNvSpPr/>
          <p:nvPr/>
        </p:nvSpPr>
        <p:spPr>
          <a:xfrm>
            <a:off x="2609271" y="739573"/>
            <a:ext cx="5648037" cy="646331"/>
          </a:xfrm>
          <a:prstGeom prst="rect">
            <a:avLst/>
          </a:prstGeom>
        </p:spPr>
        <p:txBody>
          <a:bodyPr wrap="square">
            <a:spAutoFit/>
          </a:bodyPr>
          <a:lstStyle/>
          <a:p>
            <a:r>
              <a:rPr lang="en-US" altLang="zh-TW" dirty="0"/>
              <a:t>This output will be based on our cell state, but will be a filtered version</a:t>
            </a:r>
            <a:endParaRPr lang="zh-TW" altLang="en-US" dirty="0"/>
          </a:p>
        </p:txBody>
      </p:sp>
      <p:sp>
        <p:nvSpPr>
          <p:cNvPr id="7" name="矩形 6"/>
          <p:cNvSpPr/>
          <p:nvPr/>
        </p:nvSpPr>
        <p:spPr>
          <a:xfrm>
            <a:off x="496454" y="1646061"/>
            <a:ext cx="7818582" cy="1754326"/>
          </a:xfrm>
          <a:prstGeom prst="rect">
            <a:avLst/>
          </a:prstGeom>
        </p:spPr>
        <p:txBody>
          <a:bodyPr wrap="square">
            <a:spAutoFit/>
          </a:bodyPr>
          <a:lstStyle/>
          <a:p>
            <a:r>
              <a:rPr lang="en-US" altLang="zh-TW" dirty="0"/>
              <a:t>First, we run a sigmoid layer which decides what parts of the cell state we’re going to output. </a:t>
            </a:r>
          </a:p>
          <a:p>
            <a:endParaRPr lang="en-US" altLang="zh-TW" dirty="0"/>
          </a:p>
          <a:p>
            <a:r>
              <a:rPr lang="en-US" altLang="zh-TW" dirty="0"/>
              <a:t>Then, we put the cell state through </a:t>
            </a:r>
            <a:r>
              <a:rPr lang="en-US" altLang="zh-TW" dirty="0" err="1"/>
              <a:t>tanh</a:t>
            </a:r>
            <a:r>
              <a:rPr lang="en-US" altLang="zh-TW" dirty="0"/>
              <a:t> (to push the values to be between −1 and 1) and multiply it by the output of the sigmoid gate, so that we only output the parts we decided to.</a:t>
            </a:r>
            <a:endParaRPr lang="zh-TW" altLang="en-US" dirty="0"/>
          </a:p>
        </p:txBody>
      </p:sp>
    </p:spTree>
    <p:extLst>
      <p:ext uri="{BB962C8B-B14F-4D97-AF65-F5344CB8AC3E}">
        <p14:creationId xmlns:p14="http://schemas.microsoft.com/office/powerpoint/2010/main" val="816888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Depth-Gated Recurrent Neural Networks</a:t>
            </a:r>
            <a:endParaRPr lang="zh-TW" altLang="en-US" dirty="0"/>
          </a:p>
        </p:txBody>
      </p:sp>
      <p:pic>
        <p:nvPicPr>
          <p:cNvPr id="10242" name="Picture 2" descr="http://colah.github.io/posts/2015-08-Understanding-LSTMs/img/LSTM3-var-ti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2783304"/>
            <a:ext cx="7886700" cy="2435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018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mg-blog.csdn.net/20170723220115935?watermark/2/text/aHR0cDovL2Jsb2cuY3Nkbi5uZXQvbXBrX25vMQ==/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5391" y="1466463"/>
            <a:ext cx="5657850" cy="400050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6227" y="5906700"/>
            <a:ext cx="6577914" cy="369332"/>
          </a:xfrm>
          <a:prstGeom prst="rect">
            <a:avLst/>
          </a:prstGeom>
        </p:spPr>
        <p:txBody>
          <a:bodyPr wrap="square">
            <a:spAutoFit/>
          </a:bodyPr>
          <a:lstStyle/>
          <a:p>
            <a:r>
              <a:rPr lang="en-US" altLang="zh-TW" dirty="0"/>
              <a:t>https://blog.csdn.net/mpk_no1/article/details/72875185</a:t>
            </a:r>
            <a:endParaRPr lang="zh-TW" altLang="en-US" dirty="0"/>
          </a:p>
        </p:txBody>
      </p:sp>
      <p:sp>
        <p:nvSpPr>
          <p:cNvPr id="4" name="矩形 3"/>
          <p:cNvSpPr/>
          <p:nvPr/>
        </p:nvSpPr>
        <p:spPr>
          <a:xfrm>
            <a:off x="740460" y="303426"/>
            <a:ext cx="1582484" cy="1015663"/>
          </a:xfrm>
          <a:prstGeom prst="rect">
            <a:avLst/>
          </a:prstGeom>
        </p:spPr>
        <p:txBody>
          <a:bodyPr wrap="none">
            <a:spAutoFit/>
          </a:bodyPr>
          <a:lstStyle/>
          <a:p>
            <a:r>
              <a:rPr lang="en-US" altLang="zh-TW" sz="6000" dirty="0"/>
              <a:t>GRU</a:t>
            </a:r>
            <a:endParaRPr lang="zh-TW" altLang="en-US" sz="6000" dirty="0"/>
          </a:p>
        </p:txBody>
      </p:sp>
    </p:spTree>
    <p:extLst>
      <p:ext uri="{BB962C8B-B14F-4D97-AF65-F5344CB8AC3E}">
        <p14:creationId xmlns:p14="http://schemas.microsoft.com/office/powerpoint/2010/main" val="985736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tensorflownews.com/wp-content/uploads/2018/05/%E5%9B%BE%E5%8D%81%E4%B8%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50" y="1525844"/>
            <a:ext cx="6368793" cy="418855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56877" y="385805"/>
            <a:ext cx="6687087" cy="707886"/>
          </a:xfrm>
          <a:prstGeom prst="rect">
            <a:avLst/>
          </a:prstGeom>
        </p:spPr>
        <p:txBody>
          <a:bodyPr wrap="none">
            <a:spAutoFit/>
          </a:bodyPr>
          <a:lstStyle/>
          <a:p>
            <a:r>
              <a:rPr lang="zh-TW" altLang="en-US" sz="4000" dirty="0"/>
              <a:t>雙向</a:t>
            </a:r>
            <a:r>
              <a:rPr lang="en-US" altLang="zh-TW" sz="4000" dirty="0"/>
              <a:t>LSTM(Bi-directional LSTM)</a:t>
            </a:r>
            <a:endParaRPr lang="zh-TW" altLang="en-US" sz="4000" dirty="0"/>
          </a:p>
        </p:txBody>
      </p:sp>
      <p:sp>
        <p:nvSpPr>
          <p:cNvPr id="3" name="矩形 2"/>
          <p:cNvSpPr/>
          <p:nvPr/>
        </p:nvSpPr>
        <p:spPr>
          <a:xfrm>
            <a:off x="638432" y="5972603"/>
            <a:ext cx="6091881" cy="369332"/>
          </a:xfrm>
          <a:prstGeom prst="rect">
            <a:avLst/>
          </a:prstGeom>
        </p:spPr>
        <p:txBody>
          <a:bodyPr wrap="square">
            <a:spAutoFit/>
          </a:bodyPr>
          <a:lstStyle/>
          <a:p>
            <a:r>
              <a:rPr lang="en-US" altLang="zh-TW" dirty="0"/>
              <a:t>https://blog.csdn.net/fendouaini/article/details/80198994</a:t>
            </a:r>
            <a:endParaRPr lang="zh-TW" altLang="en-US" dirty="0"/>
          </a:p>
        </p:txBody>
      </p:sp>
    </p:spTree>
    <p:extLst>
      <p:ext uri="{BB962C8B-B14F-4D97-AF65-F5344CB8AC3E}">
        <p14:creationId xmlns:p14="http://schemas.microsoft.com/office/powerpoint/2010/main" val="499214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mg-blog.csdn.net/20170723211420228?watermark/2/text/aHR0cDovL2Jsb2cuY3Nkbi5uZXQvbXBrX25vMQ==/font/5a6L5L2T/fontsize/400/fill/I0JBQkFCMA==/dissolve/70/gravity/Cen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270" y="294953"/>
            <a:ext cx="4726594" cy="12426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www.tensorflownews.com/wp-content/uploads/2018/05/%E5%9B%BE%E4%BA%8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226" y="2580122"/>
            <a:ext cx="2272119" cy="85042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99084" y="1753454"/>
            <a:ext cx="2531462" cy="707886"/>
          </a:xfrm>
          <a:prstGeom prst="rect">
            <a:avLst/>
          </a:prstGeom>
        </p:spPr>
        <p:txBody>
          <a:bodyPr wrap="none">
            <a:spAutoFit/>
          </a:bodyPr>
          <a:lstStyle/>
          <a:p>
            <a:r>
              <a:rPr lang="en-US" altLang="zh-TW" sz="4000" dirty="0" err="1"/>
              <a:t>SimpleRNN</a:t>
            </a:r>
            <a:endParaRPr lang="en-US" altLang="zh-TW" sz="4000" dirty="0"/>
          </a:p>
        </p:txBody>
      </p:sp>
      <p:sp>
        <p:nvSpPr>
          <p:cNvPr id="5" name="矩形 4"/>
          <p:cNvSpPr/>
          <p:nvPr/>
        </p:nvSpPr>
        <p:spPr>
          <a:xfrm>
            <a:off x="259405" y="3505031"/>
            <a:ext cx="2935745" cy="830997"/>
          </a:xfrm>
          <a:prstGeom prst="rect">
            <a:avLst/>
          </a:prstGeom>
        </p:spPr>
        <p:txBody>
          <a:bodyPr wrap="square">
            <a:spAutoFit/>
          </a:bodyPr>
          <a:lstStyle/>
          <a:p>
            <a:r>
              <a:rPr lang="zh-CN" altLang="en-US" sz="1200" dirty="0"/>
              <a:t>所有迴圈神經網路結構都是由完全相同結構的（神經網路）模組進行複製而成的。</a:t>
            </a:r>
            <a:endParaRPr lang="en-US" altLang="zh-CN" sz="1200" dirty="0"/>
          </a:p>
          <a:p>
            <a:r>
              <a:rPr lang="zh-CN" altLang="en-US" sz="1200" dirty="0"/>
              <a:t>在普通的</a:t>
            </a:r>
            <a:r>
              <a:rPr lang="en-US" altLang="zh-CN" sz="1200" dirty="0"/>
              <a:t>RNNs </a:t>
            </a:r>
            <a:r>
              <a:rPr lang="zh-CN" altLang="en-US" sz="1200" dirty="0"/>
              <a:t>中，這個模組結構非常簡單，比如僅是一個單一的 </a:t>
            </a:r>
            <a:r>
              <a:rPr lang="en-US" altLang="zh-CN" sz="1200" dirty="0" err="1"/>
              <a:t>tanh</a:t>
            </a:r>
            <a:r>
              <a:rPr lang="en-US" altLang="zh-CN" sz="1200" dirty="0"/>
              <a:t> </a:t>
            </a:r>
            <a:r>
              <a:rPr lang="zh-CN" altLang="en-US" sz="1200" dirty="0"/>
              <a:t>層</a:t>
            </a:r>
            <a:endParaRPr lang="zh-TW" altLang="en-US" sz="1200" dirty="0"/>
          </a:p>
        </p:txBody>
      </p:sp>
      <p:pic>
        <p:nvPicPr>
          <p:cNvPr id="2" name="圖片 1"/>
          <p:cNvPicPr>
            <a:picLocks noChangeAspect="1"/>
          </p:cNvPicPr>
          <p:nvPr/>
        </p:nvPicPr>
        <p:blipFill>
          <a:blip r:embed="rId4"/>
          <a:stretch>
            <a:fillRect/>
          </a:stretch>
        </p:blipFill>
        <p:spPr>
          <a:xfrm>
            <a:off x="3757823" y="2580122"/>
            <a:ext cx="2824275" cy="1062303"/>
          </a:xfrm>
          <a:prstGeom prst="rect">
            <a:avLst/>
          </a:prstGeom>
        </p:spPr>
      </p:pic>
      <p:sp>
        <p:nvSpPr>
          <p:cNvPr id="6" name="矩形 5"/>
          <p:cNvSpPr/>
          <p:nvPr/>
        </p:nvSpPr>
        <p:spPr>
          <a:xfrm>
            <a:off x="6722967" y="2027703"/>
            <a:ext cx="2257955" cy="1477328"/>
          </a:xfrm>
          <a:prstGeom prst="rect">
            <a:avLst/>
          </a:prstGeom>
        </p:spPr>
        <p:txBody>
          <a:bodyPr wrap="square">
            <a:spAutoFit/>
          </a:bodyPr>
          <a:lstStyle/>
          <a:p>
            <a:r>
              <a:rPr lang="en-US" altLang="zh-TW" dirty="0"/>
              <a:t>LSTMs </a:t>
            </a:r>
            <a:r>
              <a:rPr lang="zh-TW" altLang="en-US" dirty="0"/>
              <a:t>也有類似的結構</a:t>
            </a:r>
            <a:r>
              <a:rPr lang="en-US" altLang="zh-TW" dirty="0"/>
              <a:t>,</a:t>
            </a:r>
            <a:r>
              <a:rPr lang="zh-TW" altLang="en-US" dirty="0"/>
              <a:t>但是它們不再只是用一個單一的 </a:t>
            </a:r>
            <a:r>
              <a:rPr lang="en-US" altLang="zh-TW" dirty="0" err="1"/>
              <a:t>tanh</a:t>
            </a:r>
            <a:r>
              <a:rPr lang="en-US" altLang="zh-TW" dirty="0"/>
              <a:t> </a:t>
            </a:r>
            <a:r>
              <a:rPr lang="zh-TW" altLang="en-US" dirty="0"/>
              <a:t>層，而是用了四個相互作用的層</a:t>
            </a:r>
          </a:p>
        </p:txBody>
      </p:sp>
      <p:sp>
        <p:nvSpPr>
          <p:cNvPr id="8" name="矩形 7"/>
          <p:cNvSpPr/>
          <p:nvPr/>
        </p:nvSpPr>
        <p:spPr>
          <a:xfrm>
            <a:off x="4347319" y="1753454"/>
            <a:ext cx="1546193" cy="830997"/>
          </a:xfrm>
          <a:prstGeom prst="rect">
            <a:avLst/>
          </a:prstGeom>
        </p:spPr>
        <p:txBody>
          <a:bodyPr wrap="none">
            <a:spAutoFit/>
          </a:bodyPr>
          <a:lstStyle/>
          <a:p>
            <a:r>
              <a:rPr lang="en-US" altLang="zh-TW" sz="4800" dirty="0"/>
              <a:t>LSTM</a:t>
            </a:r>
            <a:endParaRPr lang="zh-TW" altLang="en-US" sz="4800" dirty="0"/>
          </a:p>
        </p:txBody>
      </p:sp>
      <p:pic>
        <p:nvPicPr>
          <p:cNvPr id="7" name="圖片 6"/>
          <p:cNvPicPr>
            <a:picLocks noChangeAspect="1"/>
          </p:cNvPicPr>
          <p:nvPr/>
        </p:nvPicPr>
        <p:blipFill>
          <a:blip r:embed="rId5"/>
          <a:stretch>
            <a:fillRect/>
          </a:stretch>
        </p:blipFill>
        <p:spPr>
          <a:xfrm>
            <a:off x="565605" y="4982654"/>
            <a:ext cx="2164962" cy="1528757"/>
          </a:xfrm>
          <a:prstGeom prst="rect">
            <a:avLst/>
          </a:prstGeom>
        </p:spPr>
      </p:pic>
      <p:pic>
        <p:nvPicPr>
          <p:cNvPr id="9" name="圖片 8"/>
          <p:cNvPicPr>
            <a:picLocks noChangeAspect="1"/>
          </p:cNvPicPr>
          <p:nvPr/>
        </p:nvPicPr>
        <p:blipFill>
          <a:blip r:embed="rId6"/>
          <a:stretch>
            <a:fillRect/>
          </a:stretch>
        </p:blipFill>
        <p:spPr>
          <a:xfrm>
            <a:off x="-7418" y="4198654"/>
            <a:ext cx="1717225" cy="1199331"/>
          </a:xfrm>
          <a:prstGeom prst="rect">
            <a:avLst/>
          </a:prstGeom>
        </p:spPr>
      </p:pic>
      <p:pic>
        <p:nvPicPr>
          <p:cNvPr id="10" name="圖片 9"/>
          <p:cNvPicPr>
            <a:picLocks noChangeAspect="1"/>
          </p:cNvPicPr>
          <p:nvPr/>
        </p:nvPicPr>
        <p:blipFill>
          <a:blip r:embed="rId7"/>
          <a:stretch>
            <a:fillRect/>
          </a:stretch>
        </p:blipFill>
        <p:spPr>
          <a:xfrm>
            <a:off x="3922117" y="4595276"/>
            <a:ext cx="3049456" cy="2004762"/>
          </a:xfrm>
          <a:prstGeom prst="rect">
            <a:avLst/>
          </a:prstGeom>
        </p:spPr>
      </p:pic>
      <p:sp>
        <p:nvSpPr>
          <p:cNvPr id="11" name="矩形 10"/>
          <p:cNvSpPr/>
          <p:nvPr/>
        </p:nvSpPr>
        <p:spPr>
          <a:xfrm>
            <a:off x="3757823" y="4088550"/>
            <a:ext cx="3113545" cy="369332"/>
          </a:xfrm>
          <a:prstGeom prst="rect">
            <a:avLst/>
          </a:prstGeom>
        </p:spPr>
        <p:txBody>
          <a:bodyPr wrap="none">
            <a:spAutoFit/>
          </a:bodyPr>
          <a:lstStyle/>
          <a:p>
            <a:r>
              <a:rPr lang="zh-TW" altLang="en-US" dirty="0"/>
              <a:t>雙向</a:t>
            </a:r>
            <a:r>
              <a:rPr lang="en-US" altLang="zh-TW" dirty="0"/>
              <a:t>LSTM(Bi-directional LSTM)</a:t>
            </a:r>
          </a:p>
        </p:txBody>
      </p:sp>
    </p:spTree>
    <p:extLst>
      <p:ext uri="{BB962C8B-B14F-4D97-AF65-F5344CB8AC3E}">
        <p14:creationId xmlns:p14="http://schemas.microsoft.com/office/powerpoint/2010/main" val="4060978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6000" dirty="0"/>
              <a:t>遞歸神經網絡</a:t>
            </a:r>
            <a:endParaRPr lang="en-US" altLang="zh-TW" sz="6000" dirty="0"/>
          </a:p>
          <a:p>
            <a:pPr algn="ctr"/>
            <a:r>
              <a:rPr lang="en-US" altLang="zh-TW" sz="6000" dirty="0"/>
              <a:t>Recurrent</a:t>
            </a:r>
          </a:p>
          <a:p>
            <a:pPr algn="ctr"/>
            <a:r>
              <a:rPr lang="en-US" altLang="zh-TW" sz="6000" dirty="0"/>
              <a:t>Neural Network</a:t>
            </a:r>
          </a:p>
          <a:p>
            <a:pPr algn="ctr"/>
            <a:endParaRPr lang="en-US" altLang="zh-TW" sz="6000" dirty="0"/>
          </a:p>
          <a:p>
            <a:pPr algn="ctr"/>
            <a:r>
              <a:rPr lang="en-US" altLang="zh-TW" sz="6000" dirty="0"/>
              <a:t>PRE-TRAINED MODEL</a:t>
            </a:r>
          </a:p>
        </p:txBody>
      </p:sp>
    </p:spTree>
    <p:extLst>
      <p:ext uri="{BB962C8B-B14F-4D97-AF65-F5344CB8AC3E}">
        <p14:creationId xmlns:p14="http://schemas.microsoft.com/office/powerpoint/2010/main" val="2987508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FAD9B3B5-E290-438B-BCE5-506961C8AE14}"/>
              </a:ext>
            </a:extLst>
          </p:cNvPr>
          <p:cNvPicPr>
            <a:picLocks noGrp="1" noChangeAspect="1"/>
          </p:cNvPicPr>
          <p:nvPr>
            <p:ph sz="half" idx="1"/>
          </p:nvPr>
        </p:nvPicPr>
        <p:blipFill>
          <a:blip r:embed="rId2"/>
          <a:stretch>
            <a:fillRect/>
          </a:stretch>
        </p:blipFill>
        <p:spPr>
          <a:xfrm>
            <a:off x="694636" y="1341898"/>
            <a:ext cx="3462583" cy="4313801"/>
          </a:xfrm>
          <a:prstGeom prst="rect">
            <a:avLst/>
          </a:prstGeom>
        </p:spPr>
      </p:pic>
      <p:pic>
        <p:nvPicPr>
          <p:cNvPr id="6" name="內容版面配置區 5">
            <a:extLst>
              <a:ext uri="{FF2B5EF4-FFF2-40B4-BE49-F238E27FC236}">
                <a16:creationId xmlns:a16="http://schemas.microsoft.com/office/drawing/2014/main" id="{CE24864B-4657-4145-ACF5-BBD17031A251}"/>
              </a:ext>
            </a:extLst>
          </p:cNvPr>
          <p:cNvPicPr>
            <a:picLocks noGrp="1" noChangeAspect="1"/>
          </p:cNvPicPr>
          <p:nvPr>
            <p:ph sz="half" idx="2"/>
          </p:nvPr>
        </p:nvPicPr>
        <p:blipFill>
          <a:blip r:embed="rId3"/>
          <a:stretch>
            <a:fillRect/>
          </a:stretch>
        </p:blipFill>
        <p:spPr>
          <a:xfrm>
            <a:off x="4750814" y="1593798"/>
            <a:ext cx="3086100" cy="3810000"/>
          </a:xfrm>
          <a:prstGeom prst="rect">
            <a:avLst/>
          </a:prstGeom>
        </p:spPr>
      </p:pic>
    </p:spTree>
    <p:extLst>
      <p:ext uri="{BB962C8B-B14F-4D97-AF65-F5344CB8AC3E}">
        <p14:creationId xmlns:p14="http://schemas.microsoft.com/office/powerpoint/2010/main" val="1303504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0" y="1777152"/>
            <a:ext cx="9144000" cy="967831"/>
          </a:xfrm>
          <a:prstGeom prst="rect">
            <a:avLst/>
          </a:prstGeom>
          <a:solidFill>
            <a:srgbClr val="0070C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6000" dirty="0">
                <a:solidFill>
                  <a:schemeClr val="bg1"/>
                </a:solidFill>
              </a:rPr>
              <a:t>機器翻譯    </a:t>
            </a:r>
            <a:r>
              <a:rPr lang="en-US" altLang="zh-TW" sz="4000" dirty="0">
                <a:solidFill>
                  <a:schemeClr val="bg1"/>
                </a:solidFill>
              </a:rPr>
              <a:t>Machine Translation</a:t>
            </a:r>
            <a:endParaRPr lang="zh-TW" altLang="en-US" sz="4000" dirty="0">
              <a:solidFill>
                <a:schemeClr val="bg1"/>
              </a:solidFill>
            </a:endParaRPr>
          </a:p>
        </p:txBody>
      </p:sp>
      <p:sp>
        <p:nvSpPr>
          <p:cNvPr id="2" name="矩形 1"/>
          <p:cNvSpPr/>
          <p:nvPr/>
        </p:nvSpPr>
        <p:spPr>
          <a:xfrm>
            <a:off x="889129" y="3818706"/>
            <a:ext cx="2907719" cy="523220"/>
          </a:xfrm>
          <a:prstGeom prst="rect">
            <a:avLst/>
          </a:prstGeom>
        </p:spPr>
        <p:txBody>
          <a:bodyPr wrap="none">
            <a:spAutoFit/>
          </a:bodyPr>
          <a:lstStyle/>
          <a:p>
            <a:r>
              <a:rPr lang="en-US" altLang="zh-TW" sz="2800" dirty="0"/>
              <a:t>Transformer(2017)</a:t>
            </a:r>
            <a:endParaRPr lang="zh-TW" altLang="en-US" sz="2800" dirty="0"/>
          </a:p>
        </p:txBody>
      </p:sp>
      <p:sp>
        <p:nvSpPr>
          <p:cNvPr id="4" name="矩形 3"/>
          <p:cNvSpPr/>
          <p:nvPr/>
        </p:nvSpPr>
        <p:spPr>
          <a:xfrm>
            <a:off x="3036584" y="4495860"/>
            <a:ext cx="2110642" cy="584775"/>
          </a:xfrm>
          <a:prstGeom prst="rect">
            <a:avLst/>
          </a:prstGeom>
        </p:spPr>
        <p:txBody>
          <a:bodyPr wrap="none">
            <a:spAutoFit/>
          </a:bodyPr>
          <a:lstStyle/>
          <a:p>
            <a:r>
              <a:rPr lang="en-US" altLang="zh-TW" sz="3200" dirty="0"/>
              <a:t>BERT(2018)</a:t>
            </a:r>
            <a:endParaRPr lang="zh-TW" altLang="en-US" sz="3200" dirty="0"/>
          </a:p>
        </p:txBody>
      </p:sp>
      <p:sp>
        <p:nvSpPr>
          <p:cNvPr id="3" name="矩形 2"/>
          <p:cNvSpPr/>
          <p:nvPr/>
        </p:nvSpPr>
        <p:spPr>
          <a:xfrm>
            <a:off x="364836" y="6015813"/>
            <a:ext cx="5176981" cy="646331"/>
          </a:xfrm>
          <a:prstGeom prst="rect">
            <a:avLst/>
          </a:prstGeom>
        </p:spPr>
        <p:txBody>
          <a:bodyPr wrap="square">
            <a:spAutoFit/>
          </a:bodyPr>
          <a:lstStyle/>
          <a:p>
            <a:r>
              <a:rPr lang="en-US" altLang="zh-TW" dirty="0"/>
              <a:t>ELMO, BERT, GPT</a:t>
            </a:r>
          </a:p>
          <a:p>
            <a:r>
              <a:rPr lang="en-US" altLang="zh-TW" dirty="0"/>
              <a:t>https://www.youtube.com/watch?v=UYPa347-DdE</a:t>
            </a:r>
            <a:endParaRPr lang="zh-TW" altLang="en-US" dirty="0"/>
          </a:p>
        </p:txBody>
      </p:sp>
      <p:sp>
        <p:nvSpPr>
          <p:cNvPr id="5" name="矩形 4"/>
          <p:cNvSpPr/>
          <p:nvPr/>
        </p:nvSpPr>
        <p:spPr>
          <a:xfrm>
            <a:off x="5541817" y="5080635"/>
            <a:ext cx="3030188" cy="769441"/>
          </a:xfrm>
          <a:prstGeom prst="rect">
            <a:avLst/>
          </a:prstGeom>
        </p:spPr>
        <p:txBody>
          <a:bodyPr wrap="none">
            <a:spAutoFit/>
          </a:bodyPr>
          <a:lstStyle/>
          <a:p>
            <a:r>
              <a:rPr lang="en-US" altLang="zh-TW" sz="4400" dirty="0" err="1"/>
              <a:t>XLNet</a:t>
            </a:r>
            <a:r>
              <a:rPr lang="en-US" altLang="zh-TW" sz="4400" dirty="0"/>
              <a:t>(2019)</a:t>
            </a:r>
            <a:endParaRPr lang="zh-TW" altLang="en-US" sz="4400" dirty="0"/>
          </a:p>
        </p:txBody>
      </p:sp>
    </p:spTree>
    <p:extLst>
      <p:ext uri="{BB962C8B-B14F-4D97-AF65-F5344CB8AC3E}">
        <p14:creationId xmlns:p14="http://schemas.microsoft.com/office/powerpoint/2010/main" val="1564419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7887" y="780763"/>
            <a:ext cx="7886700" cy="1325563"/>
          </a:xfrm>
        </p:spPr>
        <p:txBody>
          <a:bodyPr/>
          <a:lstStyle/>
          <a:p>
            <a:r>
              <a:rPr lang="en-US" altLang="zh-TW" dirty="0"/>
              <a:t>Seq2Seq(2014)</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711778" y="2491493"/>
            <a:ext cx="7886700" cy="2613202"/>
          </a:xfrm>
          <a:prstGeom prst="rect">
            <a:avLst/>
          </a:prstGeom>
        </p:spPr>
      </p:pic>
    </p:spTree>
    <p:extLst>
      <p:ext uri="{BB962C8B-B14F-4D97-AF65-F5344CB8AC3E}">
        <p14:creationId xmlns:p14="http://schemas.microsoft.com/office/powerpoint/2010/main" val="999581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Sequence to Sequence </a:t>
            </a:r>
            <a:r>
              <a:rPr lang="zh-TW" altLang="en-US" dirty="0"/>
              <a:t>是由 </a:t>
            </a:r>
            <a:r>
              <a:rPr lang="en-US" altLang="zh-TW" dirty="0"/>
              <a:t>Encoder </a:t>
            </a:r>
            <a:r>
              <a:rPr lang="zh-TW" altLang="en-US" dirty="0"/>
              <a:t>與 </a:t>
            </a:r>
            <a:r>
              <a:rPr lang="en-US" altLang="zh-TW" dirty="0"/>
              <a:t>Decoder </a:t>
            </a:r>
            <a:r>
              <a:rPr lang="zh-TW" altLang="en-US" dirty="0"/>
              <a:t>兩個 </a:t>
            </a:r>
            <a:r>
              <a:rPr lang="en-US" altLang="zh-TW" dirty="0"/>
              <a:t>RNN </a:t>
            </a:r>
            <a:r>
              <a:rPr lang="zh-TW" altLang="en-US" dirty="0"/>
              <a:t>構成</a:t>
            </a:r>
          </a:p>
        </p:txBody>
      </p:sp>
      <p:pic>
        <p:nvPicPr>
          <p:cNvPr id="4" name="內容版面配置區 3"/>
          <p:cNvPicPr>
            <a:picLocks noGrp="1" noChangeAspect="1"/>
          </p:cNvPicPr>
          <p:nvPr>
            <p:ph idx="1"/>
          </p:nvPr>
        </p:nvPicPr>
        <p:blipFill>
          <a:blip r:embed="rId2"/>
          <a:stretch>
            <a:fillRect/>
          </a:stretch>
        </p:blipFill>
        <p:spPr>
          <a:xfrm>
            <a:off x="342323" y="1690689"/>
            <a:ext cx="7886700" cy="2373473"/>
          </a:xfrm>
          <a:prstGeom prst="rect">
            <a:avLst/>
          </a:prstGeom>
        </p:spPr>
      </p:pic>
      <p:sp>
        <p:nvSpPr>
          <p:cNvPr id="5" name="矩形 4"/>
          <p:cNvSpPr/>
          <p:nvPr/>
        </p:nvSpPr>
        <p:spPr>
          <a:xfrm>
            <a:off x="512618" y="4189396"/>
            <a:ext cx="7827818" cy="1200329"/>
          </a:xfrm>
          <a:prstGeom prst="rect">
            <a:avLst/>
          </a:prstGeom>
        </p:spPr>
        <p:txBody>
          <a:bodyPr wrap="square">
            <a:spAutoFit/>
          </a:bodyPr>
          <a:lstStyle/>
          <a:p>
            <a:r>
              <a:rPr lang="zh-TW" altLang="en-US" sz="2400" dirty="0"/>
              <a:t>運作原理</a:t>
            </a:r>
            <a:r>
              <a:rPr lang="en-US" altLang="zh-TW" sz="2400" dirty="0"/>
              <a:t>:</a:t>
            </a:r>
            <a:r>
              <a:rPr lang="zh-TW" altLang="en-US" sz="2400" dirty="0"/>
              <a:t>當看到一段話時，會先將這句話理解吸收，再根據我們理解的內容說出回覆，</a:t>
            </a:r>
            <a:r>
              <a:rPr lang="en-US" altLang="zh-TW" sz="2400" dirty="0"/>
              <a:t>Sequence to Sequence </a:t>
            </a:r>
            <a:r>
              <a:rPr lang="zh-TW" altLang="en-US" sz="2400" dirty="0"/>
              <a:t>就是在模擬這個過程。</a:t>
            </a:r>
          </a:p>
        </p:txBody>
      </p:sp>
      <p:sp>
        <p:nvSpPr>
          <p:cNvPr id="6" name="矩形 5"/>
          <p:cNvSpPr/>
          <p:nvPr/>
        </p:nvSpPr>
        <p:spPr>
          <a:xfrm>
            <a:off x="628650" y="5748234"/>
            <a:ext cx="7416223" cy="646331"/>
          </a:xfrm>
          <a:prstGeom prst="rect">
            <a:avLst/>
          </a:prstGeom>
        </p:spPr>
        <p:txBody>
          <a:bodyPr wrap="square">
            <a:spAutoFit/>
          </a:bodyPr>
          <a:lstStyle/>
          <a:p>
            <a:r>
              <a:rPr lang="en-US" altLang="zh-TW" dirty="0"/>
              <a:t>https://zake7749.github.io/2017/09/28/Sequence-to-Sequence-tutorial/#Sequence_to_Sequence</a:t>
            </a:r>
            <a:endParaRPr lang="zh-TW" altLang="en-US" dirty="0"/>
          </a:p>
        </p:txBody>
      </p:sp>
    </p:spTree>
    <p:extLst>
      <p:ext uri="{BB962C8B-B14F-4D97-AF65-F5344CB8AC3E}">
        <p14:creationId xmlns:p14="http://schemas.microsoft.com/office/powerpoint/2010/main" val="424656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6" name="內容版面配置區 5"/>
          <p:cNvPicPr>
            <a:picLocks noGrp="1" noChangeAspect="1"/>
          </p:cNvPicPr>
          <p:nvPr>
            <p:ph idx="1"/>
          </p:nvPr>
        </p:nvPicPr>
        <p:blipFill>
          <a:blip r:embed="rId2"/>
          <a:stretch>
            <a:fillRect/>
          </a:stretch>
        </p:blipFill>
        <p:spPr>
          <a:xfrm>
            <a:off x="628650" y="547482"/>
            <a:ext cx="7401185" cy="1347333"/>
          </a:xfrm>
          <a:prstGeom prst="rect">
            <a:avLst/>
          </a:prstGeom>
        </p:spPr>
      </p:pic>
      <p:sp>
        <p:nvSpPr>
          <p:cNvPr id="7" name="矩形 6"/>
          <p:cNvSpPr/>
          <p:nvPr/>
        </p:nvSpPr>
        <p:spPr>
          <a:xfrm>
            <a:off x="752763" y="1894815"/>
            <a:ext cx="6146801" cy="377330"/>
          </a:xfrm>
          <a:prstGeom prst="rect">
            <a:avLst/>
          </a:prstGeom>
        </p:spPr>
        <p:txBody>
          <a:bodyPr wrap="square">
            <a:spAutoFit/>
          </a:bodyPr>
          <a:lstStyle/>
          <a:p>
            <a:r>
              <a:rPr lang="en-US" altLang="zh-TW" dirty="0"/>
              <a:t>http://colah.github.io/posts/2015-08-Understanding-LSTMs/</a:t>
            </a:r>
            <a:endParaRPr lang="zh-TW" altLang="en-US" dirty="0"/>
          </a:p>
        </p:txBody>
      </p:sp>
      <p:sp>
        <p:nvSpPr>
          <p:cNvPr id="8" name="矩形 7"/>
          <p:cNvSpPr/>
          <p:nvPr/>
        </p:nvSpPr>
        <p:spPr>
          <a:xfrm>
            <a:off x="752763" y="2291605"/>
            <a:ext cx="5518727" cy="369332"/>
          </a:xfrm>
          <a:prstGeom prst="rect">
            <a:avLst/>
          </a:prstGeom>
        </p:spPr>
        <p:txBody>
          <a:bodyPr wrap="square">
            <a:spAutoFit/>
          </a:bodyPr>
          <a:lstStyle/>
          <a:p>
            <a:r>
              <a:rPr lang="en-US" altLang="zh-TW" dirty="0"/>
              <a:t>https://blog.csdn.net/menc15/article/details/71271566</a:t>
            </a:r>
            <a:endParaRPr lang="zh-TW" altLang="en-US" dirty="0"/>
          </a:p>
        </p:txBody>
      </p:sp>
      <p:pic>
        <p:nvPicPr>
          <p:cNvPr id="10" name="圖片 9"/>
          <p:cNvPicPr>
            <a:picLocks noChangeAspect="1"/>
          </p:cNvPicPr>
          <p:nvPr/>
        </p:nvPicPr>
        <p:blipFill>
          <a:blip r:embed="rId3"/>
          <a:stretch>
            <a:fillRect/>
          </a:stretch>
        </p:blipFill>
        <p:spPr>
          <a:xfrm>
            <a:off x="628650" y="3333535"/>
            <a:ext cx="7905789" cy="1885010"/>
          </a:xfrm>
          <a:prstGeom prst="rect">
            <a:avLst/>
          </a:prstGeom>
        </p:spPr>
      </p:pic>
      <p:sp>
        <p:nvSpPr>
          <p:cNvPr id="11" name="矩形 10"/>
          <p:cNvSpPr/>
          <p:nvPr/>
        </p:nvSpPr>
        <p:spPr>
          <a:xfrm>
            <a:off x="752762" y="5147071"/>
            <a:ext cx="6146801" cy="369332"/>
          </a:xfrm>
          <a:prstGeom prst="rect">
            <a:avLst/>
          </a:prstGeom>
        </p:spPr>
        <p:txBody>
          <a:bodyPr wrap="square">
            <a:spAutoFit/>
          </a:bodyPr>
          <a:lstStyle/>
          <a:p>
            <a:r>
              <a:rPr lang="en-US" altLang="zh-TW" dirty="0"/>
              <a:t>http://karpathy.github.io/2015/05/21/rnn-effectiveness/</a:t>
            </a:r>
            <a:endParaRPr lang="zh-TW" altLang="en-US" dirty="0"/>
          </a:p>
        </p:txBody>
      </p:sp>
      <p:sp>
        <p:nvSpPr>
          <p:cNvPr id="12" name="矩形 11"/>
          <p:cNvSpPr/>
          <p:nvPr/>
        </p:nvSpPr>
        <p:spPr>
          <a:xfrm>
            <a:off x="752762" y="5608843"/>
            <a:ext cx="3767634" cy="369332"/>
          </a:xfrm>
          <a:prstGeom prst="rect">
            <a:avLst/>
          </a:prstGeom>
        </p:spPr>
        <p:txBody>
          <a:bodyPr wrap="none">
            <a:spAutoFit/>
          </a:bodyPr>
          <a:lstStyle/>
          <a:p>
            <a:r>
              <a:rPr lang="en-US" altLang="zh-TW" dirty="0"/>
              <a:t>https://github.com/karpathy/char-rnn</a:t>
            </a:r>
            <a:endParaRPr lang="zh-TW" altLang="en-US" dirty="0"/>
          </a:p>
        </p:txBody>
      </p:sp>
      <p:sp>
        <p:nvSpPr>
          <p:cNvPr id="13" name="矩形 12"/>
          <p:cNvSpPr/>
          <p:nvPr/>
        </p:nvSpPr>
        <p:spPr>
          <a:xfrm>
            <a:off x="752762" y="2627904"/>
            <a:ext cx="6350000" cy="369332"/>
          </a:xfrm>
          <a:prstGeom prst="rect">
            <a:avLst/>
          </a:prstGeom>
        </p:spPr>
        <p:txBody>
          <a:bodyPr wrap="square">
            <a:spAutoFit/>
          </a:bodyPr>
          <a:lstStyle/>
          <a:p>
            <a:r>
              <a:rPr lang="en-US" altLang="zh-TW" dirty="0"/>
              <a:t>https://blog.csdn.net/Jerr__y/article/details/58598296</a:t>
            </a:r>
            <a:endParaRPr lang="zh-TW" altLang="en-US" dirty="0"/>
          </a:p>
        </p:txBody>
      </p:sp>
    </p:spTree>
    <p:extLst>
      <p:ext uri="{BB962C8B-B14F-4D97-AF65-F5344CB8AC3E}">
        <p14:creationId xmlns:p14="http://schemas.microsoft.com/office/powerpoint/2010/main" val="1374544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0650" y="189636"/>
            <a:ext cx="7886700" cy="761710"/>
          </a:xfrm>
        </p:spPr>
        <p:txBody>
          <a:bodyPr/>
          <a:lstStyle/>
          <a:p>
            <a:r>
              <a:rPr lang="en-US" altLang="zh-TW" dirty="0"/>
              <a:t>Google Transformer(2017)</a:t>
            </a:r>
            <a:endParaRPr lang="zh-TW" altLang="en-US" dirty="0"/>
          </a:p>
        </p:txBody>
      </p:sp>
      <p:sp>
        <p:nvSpPr>
          <p:cNvPr id="3" name="內容版面配置區 2"/>
          <p:cNvSpPr>
            <a:spLocks noGrp="1"/>
          </p:cNvSpPr>
          <p:nvPr>
            <p:ph idx="1"/>
          </p:nvPr>
        </p:nvSpPr>
        <p:spPr>
          <a:xfrm>
            <a:off x="443345" y="2125807"/>
            <a:ext cx="8072005" cy="4732193"/>
          </a:xfrm>
        </p:spPr>
        <p:txBody>
          <a:bodyPr>
            <a:normAutofit fontScale="70000" lnSpcReduction="20000"/>
          </a:bodyPr>
          <a:lstStyle/>
          <a:p>
            <a:pPr marL="0" indent="0">
              <a:buNone/>
            </a:pPr>
            <a:r>
              <a:rPr lang="en-US" altLang="zh-TW" dirty="0"/>
              <a:t>The dominant sequence transduction models are based on complex recurrent or convolutional neural networks in an </a:t>
            </a:r>
            <a:r>
              <a:rPr lang="en-US" altLang="zh-TW" b="1" dirty="0">
                <a:solidFill>
                  <a:srgbClr val="FF0000"/>
                </a:solidFill>
                <a:effectLst>
                  <a:outerShdw blurRad="38100" dist="38100" dir="2700000" algn="tl">
                    <a:srgbClr val="000000">
                      <a:alpha val="43137"/>
                    </a:srgbClr>
                  </a:outerShdw>
                </a:effectLst>
              </a:rPr>
              <a:t>encoder-decoder configuration</a:t>
            </a:r>
            <a:r>
              <a:rPr lang="en-US" altLang="zh-TW" dirty="0"/>
              <a:t>. The best performing models also connect the encoder and decoder through an </a:t>
            </a:r>
            <a:r>
              <a:rPr lang="en-US" altLang="zh-TW" b="1" dirty="0">
                <a:solidFill>
                  <a:srgbClr val="FF0000"/>
                </a:solidFill>
                <a:effectLst>
                  <a:outerShdw blurRad="38100" dist="38100" dir="2700000" algn="tl">
                    <a:srgbClr val="000000">
                      <a:alpha val="43137"/>
                    </a:srgbClr>
                  </a:outerShdw>
                </a:effectLst>
              </a:rPr>
              <a:t>attention mechanism</a:t>
            </a:r>
            <a:r>
              <a:rPr lang="en-US" altLang="zh-TW" dirty="0"/>
              <a:t>. </a:t>
            </a:r>
          </a:p>
          <a:p>
            <a:pPr marL="0" indent="0">
              <a:buNone/>
            </a:pPr>
            <a:endParaRPr lang="en-US" altLang="zh-TW" dirty="0"/>
          </a:p>
          <a:p>
            <a:pPr marL="0" indent="0">
              <a:buNone/>
            </a:pPr>
            <a:r>
              <a:rPr lang="en-US" altLang="zh-TW" dirty="0"/>
              <a:t>We propose a new simple network architecture, </a:t>
            </a:r>
            <a:r>
              <a:rPr lang="en-US" altLang="zh-TW" b="1" dirty="0">
                <a:solidFill>
                  <a:srgbClr val="FF0000"/>
                </a:solidFill>
                <a:effectLst>
                  <a:outerShdw blurRad="38100" dist="38100" dir="2700000" algn="tl">
                    <a:srgbClr val="000000">
                      <a:alpha val="43137"/>
                    </a:srgbClr>
                  </a:outerShdw>
                </a:effectLst>
              </a:rPr>
              <a:t>the Transformer</a:t>
            </a:r>
            <a:r>
              <a:rPr lang="en-US" altLang="zh-TW" dirty="0"/>
              <a:t>, based solely on attention mechanisms, dispensing with recurrence and convolutions entirely. </a:t>
            </a:r>
          </a:p>
          <a:p>
            <a:pPr marL="0" indent="0">
              <a:buNone/>
            </a:pPr>
            <a:r>
              <a:rPr lang="en-US" altLang="zh-TW" dirty="0"/>
              <a:t>Experiments on two machine translation tasks show these models to be superior in quality while being more parallelizable and requiring significantly less time to train. Our model achieves 28.4 BLEU on the WMT 2014 English-to-German translation task, improving over the existing best results, including ensembles by over 2 BLEU. On the WMT 2014 English-to-French translation task, our model establishes a new single-model state-of-the-art BLEU score of 41.8 after training for 3.5 days on eight GPUs, a small fraction of the training costs of the best models from the literature. We show that the Transformer generalizes well to other tasks by applying it successfully to English constituency parsing both with large and limited training data.</a:t>
            </a:r>
            <a:endParaRPr lang="zh-TW" altLang="en-US" dirty="0"/>
          </a:p>
        </p:txBody>
      </p:sp>
      <p:sp>
        <p:nvSpPr>
          <p:cNvPr id="4" name="矩形 3"/>
          <p:cNvSpPr/>
          <p:nvPr/>
        </p:nvSpPr>
        <p:spPr>
          <a:xfrm>
            <a:off x="217054" y="855331"/>
            <a:ext cx="8723746" cy="1200329"/>
          </a:xfrm>
          <a:prstGeom prst="rect">
            <a:avLst/>
          </a:prstGeom>
        </p:spPr>
        <p:txBody>
          <a:bodyPr wrap="square">
            <a:spAutoFit/>
          </a:bodyPr>
          <a:lstStyle/>
          <a:p>
            <a:r>
              <a:rPr lang="en-US" altLang="zh-TW" dirty="0"/>
              <a:t>Attention Is All You Need</a:t>
            </a:r>
          </a:p>
          <a:p>
            <a:r>
              <a:rPr lang="en-US" altLang="zh-TW" dirty="0"/>
              <a:t>Ashish </a:t>
            </a:r>
            <a:r>
              <a:rPr lang="en-US" altLang="zh-TW" dirty="0" err="1"/>
              <a:t>Vaswani</a:t>
            </a:r>
            <a:r>
              <a:rPr lang="en-US" altLang="zh-TW" dirty="0"/>
              <a:t>, Noam </a:t>
            </a:r>
            <a:r>
              <a:rPr lang="en-US" altLang="zh-TW" dirty="0" err="1"/>
              <a:t>Shazeer</a:t>
            </a:r>
            <a:r>
              <a:rPr lang="en-US" altLang="zh-TW" dirty="0"/>
              <a:t>, </a:t>
            </a:r>
            <a:r>
              <a:rPr lang="en-US" altLang="zh-TW" dirty="0" err="1"/>
              <a:t>Niki</a:t>
            </a:r>
            <a:r>
              <a:rPr lang="en-US" altLang="zh-TW" dirty="0"/>
              <a:t> </a:t>
            </a:r>
            <a:r>
              <a:rPr lang="en-US" altLang="zh-TW" dirty="0" err="1"/>
              <a:t>Parmar</a:t>
            </a:r>
            <a:r>
              <a:rPr lang="en-US" altLang="zh-TW" dirty="0"/>
              <a:t>, </a:t>
            </a:r>
            <a:r>
              <a:rPr lang="en-US" altLang="zh-TW" dirty="0" err="1"/>
              <a:t>Jakob</a:t>
            </a:r>
            <a:r>
              <a:rPr lang="en-US" altLang="zh-TW" dirty="0"/>
              <a:t> </a:t>
            </a:r>
            <a:r>
              <a:rPr lang="en-US" altLang="zh-TW" dirty="0" err="1"/>
              <a:t>Uszkoreit</a:t>
            </a:r>
            <a:r>
              <a:rPr lang="en-US" altLang="zh-TW" dirty="0"/>
              <a:t>, </a:t>
            </a:r>
            <a:r>
              <a:rPr lang="en-US" altLang="zh-TW" dirty="0" err="1"/>
              <a:t>Llion</a:t>
            </a:r>
            <a:r>
              <a:rPr lang="en-US" altLang="zh-TW" dirty="0"/>
              <a:t> Jones, Aidan N. Gomez, Lukasz Kaiser, </a:t>
            </a:r>
            <a:r>
              <a:rPr lang="en-US" altLang="zh-TW" dirty="0" err="1"/>
              <a:t>Illia</a:t>
            </a:r>
            <a:r>
              <a:rPr lang="en-US" altLang="zh-TW" dirty="0"/>
              <a:t> </a:t>
            </a:r>
            <a:r>
              <a:rPr lang="en-US" altLang="zh-TW" dirty="0" err="1"/>
              <a:t>Polosukhin</a:t>
            </a:r>
            <a:endParaRPr lang="en-US" altLang="zh-TW" dirty="0"/>
          </a:p>
          <a:p>
            <a:r>
              <a:rPr lang="en-US" altLang="zh-TW" dirty="0"/>
              <a:t>(Submitted on 12 Jun 2017 (v1), last revised 6 Dec 2017 (this version, v5))</a:t>
            </a:r>
            <a:endParaRPr lang="zh-TW" altLang="en-US" dirty="0"/>
          </a:p>
        </p:txBody>
      </p:sp>
    </p:spTree>
    <p:extLst>
      <p:ext uri="{BB962C8B-B14F-4D97-AF65-F5344CB8AC3E}">
        <p14:creationId xmlns:p14="http://schemas.microsoft.com/office/powerpoint/2010/main" val="522209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43923" y="29105"/>
            <a:ext cx="5495059" cy="915421"/>
          </a:xfrm>
        </p:spPr>
        <p:txBody>
          <a:bodyPr>
            <a:normAutofit/>
          </a:bodyPr>
          <a:lstStyle/>
          <a:p>
            <a:r>
              <a:rPr lang="en-US" altLang="zh-TW" dirty="0" err="1"/>
              <a:t>pytorch</a:t>
            </a:r>
            <a:r>
              <a:rPr lang="en-US" altLang="zh-TW" dirty="0"/>
              <a:t>-transformers</a:t>
            </a:r>
            <a:endParaRPr lang="zh-TW" altLang="en-US" dirty="0"/>
          </a:p>
        </p:txBody>
      </p:sp>
      <p:pic>
        <p:nvPicPr>
          <p:cNvPr id="6" name="內容版面配置區 5"/>
          <p:cNvPicPr>
            <a:picLocks noGrp="1" noChangeAspect="1"/>
          </p:cNvPicPr>
          <p:nvPr>
            <p:ph idx="1"/>
          </p:nvPr>
        </p:nvPicPr>
        <p:blipFill>
          <a:blip r:embed="rId2"/>
          <a:stretch>
            <a:fillRect/>
          </a:stretch>
        </p:blipFill>
        <p:spPr>
          <a:xfrm>
            <a:off x="1234741" y="1354668"/>
            <a:ext cx="6837134" cy="5503332"/>
          </a:xfrm>
          <a:prstGeom prst="rect">
            <a:avLst/>
          </a:prstGeom>
        </p:spPr>
      </p:pic>
      <p:sp>
        <p:nvSpPr>
          <p:cNvPr id="7" name="矩形 6"/>
          <p:cNvSpPr/>
          <p:nvPr/>
        </p:nvSpPr>
        <p:spPr>
          <a:xfrm>
            <a:off x="628650" y="944526"/>
            <a:ext cx="6035964" cy="369332"/>
          </a:xfrm>
          <a:prstGeom prst="rect">
            <a:avLst/>
          </a:prstGeom>
        </p:spPr>
        <p:txBody>
          <a:bodyPr wrap="square">
            <a:spAutoFit/>
          </a:bodyPr>
          <a:lstStyle/>
          <a:p>
            <a:r>
              <a:rPr lang="en-US" altLang="zh-TW" dirty="0"/>
              <a:t>https://github.com/huggingface/pytorch-transformers</a:t>
            </a:r>
            <a:endParaRPr lang="zh-TW" altLang="en-US" dirty="0"/>
          </a:p>
        </p:txBody>
      </p:sp>
    </p:spTree>
    <p:extLst>
      <p:ext uri="{BB962C8B-B14F-4D97-AF65-F5344CB8AC3E}">
        <p14:creationId xmlns:p14="http://schemas.microsoft.com/office/powerpoint/2010/main" val="2421162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pytorch</a:t>
            </a:r>
            <a:r>
              <a:rPr lang="en-US" altLang="zh-TW" dirty="0"/>
              <a:t>-transformers</a:t>
            </a:r>
            <a:r>
              <a:rPr lang="zh-TW" altLang="en-US" dirty="0"/>
              <a:t/>
            </a:r>
            <a:br>
              <a:rPr lang="zh-TW" altLang="en-US" dirty="0"/>
            </a:br>
            <a:endParaRPr lang="zh-TW" altLang="en-US" dirty="0"/>
          </a:p>
        </p:txBody>
      </p:sp>
      <p:sp>
        <p:nvSpPr>
          <p:cNvPr id="3" name="內容版面配置區 2"/>
          <p:cNvSpPr>
            <a:spLocks noGrp="1"/>
          </p:cNvSpPr>
          <p:nvPr>
            <p:ph idx="1"/>
          </p:nvPr>
        </p:nvSpPr>
        <p:spPr>
          <a:xfrm>
            <a:off x="628650" y="1439719"/>
            <a:ext cx="7886700" cy="501939"/>
          </a:xfrm>
        </p:spPr>
        <p:txBody>
          <a:bodyPr/>
          <a:lstStyle/>
          <a:p>
            <a:pPr marL="0" indent="0">
              <a:buNone/>
            </a:pPr>
            <a:r>
              <a:rPr lang="en-US" altLang="zh-TW" dirty="0"/>
              <a:t>!pip install </a:t>
            </a:r>
            <a:r>
              <a:rPr lang="en-US" altLang="zh-TW" dirty="0" err="1"/>
              <a:t>pytorch</a:t>
            </a:r>
            <a:r>
              <a:rPr lang="en-US" altLang="zh-TW" dirty="0"/>
              <a:t>-transformers</a:t>
            </a:r>
            <a:endParaRPr lang="zh-TW" altLang="en-US" dirty="0"/>
          </a:p>
        </p:txBody>
      </p:sp>
      <p:sp>
        <p:nvSpPr>
          <p:cNvPr id="4" name="矩形 3"/>
          <p:cNvSpPr/>
          <p:nvPr/>
        </p:nvSpPr>
        <p:spPr>
          <a:xfrm>
            <a:off x="909781" y="2450052"/>
            <a:ext cx="7144327" cy="3693319"/>
          </a:xfrm>
          <a:prstGeom prst="rect">
            <a:avLst/>
          </a:prstGeom>
        </p:spPr>
        <p:txBody>
          <a:bodyPr wrap="square">
            <a:spAutoFit/>
          </a:bodyPr>
          <a:lstStyle/>
          <a:p>
            <a:r>
              <a:rPr lang="en-US" altLang="zh-TW" dirty="0"/>
              <a:t>import torch</a:t>
            </a:r>
          </a:p>
          <a:p>
            <a:r>
              <a:rPr lang="en-US" altLang="zh-TW" dirty="0"/>
              <a:t>from </a:t>
            </a:r>
            <a:r>
              <a:rPr lang="en-US" altLang="zh-TW" dirty="0" err="1"/>
              <a:t>pytorch_transformers</a:t>
            </a:r>
            <a:r>
              <a:rPr lang="en-US" altLang="zh-TW" dirty="0"/>
              <a:t> import *</a:t>
            </a:r>
          </a:p>
          <a:p>
            <a:endParaRPr lang="en-US" altLang="zh-TW" dirty="0"/>
          </a:p>
          <a:p>
            <a:r>
              <a:rPr lang="en-US" altLang="zh-TW" dirty="0"/>
              <a:t>MODELS = [ (</a:t>
            </a:r>
            <a:r>
              <a:rPr lang="en-US" altLang="zh-TW" dirty="0" err="1"/>
              <a:t>BertModel</a:t>
            </a:r>
            <a:r>
              <a:rPr lang="en-US" altLang="zh-TW" dirty="0"/>
              <a:t>,       </a:t>
            </a:r>
            <a:r>
              <a:rPr lang="en-US" altLang="zh-TW" dirty="0" err="1"/>
              <a:t>BertTokenizer</a:t>
            </a:r>
            <a:r>
              <a:rPr lang="en-US" altLang="zh-TW" dirty="0"/>
              <a:t>,      '</a:t>
            </a:r>
            <a:r>
              <a:rPr lang="en-US" altLang="zh-TW" dirty="0" err="1"/>
              <a:t>bert</a:t>
            </a:r>
            <a:r>
              <a:rPr lang="en-US" altLang="zh-TW" dirty="0"/>
              <a:t>-base-uncased'),</a:t>
            </a:r>
          </a:p>
          <a:p>
            <a:r>
              <a:rPr lang="en-US" altLang="zh-TW" dirty="0"/>
              <a:t>          (</a:t>
            </a:r>
            <a:r>
              <a:rPr lang="en-US" altLang="zh-TW" dirty="0" err="1"/>
              <a:t>OpenAIGPTModel</a:t>
            </a:r>
            <a:r>
              <a:rPr lang="en-US" altLang="zh-TW" dirty="0"/>
              <a:t>,  </a:t>
            </a:r>
            <a:r>
              <a:rPr lang="en-US" altLang="zh-TW" dirty="0" err="1"/>
              <a:t>OpenAIGPTTokenizer</a:t>
            </a:r>
            <a:r>
              <a:rPr lang="en-US" altLang="zh-TW" dirty="0"/>
              <a:t>, '</a:t>
            </a:r>
            <a:r>
              <a:rPr lang="en-US" altLang="zh-TW" dirty="0" err="1"/>
              <a:t>openai-gpt</a:t>
            </a:r>
            <a:r>
              <a:rPr lang="en-US" altLang="zh-TW" dirty="0"/>
              <a:t>'),</a:t>
            </a:r>
          </a:p>
          <a:p>
            <a:r>
              <a:rPr lang="en-US" altLang="zh-TW" dirty="0"/>
              <a:t>          (GPT2Model,       GPT2Tokenizer,      'gpt2'),</a:t>
            </a:r>
          </a:p>
          <a:p>
            <a:r>
              <a:rPr lang="en-US" altLang="zh-TW" dirty="0"/>
              <a:t>          (</a:t>
            </a:r>
            <a:r>
              <a:rPr lang="en-US" altLang="zh-TW" dirty="0" err="1"/>
              <a:t>TransfoXLModel</a:t>
            </a:r>
            <a:r>
              <a:rPr lang="en-US" altLang="zh-TW" dirty="0"/>
              <a:t>,  </a:t>
            </a:r>
            <a:r>
              <a:rPr lang="en-US" altLang="zh-TW" dirty="0" err="1"/>
              <a:t>TransfoXLTokenizer</a:t>
            </a:r>
            <a:r>
              <a:rPr lang="en-US" altLang="zh-TW" dirty="0"/>
              <a:t>, 'transfo-xl-wt103'),</a:t>
            </a:r>
          </a:p>
          <a:p>
            <a:r>
              <a:rPr lang="en-US" altLang="zh-TW" dirty="0"/>
              <a:t>          (</a:t>
            </a:r>
            <a:r>
              <a:rPr lang="en-US" altLang="zh-TW" dirty="0" err="1"/>
              <a:t>XLNetModel</a:t>
            </a:r>
            <a:r>
              <a:rPr lang="en-US" altLang="zh-TW" dirty="0"/>
              <a:t>,      </a:t>
            </a:r>
            <a:r>
              <a:rPr lang="en-US" altLang="zh-TW" dirty="0" err="1"/>
              <a:t>XLNetTokenizer</a:t>
            </a:r>
            <a:r>
              <a:rPr lang="en-US" altLang="zh-TW" dirty="0"/>
              <a:t>,     '</a:t>
            </a:r>
            <a:r>
              <a:rPr lang="en-US" altLang="zh-TW" dirty="0" err="1"/>
              <a:t>xlnet</a:t>
            </a:r>
            <a:r>
              <a:rPr lang="en-US" altLang="zh-TW" dirty="0"/>
              <a:t>-base-cased'),</a:t>
            </a:r>
          </a:p>
          <a:p>
            <a:r>
              <a:rPr lang="en-US" altLang="zh-TW" dirty="0"/>
              <a:t>          (</a:t>
            </a:r>
            <a:r>
              <a:rPr lang="en-US" altLang="zh-TW" dirty="0" err="1"/>
              <a:t>XLMModel</a:t>
            </a:r>
            <a:r>
              <a:rPr lang="en-US" altLang="zh-TW" dirty="0"/>
              <a:t>,        </a:t>
            </a:r>
            <a:r>
              <a:rPr lang="en-US" altLang="zh-TW" dirty="0" err="1"/>
              <a:t>XLMTokenizer</a:t>
            </a:r>
            <a:r>
              <a:rPr lang="en-US" altLang="zh-TW" dirty="0"/>
              <a:t>,       'xlm-mlm-enfr-1024'),</a:t>
            </a:r>
          </a:p>
          <a:p>
            <a:r>
              <a:rPr lang="en-US" altLang="zh-TW" dirty="0"/>
              <a:t>          (</a:t>
            </a:r>
            <a:r>
              <a:rPr lang="en-US" altLang="zh-TW" dirty="0" err="1"/>
              <a:t>RobertaModel</a:t>
            </a:r>
            <a:r>
              <a:rPr lang="en-US" altLang="zh-TW" dirty="0"/>
              <a:t>,    </a:t>
            </a:r>
            <a:r>
              <a:rPr lang="en-US" altLang="zh-TW" dirty="0" err="1"/>
              <a:t>RobertaTokenizer</a:t>
            </a:r>
            <a:r>
              <a:rPr lang="en-US" altLang="zh-TW" dirty="0"/>
              <a:t>,   '</a:t>
            </a:r>
            <a:r>
              <a:rPr lang="en-US" altLang="zh-TW" dirty="0" err="1"/>
              <a:t>roberta</a:t>
            </a:r>
            <a:r>
              <a:rPr lang="en-US" altLang="zh-TW" dirty="0"/>
              <a:t>-base')]</a:t>
            </a:r>
          </a:p>
          <a:p>
            <a:endParaRPr lang="en-US" altLang="zh-TW" dirty="0"/>
          </a:p>
          <a:p>
            <a:r>
              <a:rPr lang="en-US" altLang="zh-TW" dirty="0"/>
              <a:t>for </a:t>
            </a:r>
            <a:r>
              <a:rPr lang="en-US" altLang="zh-TW" dirty="0" err="1"/>
              <a:t>model_class</a:t>
            </a:r>
            <a:r>
              <a:rPr lang="en-US" altLang="zh-TW" dirty="0"/>
              <a:t>, </a:t>
            </a:r>
            <a:r>
              <a:rPr lang="en-US" altLang="zh-TW" dirty="0" err="1"/>
              <a:t>tokenizer_class</a:t>
            </a:r>
            <a:r>
              <a:rPr lang="en-US" altLang="zh-TW" dirty="0"/>
              <a:t>, </a:t>
            </a:r>
            <a:r>
              <a:rPr lang="en-US" altLang="zh-TW" dirty="0" err="1"/>
              <a:t>pretrained_weights</a:t>
            </a:r>
            <a:r>
              <a:rPr lang="en-US" altLang="zh-TW" dirty="0"/>
              <a:t> in MODELS:</a:t>
            </a:r>
          </a:p>
          <a:p>
            <a:r>
              <a:rPr lang="en-US" altLang="zh-TW" dirty="0"/>
              <a:t>     print(</a:t>
            </a:r>
            <a:r>
              <a:rPr lang="en-US" altLang="zh-TW" dirty="0" err="1"/>
              <a:t>model_class</a:t>
            </a:r>
            <a:r>
              <a:rPr lang="en-US" altLang="zh-TW" dirty="0"/>
              <a:t>)</a:t>
            </a:r>
            <a:endParaRPr lang="zh-TW" altLang="en-US" dirty="0"/>
          </a:p>
        </p:txBody>
      </p:sp>
    </p:spTree>
    <p:extLst>
      <p:ext uri="{BB962C8B-B14F-4D97-AF65-F5344CB8AC3E}">
        <p14:creationId xmlns:p14="http://schemas.microsoft.com/office/powerpoint/2010/main" val="232396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6" name="內容版面配置區 5"/>
          <p:cNvPicPr>
            <a:picLocks noGrp="1" noChangeAspect="1"/>
          </p:cNvPicPr>
          <p:nvPr>
            <p:ph idx="1"/>
          </p:nvPr>
        </p:nvPicPr>
        <p:blipFill>
          <a:blip r:embed="rId2"/>
          <a:stretch>
            <a:fillRect/>
          </a:stretch>
        </p:blipFill>
        <p:spPr>
          <a:xfrm>
            <a:off x="628650" y="2766957"/>
            <a:ext cx="7886700" cy="2468673"/>
          </a:xfrm>
          <a:prstGeom prst="rect">
            <a:avLst/>
          </a:prstGeom>
        </p:spPr>
      </p:pic>
      <p:sp>
        <p:nvSpPr>
          <p:cNvPr id="7" name="矩形 6"/>
          <p:cNvSpPr/>
          <p:nvPr/>
        </p:nvSpPr>
        <p:spPr>
          <a:xfrm>
            <a:off x="628649" y="5599653"/>
            <a:ext cx="6298623" cy="369332"/>
          </a:xfrm>
          <a:prstGeom prst="rect">
            <a:avLst/>
          </a:prstGeom>
        </p:spPr>
        <p:txBody>
          <a:bodyPr wrap="square">
            <a:spAutoFit/>
          </a:bodyPr>
          <a:lstStyle/>
          <a:p>
            <a:r>
              <a:rPr lang="en-US" altLang="zh-TW" dirty="0"/>
              <a:t>http://karpathy.github.io/2015/05/21/rnn-effectiveness/</a:t>
            </a:r>
            <a:endParaRPr lang="zh-TW" altLang="en-US" dirty="0"/>
          </a:p>
        </p:txBody>
      </p:sp>
    </p:spTree>
    <p:extLst>
      <p:ext uri="{BB962C8B-B14F-4D97-AF65-F5344CB8AC3E}">
        <p14:creationId xmlns:p14="http://schemas.microsoft.com/office/powerpoint/2010/main" val="386289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8256732" cy="924791"/>
          </a:xfrm>
        </p:spPr>
        <p:txBody>
          <a:bodyPr>
            <a:normAutofit/>
          </a:bodyPr>
          <a:lstStyle/>
          <a:p>
            <a:r>
              <a:rPr lang="en-US" altLang="zh-TW" sz="2800" dirty="0"/>
              <a:t>An example RNN with 4-dimensional input and output layers, and a hidden layer of 3 units (neurons)</a:t>
            </a:r>
            <a:endParaRPr lang="zh-TW" altLang="en-US" sz="2800" dirty="0"/>
          </a:p>
        </p:txBody>
      </p:sp>
      <p:pic>
        <p:nvPicPr>
          <p:cNvPr id="4" name="內容版面配置區 3"/>
          <p:cNvPicPr>
            <a:picLocks noGrp="1" noChangeAspect="1"/>
          </p:cNvPicPr>
          <p:nvPr>
            <p:ph idx="1"/>
          </p:nvPr>
        </p:nvPicPr>
        <p:blipFill>
          <a:blip r:embed="rId2"/>
          <a:stretch>
            <a:fillRect/>
          </a:stretch>
        </p:blipFill>
        <p:spPr>
          <a:xfrm>
            <a:off x="1513609" y="1557771"/>
            <a:ext cx="5413664" cy="4351338"/>
          </a:xfrm>
          <a:prstGeom prst="rect">
            <a:avLst/>
          </a:prstGeom>
        </p:spPr>
      </p:pic>
      <p:sp>
        <p:nvSpPr>
          <p:cNvPr id="5" name="矩形 4"/>
          <p:cNvSpPr/>
          <p:nvPr/>
        </p:nvSpPr>
        <p:spPr>
          <a:xfrm>
            <a:off x="628650" y="6176963"/>
            <a:ext cx="6298623" cy="369332"/>
          </a:xfrm>
          <a:prstGeom prst="rect">
            <a:avLst/>
          </a:prstGeom>
        </p:spPr>
        <p:txBody>
          <a:bodyPr wrap="square">
            <a:spAutoFit/>
          </a:bodyPr>
          <a:lstStyle/>
          <a:p>
            <a:r>
              <a:rPr lang="en-US" altLang="zh-TW" dirty="0"/>
              <a:t>http://karpathy.github.io/2015/05/21/rnn-effectiveness/</a:t>
            </a:r>
            <a:endParaRPr lang="zh-TW" altLang="en-US" dirty="0"/>
          </a:p>
        </p:txBody>
      </p:sp>
    </p:spTree>
    <p:extLst>
      <p:ext uri="{BB962C8B-B14F-4D97-AF65-F5344CB8AC3E}">
        <p14:creationId xmlns:p14="http://schemas.microsoft.com/office/powerpoint/2010/main" val="98788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3599" y="2154634"/>
            <a:ext cx="6368473" cy="3693319"/>
          </a:xfrm>
          <a:prstGeom prst="rect">
            <a:avLst/>
          </a:prstGeom>
        </p:spPr>
        <p:txBody>
          <a:bodyPr wrap="square">
            <a:spAutoFit/>
          </a:bodyPr>
          <a:lstStyle/>
          <a:p>
            <a:r>
              <a:rPr lang="zh-CN" altLang="en-US" dirty="0"/>
              <a:t>人們思考問題往往不是從零開始的。就好像你現在閱讀這篇文章一樣，你對每個詞的理解都會依賴於你前面看到的一些詞，而不是把你前面看的內容全部拋棄了，忘記了，再去理解這個單詞。也就是說，人們的思維總是會有延續性的。</a:t>
            </a:r>
          </a:p>
          <a:p>
            <a:endParaRPr lang="zh-CN" altLang="en-US" dirty="0"/>
          </a:p>
          <a:p>
            <a:r>
              <a:rPr lang="zh-CN" altLang="en-US" dirty="0"/>
              <a:t>傳統的神經網路是做不到這樣的延續性（它們沒辦法保留對前文的理解），這似乎成了它們一個巨大的缺陷。舉個例子，在觀看影片中，你想辦法去對每一幀畫面上正在發生的事情做一個分類理解。目前還沒有明確的辦法利用傳統的網路把對影片中前面發生的事件添加進來説明理解後面的畫面。</a:t>
            </a:r>
          </a:p>
          <a:p>
            <a:endParaRPr lang="zh-CN" altLang="en-US" dirty="0"/>
          </a:p>
          <a:p>
            <a:r>
              <a:rPr lang="zh-CN" altLang="en-US" dirty="0"/>
              <a:t>但是，迴圈神經網路可以做到。在</a:t>
            </a:r>
            <a:r>
              <a:rPr lang="en-US" altLang="zh-CN" dirty="0"/>
              <a:t>RNNs</a:t>
            </a:r>
            <a:r>
              <a:rPr lang="zh-CN" altLang="en-US" dirty="0"/>
              <a:t>的網路中，有一個迴圈的操作，使得它們能夠保留之前學習到的內容。</a:t>
            </a:r>
            <a:endParaRPr lang="zh-TW" altLang="en-US" dirty="0"/>
          </a:p>
        </p:txBody>
      </p:sp>
    </p:spTree>
    <p:extLst>
      <p:ext uri="{BB962C8B-B14F-4D97-AF65-F5344CB8AC3E}">
        <p14:creationId xmlns:p14="http://schemas.microsoft.com/office/powerpoint/2010/main" val="141923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img-blog.csdn.net/20170228153727815?watermark/2/text/aHR0cDovL2Jsb2cuY3Nkbi5uZXQvSmVycl9feQ==/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714" y="2142835"/>
            <a:ext cx="2253366" cy="349812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302262" y="5183970"/>
            <a:ext cx="3315331" cy="369332"/>
          </a:xfrm>
          <a:prstGeom prst="rect">
            <a:avLst/>
          </a:prstGeom>
        </p:spPr>
        <p:txBody>
          <a:bodyPr wrap="none">
            <a:spAutoFit/>
          </a:bodyPr>
          <a:lstStyle/>
          <a:p>
            <a:r>
              <a:rPr lang="zh-TW" altLang="en-US" dirty="0"/>
              <a:t>輸入</a:t>
            </a:r>
            <a:r>
              <a:rPr lang="en-US" altLang="zh-TW" dirty="0"/>
              <a:t>$ </a:t>
            </a:r>
            <a:r>
              <a:rPr lang="en-US" altLang="zh-TW" dirty="0" err="1"/>
              <a:t>x_t</a:t>
            </a:r>
            <a:r>
              <a:rPr lang="en-US" altLang="zh-TW" dirty="0"/>
              <a:t> </a:t>
            </a:r>
            <a:r>
              <a:rPr lang="zh-TW" altLang="en-US" dirty="0"/>
              <a:t>（</a:t>
            </a:r>
            <a:r>
              <a:rPr lang="en-US" altLang="zh-TW" dirty="0"/>
              <a:t>t</a:t>
            </a:r>
            <a:r>
              <a:rPr lang="zh-TW" altLang="en-US" dirty="0"/>
              <a:t>時刻的特徵向量）</a:t>
            </a:r>
          </a:p>
        </p:txBody>
      </p:sp>
      <p:sp>
        <p:nvSpPr>
          <p:cNvPr id="5" name="矩形 4"/>
          <p:cNvSpPr/>
          <p:nvPr/>
        </p:nvSpPr>
        <p:spPr>
          <a:xfrm>
            <a:off x="3448289" y="2311461"/>
            <a:ext cx="2800767" cy="646331"/>
          </a:xfrm>
          <a:prstGeom prst="rect">
            <a:avLst/>
          </a:prstGeom>
        </p:spPr>
        <p:txBody>
          <a:bodyPr wrap="none">
            <a:spAutoFit/>
          </a:bodyPr>
          <a:lstStyle/>
          <a:p>
            <a:r>
              <a:rPr lang="zh-TW" altLang="en-US" dirty="0"/>
              <a:t>輸出一個結果 </a:t>
            </a:r>
            <a:r>
              <a:rPr lang="en-US" altLang="zh-TW" dirty="0" err="1"/>
              <a:t>h_t</a:t>
            </a:r>
            <a:r>
              <a:rPr lang="en-US" altLang="zh-TW" dirty="0"/>
              <a:t> $</a:t>
            </a:r>
          </a:p>
          <a:p>
            <a:r>
              <a:rPr lang="zh-TW" altLang="en-US" dirty="0"/>
              <a:t>（</a:t>
            </a:r>
            <a:r>
              <a:rPr lang="en-US" altLang="zh-TW" dirty="0"/>
              <a:t>t</a:t>
            </a:r>
            <a:r>
              <a:rPr lang="zh-TW" altLang="en-US" dirty="0"/>
              <a:t>時刻的狀態或者輸出）</a:t>
            </a:r>
          </a:p>
        </p:txBody>
      </p:sp>
      <p:sp>
        <p:nvSpPr>
          <p:cNvPr id="6" name="矩形 5"/>
          <p:cNvSpPr/>
          <p:nvPr/>
        </p:nvSpPr>
        <p:spPr>
          <a:xfrm>
            <a:off x="4170220" y="3340237"/>
            <a:ext cx="3911599" cy="646331"/>
          </a:xfrm>
          <a:prstGeom prst="rect">
            <a:avLst/>
          </a:prstGeom>
        </p:spPr>
        <p:txBody>
          <a:bodyPr wrap="square">
            <a:spAutoFit/>
          </a:bodyPr>
          <a:lstStyle/>
          <a:p>
            <a:r>
              <a:rPr lang="zh-CN" altLang="en-US" dirty="0"/>
              <a:t>網路中的迴圈結構使得某個時刻的狀態能夠傳到下一個時刻</a:t>
            </a:r>
            <a:endParaRPr lang="zh-TW" altLang="en-US" dirty="0"/>
          </a:p>
        </p:txBody>
      </p:sp>
      <p:sp>
        <p:nvSpPr>
          <p:cNvPr id="7" name="矩形 6"/>
          <p:cNvSpPr/>
          <p:nvPr/>
        </p:nvSpPr>
        <p:spPr>
          <a:xfrm>
            <a:off x="4170220" y="3986568"/>
            <a:ext cx="4572000" cy="646331"/>
          </a:xfrm>
          <a:prstGeom prst="rect">
            <a:avLst/>
          </a:prstGeom>
        </p:spPr>
        <p:txBody>
          <a:bodyPr>
            <a:spAutoFit/>
          </a:bodyPr>
          <a:lstStyle/>
          <a:p>
            <a:r>
              <a:rPr lang="en-US" altLang="zh-TW" dirty="0"/>
              <a:t>A loop allows information to be passed from one step of the network to the next</a:t>
            </a:r>
            <a:endParaRPr lang="zh-TW" altLang="en-US" dirty="0"/>
          </a:p>
        </p:txBody>
      </p:sp>
    </p:spTree>
    <p:extLst>
      <p:ext uri="{BB962C8B-B14F-4D97-AF65-F5344CB8AC3E}">
        <p14:creationId xmlns:p14="http://schemas.microsoft.com/office/powerpoint/2010/main" val="389819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 unrolled recurrent neural network."/>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80473" y="2309399"/>
            <a:ext cx="7886700" cy="207222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80473" y="1055407"/>
            <a:ext cx="6848764" cy="646331"/>
          </a:xfrm>
          <a:prstGeom prst="rect">
            <a:avLst/>
          </a:prstGeom>
        </p:spPr>
        <p:txBody>
          <a:bodyPr wrap="square">
            <a:spAutoFit/>
          </a:bodyPr>
          <a:lstStyle/>
          <a:p>
            <a:r>
              <a:rPr lang="en-US" altLang="zh-TW" dirty="0"/>
              <a:t>A recurrent neural network can be thought of as multiple copies of the same network, each passing a message to a successor. </a:t>
            </a:r>
            <a:endParaRPr lang="zh-TW" altLang="en-US" dirty="0"/>
          </a:p>
        </p:txBody>
      </p:sp>
      <p:sp>
        <p:nvSpPr>
          <p:cNvPr id="6" name="矩形 5"/>
          <p:cNvSpPr/>
          <p:nvPr/>
        </p:nvSpPr>
        <p:spPr>
          <a:xfrm>
            <a:off x="655782" y="4851645"/>
            <a:ext cx="8136082" cy="1200329"/>
          </a:xfrm>
          <a:prstGeom prst="rect">
            <a:avLst/>
          </a:prstGeom>
        </p:spPr>
        <p:txBody>
          <a:bodyPr wrap="square">
            <a:spAutoFit/>
          </a:bodyPr>
          <a:lstStyle/>
          <a:p>
            <a:r>
              <a:rPr lang="en-US" altLang="zh-TW" dirty="0"/>
              <a:t>This chain-like nature reveals that recurrent neural networks are intimately related to sequences and lists. </a:t>
            </a:r>
          </a:p>
          <a:p>
            <a:endParaRPr lang="en-US" altLang="zh-TW" dirty="0"/>
          </a:p>
          <a:p>
            <a:r>
              <a:rPr lang="en-US" altLang="zh-TW" dirty="0"/>
              <a:t>They’re the natural architecture of neural network to use for such data.</a:t>
            </a:r>
            <a:endParaRPr lang="zh-TW" altLang="en-US" dirty="0"/>
          </a:p>
        </p:txBody>
      </p:sp>
    </p:spTree>
    <p:extLst>
      <p:ext uri="{BB962C8B-B14F-4D97-AF65-F5344CB8AC3E}">
        <p14:creationId xmlns:p14="http://schemas.microsoft.com/office/powerpoint/2010/main" val="3338517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The Problem of Long-Term Dependencies</a:t>
            </a:r>
            <a:endParaRPr lang="zh-TW" altLang="en-US" dirty="0"/>
          </a:p>
        </p:txBody>
      </p:sp>
      <p:sp>
        <p:nvSpPr>
          <p:cNvPr id="4" name="矩形 3"/>
          <p:cNvSpPr/>
          <p:nvPr/>
        </p:nvSpPr>
        <p:spPr>
          <a:xfrm>
            <a:off x="4055178" y="1204159"/>
            <a:ext cx="2031325" cy="369332"/>
          </a:xfrm>
          <a:prstGeom prst="rect">
            <a:avLst/>
          </a:prstGeom>
        </p:spPr>
        <p:txBody>
          <a:bodyPr wrap="none">
            <a:spAutoFit/>
          </a:bodyPr>
          <a:lstStyle/>
          <a:p>
            <a:r>
              <a:rPr lang="zh-CN" altLang="en-US" dirty="0"/>
              <a:t>長時期依賴的問題</a:t>
            </a:r>
            <a:endParaRPr lang="zh-TW" altLang="en-US" dirty="0"/>
          </a:p>
        </p:txBody>
      </p:sp>
      <p:sp>
        <p:nvSpPr>
          <p:cNvPr id="5" name="矩形 4"/>
          <p:cNvSpPr/>
          <p:nvPr/>
        </p:nvSpPr>
        <p:spPr>
          <a:xfrm>
            <a:off x="460452" y="3091836"/>
            <a:ext cx="4908395" cy="707886"/>
          </a:xfrm>
          <a:prstGeom prst="rect">
            <a:avLst/>
          </a:prstGeom>
        </p:spPr>
        <p:txBody>
          <a:bodyPr wrap="none">
            <a:spAutoFit/>
          </a:bodyPr>
          <a:lstStyle/>
          <a:p>
            <a:r>
              <a:rPr lang="en-US" altLang="zh-TW" sz="4000" dirty="0"/>
              <a:t> the clouds are in the ?</a:t>
            </a:r>
            <a:endParaRPr lang="zh-TW" altLang="en-US" sz="4000" dirty="0"/>
          </a:p>
        </p:txBody>
      </p:sp>
      <p:sp>
        <p:nvSpPr>
          <p:cNvPr id="6" name="矩形 5"/>
          <p:cNvSpPr/>
          <p:nvPr/>
        </p:nvSpPr>
        <p:spPr>
          <a:xfrm>
            <a:off x="1804042" y="3799722"/>
            <a:ext cx="5336397" cy="707886"/>
          </a:xfrm>
          <a:prstGeom prst="rect">
            <a:avLst/>
          </a:prstGeom>
        </p:spPr>
        <p:txBody>
          <a:bodyPr wrap="none">
            <a:spAutoFit/>
          </a:bodyPr>
          <a:lstStyle/>
          <a:p>
            <a:r>
              <a:rPr lang="en-US" altLang="zh-TW" sz="4000" dirty="0"/>
              <a:t> the clouds are in the </a:t>
            </a:r>
            <a:r>
              <a:rPr lang="en-US" altLang="zh-TW" sz="4000" dirty="0">
                <a:solidFill>
                  <a:srgbClr val="FF0000"/>
                </a:solidFill>
              </a:rPr>
              <a:t>sky</a:t>
            </a:r>
            <a:endParaRPr lang="zh-TW" altLang="en-US" sz="4000" dirty="0">
              <a:solidFill>
                <a:srgbClr val="FF0000"/>
              </a:solidFill>
            </a:endParaRPr>
          </a:p>
        </p:txBody>
      </p:sp>
      <p:sp>
        <p:nvSpPr>
          <p:cNvPr id="3" name="矩形 2"/>
          <p:cNvSpPr/>
          <p:nvPr/>
        </p:nvSpPr>
        <p:spPr>
          <a:xfrm>
            <a:off x="1009714" y="5648299"/>
            <a:ext cx="7321485" cy="830997"/>
          </a:xfrm>
          <a:prstGeom prst="rect">
            <a:avLst/>
          </a:prstGeom>
        </p:spPr>
        <p:txBody>
          <a:bodyPr wrap="square">
            <a:spAutoFit/>
          </a:bodyPr>
          <a:lstStyle/>
          <a:p>
            <a:r>
              <a:rPr lang="zh-CN" altLang="en-US" sz="2400" dirty="0"/>
              <a:t>所要預測的內容和相關資訊之間的間隔很小，這種情況下 </a:t>
            </a:r>
            <a:r>
              <a:rPr lang="en-US" altLang="zh-CN" sz="2400" dirty="0"/>
              <a:t>RNNs </a:t>
            </a:r>
            <a:r>
              <a:rPr lang="zh-CN" altLang="en-US" sz="2400" dirty="0"/>
              <a:t>就能夠利用過去的資訊， 很容易的實現</a:t>
            </a:r>
            <a:endParaRPr lang="zh-TW" altLang="en-US" sz="2400" dirty="0"/>
          </a:p>
        </p:txBody>
      </p:sp>
      <p:sp>
        <p:nvSpPr>
          <p:cNvPr id="7" name="矩形 6"/>
          <p:cNvSpPr/>
          <p:nvPr/>
        </p:nvSpPr>
        <p:spPr>
          <a:xfrm>
            <a:off x="1009715" y="4507608"/>
            <a:ext cx="4572001" cy="646331"/>
          </a:xfrm>
          <a:prstGeom prst="rect">
            <a:avLst/>
          </a:prstGeom>
        </p:spPr>
        <p:txBody>
          <a:bodyPr>
            <a:spAutoFit/>
          </a:bodyPr>
          <a:lstStyle/>
          <a:p>
            <a:r>
              <a:rPr lang="zh-CN" altLang="en-US" dirty="0"/>
              <a:t>不需要更多的資訊，我們就能夠自然而然的想到下一個詞應該是“</a:t>
            </a:r>
            <a:r>
              <a:rPr lang="en-US" altLang="zh-CN" dirty="0"/>
              <a:t>sky”</a:t>
            </a:r>
            <a:r>
              <a:rPr lang="zh-CN" altLang="en-US" dirty="0"/>
              <a:t>。</a:t>
            </a:r>
            <a:endParaRPr lang="en-US" altLang="zh-CN" dirty="0"/>
          </a:p>
        </p:txBody>
      </p:sp>
      <p:pic>
        <p:nvPicPr>
          <p:cNvPr id="3074" name="Picture 2" descr="https://img-blog.csdn.net/20170228162312289?watermark/2/text/aHR0cDovL2Jsb2cuY3Nkbi5uZXQvSmVycl9feQ==/font/5a6L5L2T/fontsize/400/fill/I0JBQkFCMA==/dissolve/70/gravity/SouthEa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3884" y="1707677"/>
            <a:ext cx="3301466" cy="15217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628650" y="1683130"/>
            <a:ext cx="4572000" cy="646331"/>
          </a:xfrm>
          <a:prstGeom prst="rect">
            <a:avLst/>
          </a:prstGeom>
        </p:spPr>
        <p:txBody>
          <a:bodyPr>
            <a:spAutoFit/>
          </a:bodyPr>
          <a:lstStyle/>
          <a:p>
            <a:r>
              <a:rPr lang="en-US" altLang="zh-TW" dirty="0"/>
              <a:t>consider a language model trying to predict the next word based on the previous ones.</a:t>
            </a:r>
            <a:endParaRPr lang="zh-TW" altLang="en-US" dirty="0"/>
          </a:p>
        </p:txBody>
      </p:sp>
    </p:spTree>
    <p:extLst>
      <p:ext uri="{BB962C8B-B14F-4D97-AF65-F5344CB8AC3E}">
        <p14:creationId xmlns:p14="http://schemas.microsoft.com/office/powerpoint/2010/main" val="2726973583"/>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5482</TotalTime>
  <Words>1502</Words>
  <Application>Microsoft Office PowerPoint</Application>
  <PresentationFormat>如螢幕大小 (4:3)</PresentationFormat>
  <Paragraphs>131</Paragraphs>
  <Slides>32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32</vt:i4>
      </vt:variant>
    </vt:vector>
  </HeadingPairs>
  <TitlesOfParts>
    <vt:vector size="39" baseType="lpstr">
      <vt:lpstr>等线</vt:lpstr>
      <vt:lpstr>等线 Light</vt:lpstr>
      <vt:lpstr>新細明體</vt:lpstr>
      <vt:lpstr>Arial</vt:lpstr>
      <vt:lpstr>Calibri</vt:lpstr>
      <vt:lpstr>Calibri Light</vt:lpstr>
      <vt:lpstr>Office 佈景主題</vt:lpstr>
      <vt:lpstr>PyTorch 深度學習實作班</vt:lpstr>
      <vt:lpstr>PowerPoint 簡報</vt:lpstr>
      <vt:lpstr>PowerPoint 簡報</vt:lpstr>
      <vt:lpstr>PowerPoint 簡報</vt:lpstr>
      <vt:lpstr>An example RNN with 4-dimensional input and output layers, and a hidden layer of 3 units (neurons)</vt:lpstr>
      <vt:lpstr>PowerPoint 簡報</vt:lpstr>
      <vt:lpstr>PowerPoint 簡報</vt:lpstr>
      <vt:lpstr>PowerPoint 簡報</vt:lpstr>
      <vt:lpstr>The Problem of Long-Term Dependencies</vt:lpstr>
      <vt:lpstr>The Problem of Long-Term Dependencies</vt:lpstr>
      <vt:lpstr>PowerPoint 簡報</vt:lpstr>
      <vt:lpstr>PowerPoint 簡報</vt:lpstr>
      <vt:lpstr>PowerPoint 簡報</vt:lpstr>
      <vt:lpstr>PowerPoint 簡報</vt:lpstr>
      <vt:lpstr>PowerPoint 簡報</vt:lpstr>
      <vt:lpstr>cell state</vt:lpstr>
      <vt:lpstr>決定要讓那些資訊繼續通過這個 cell?</vt:lpstr>
      <vt:lpstr>PowerPoint 簡報</vt:lpstr>
      <vt:lpstr>combine these two to create an update to the state</vt:lpstr>
      <vt:lpstr>輸出門</vt:lpstr>
      <vt:lpstr>Depth-Gated Recurrent Neural Networks</vt:lpstr>
      <vt:lpstr>PowerPoint 簡報</vt:lpstr>
      <vt:lpstr>PowerPoint 簡報</vt:lpstr>
      <vt:lpstr>PowerPoint 簡報</vt:lpstr>
      <vt:lpstr>PowerPoint 簡報</vt:lpstr>
      <vt:lpstr>PowerPoint 簡報</vt:lpstr>
      <vt:lpstr>PowerPoint 簡報</vt:lpstr>
      <vt:lpstr>Seq2Seq(2014)</vt:lpstr>
      <vt:lpstr>Sequence to Sequence 是由 Encoder 與 Decoder 兩個 RNN 構成</vt:lpstr>
      <vt:lpstr>Google Transformer(2017)</vt:lpstr>
      <vt:lpstr>pytorch-transformers</vt:lpstr>
      <vt:lpstr>pytorch-transformers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RNN</dc:title>
  <dc:creator>KSU</dc:creator>
  <cp:lastModifiedBy>user</cp:lastModifiedBy>
  <cp:revision>64</cp:revision>
  <dcterms:created xsi:type="dcterms:W3CDTF">2019-08-24T20:00:08Z</dcterms:created>
  <dcterms:modified xsi:type="dcterms:W3CDTF">2023-05-05T04:53:51Z</dcterms:modified>
</cp:coreProperties>
</file>