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300" r:id="rId5"/>
    <p:sldId id="301" r:id="rId6"/>
    <p:sldId id="298" r:id="rId7"/>
    <p:sldId id="297" r:id="rId8"/>
    <p:sldId id="289" r:id="rId9"/>
    <p:sldId id="299" r:id="rId10"/>
    <p:sldId id="292" r:id="rId11"/>
    <p:sldId id="293" r:id="rId12"/>
    <p:sldId id="294" r:id="rId13"/>
    <p:sldId id="295" r:id="rId14"/>
    <p:sldId id="296" r:id="rId15"/>
    <p:sldId id="281" r:id="rId16"/>
    <p:sldId id="272" r:id="rId17"/>
    <p:sldId id="273" r:id="rId18"/>
    <p:sldId id="263" r:id="rId19"/>
    <p:sldId id="283" r:id="rId20"/>
    <p:sldId id="284" r:id="rId21"/>
    <p:sldId id="285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B4C30-ECD8-4C02-B2C6-94E1F9AF1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CC1C11-4160-40A8-8AF3-1302190A1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24088C-507B-4F2F-8DFD-93F4EF38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244E-5364-4A61-8520-15257AC7CCBE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25CA4-2570-4CAC-8046-EF89F1A4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1F0133-0F5E-498E-841A-0B70BD29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939A-B0C2-420B-9C01-58ADDFCBC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51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A2ECA-E77B-4747-AE34-E8F88A8A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7F9FE5-314D-4E0D-A161-2715BD449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C9E146-B6D4-4708-AC8B-E95A551A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244E-5364-4A61-8520-15257AC7CCBE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F30E61-A0FF-4252-A6E5-9E4D7578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BB6A76-3284-4402-ADFE-B4FBACD1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939A-B0C2-420B-9C01-58ADDFCBC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6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EC62C7-A40F-4C5A-B1BB-918DDE5F2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59230A-B7FC-4A5F-8DE8-8718FE521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D110E5-8BBF-41B3-A10A-17F2F4A4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244E-5364-4A61-8520-15257AC7CCBE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D026C0-728D-4B6C-BBBC-F42EBA49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E00BDF-F713-4E9B-907E-1BAC494B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939A-B0C2-420B-9C01-58ADDFCBC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03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97B58-A8BA-4F82-B3DF-60463600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B71DE1-0584-4F27-B916-F3ECF8B44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187AC7-6FBE-4E6B-ABA8-93FD115C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244E-5364-4A61-8520-15257AC7CCBE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A95568-AEC7-429B-B3D1-7E565BF3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F11F8C-E48D-4037-99D4-D50C00BA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939A-B0C2-420B-9C01-58ADDFCBC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82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351D81-41C4-4D33-9ACF-469038B4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D13D9D-6722-4C3C-BCE3-896AAEAF3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D68828-0C29-4708-A26F-3B092AE4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244E-5364-4A61-8520-15257AC7CCBE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A97CC4-F991-4095-846B-EC4787A8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95D7B5-CD82-4A28-98EE-3EDB7CFC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939A-B0C2-420B-9C01-58ADDFCBC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72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52285-1618-44F5-8A98-0E1BF09D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570500-1857-463E-81F7-3592E9961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B9CB35-3887-41C7-B65D-7BF1AB944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BA65CE-1E1B-42B3-8718-34773411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244E-5364-4A61-8520-15257AC7CCBE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5B40DE-DE5C-4DE3-A0AE-6880FBB5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353A09-0D50-4BA1-A6ED-196B002B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939A-B0C2-420B-9C01-58ADDFCBC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79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5ED91-F0AF-4898-8E5D-23B76D7C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C9BE23-27E0-4E16-9EEB-CD4334342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23BEC6-8197-46B6-871B-F08864B03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3A7437-9806-46D8-80E7-4A51F87DF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88F1C7-ABF7-47E9-956A-D4DD30230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79BB0B-A264-48E3-B29E-8592560D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244E-5364-4A61-8520-15257AC7CCBE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7003F5-E2B7-48E0-B309-57A988E6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A74A20D-4BD5-492F-997B-856D1BD5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939A-B0C2-420B-9C01-58ADDFCBC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55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DF256-C789-4DC1-9314-8B092EA8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90EFD7-EB7F-44D5-B092-F00844CB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244E-5364-4A61-8520-15257AC7CCBE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B3F3397-8791-40B3-8D99-86F95CB3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E2FBAE-6CDD-4B23-8574-7213A53D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939A-B0C2-420B-9C01-58ADDFCBC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53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6E7D5B-5DCE-4029-8F3A-8446AA33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244E-5364-4A61-8520-15257AC7CCBE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F914B9-30B5-4B76-8066-02EA6FF0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1035AE-69F2-40B8-8218-4D925AC2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939A-B0C2-420B-9C01-58ADDFCBC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04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CC77F-E72A-4B30-BC06-75FF2914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10F54-BFFC-4145-B44D-E6C27D3BD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2F7EFC-DF97-44FC-9DEE-2439449A0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FACACE-D898-4005-9012-98C2B24E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244E-5364-4A61-8520-15257AC7CCBE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6F07AB-180A-49D2-8867-3BADA16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599B4E-4247-434D-BD23-EAF94914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939A-B0C2-420B-9C01-58ADDFCBC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19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97A32-FCF4-47D4-A623-E769B3C3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400E6D-9923-4D68-84C3-1C0672E19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E98166-A9EE-4701-80ED-4E1CEC656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2382FA-D886-4233-86F9-5AD1BD80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9244E-5364-4A61-8520-15257AC7CCBE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55F96E-D93C-4175-9FDC-224FB7F3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F8777-C4F2-4BD3-AB03-15A45E35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939A-B0C2-420B-9C01-58ADDFCBC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6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2C7854-02AC-4B5D-9EE0-A279A0C5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6FD509-C932-436D-9423-706628DA9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D0C03F-769D-4DF6-8340-4CDC92180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9244E-5364-4A61-8520-15257AC7CCBE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950206-CDC0-422F-8C5B-60613E3EB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3CA492-185A-46F8-BB27-84C13F16A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3939A-B0C2-420B-9C01-58ADDFCBC7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74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05453-8B91-46F7-B37C-521B9D891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Transfer Learning and </a:t>
            </a:r>
            <a:br>
              <a:rPr lang="en-US" altLang="zh-TW" sz="4400" dirty="0"/>
            </a:br>
            <a:r>
              <a:rPr lang="en-US" altLang="zh-TW" sz="4400" dirty="0"/>
              <a:t>Pre-trained model</a:t>
            </a:r>
            <a:endParaRPr lang="zh-TW" altLang="en-US" sz="44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56F9AC-0296-44C8-966F-E695290AC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37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9200" y="100945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numpy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np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matplotlib.pyplot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tensorflow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22436" y="233007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創建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InceptionV3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網路架構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輸入大小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預設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(299, 299, 3)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權重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預設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imagenet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輸出類別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預設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個類別</a:t>
            </a:r>
          </a:p>
        </p:txBody>
      </p:sp>
      <p:sp>
        <p:nvSpPr>
          <p:cNvPr id="4" name="矩形 3"/>
          <p:cNvSpPr/>
          <p:nvPr/>
        </p:nvSpPr>
        <p:spPr>
          <a:xfrm>
            <a:off x="2221344" y="3706244"/>
            <a:ext cx="75876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model = tf.keras.applications.InceptionV3(</a:t>
            </a:r>
          </a:p>
          <a:p>
            <a:r>
              <a:rPr lang="en-US" altLang="zh-TW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include_top</a:t>
            </a:r>
            <a:r>
              <a:rPr lang="en-US" altLang="zh-TW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=True</a:t>
            </a:r>
            <a:r>
              <a:rPr lang="en-US" altLang="zh-TW" sz="3200" dirty="0"/>
              <a:t>, weights='</a:t>
            </a:r>
            <a:r>
              <a:rPr lang="en-US" altLang="zh-TW" sz="3200" dirty="0" err="1"/>
              <a:t>imagenet</a:t>
            </a:r>
            <a:r>
              <a:rPr lang="en-US" altLang="zh-TW" sz="3200" dirty="0"/>
              <a:t>')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221344" y="4998438"/>
            <a:ext cx="47495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model.summary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TW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070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2872" y="390897"/>
            <a:ext cx="7975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使用別人模型預測，需要注意兩件事情</a:t>
            </a:r>
            <a:endParaRPr lang="en-US" altLang="zh-TW" sz="2800" dirty="0"/>
          </a:p>
          <a:p>
            <a:r>
              <a:rPr lang="en-US" altLang="zh-TW" sz="2800" dirty="0"/>
              <a:t>1)</a:t>
            </a:r>
            <a:r>
              <a:rPr lang="zh-TW" altLang="en-US" sz="2800" dirty="0"/>
              <a:t>訓練時的資料前處理</a:t>
            </a:r>
            <a:endParaRPr lang="en-US" altLang="zh-TW" sz="2800" dirty="0"/>
          </a:p>
          <a:p>
            <a:r>
              <a:rPr lang="en-US" altLang="zh-TW" sz="2800" dirty="0"/>
              <a:t>2)</a:t>
            </a:r>
            <a:r>
              <a:rPr lang="zh-TW" altLang="en-US" sz="2800" dirty="0"/>
              <a:t>輸出結果對應到的類別。</a:t>
            </a:r>
          </a:p>
          <a:p>
            <a:endParaRPr lang="zh-TW" altLang="en-US" sz="2800" dirty="0"/>
          </a:p>
          <a:p>
            <a:r>
              <a:rPr lang="en-US" altLang="zh-TW" sz="2800" dirty="0" err="1"/>
              <a:t>Keras</a:t>
            </a:r>
            <a:r>
              <a:rPr lang="zh-TW" altLang="en-US" sz="2800" dirty="0"/>
              <a:t>很貼心的提供每個模型相對應的資料預處理和輸出解碼的函式</a:t>
            </a:r>
            <a:r>
              <a:rPr lang="en-US" altLang="zh-TW" sz="2800" dirty="0"/>
              <a:t>:</a:t>
            </a:r>
            <a:endParaRPr lang="zh-TW" altLang="en-US" sz="2800" dirty="0"/>
          </a:p>
          <a:p>
            <a:endParaRPr lang="zh-TW" altLang="en-US" sz="2800" dirty="0"/>
          </a:p>
          <a:p>
            <a:r>
              <a:rPr lang="en-US" altLang="zh-TW" sz="2800" dirty="0" err="1"/>
              <a:t>preprocess_input</a:t>
            </a:r>
            <a:r>
              <a:rPr lang="zh-TW" altLang="en-US" sz="2800" dirty="0"/>
              <a:t>：網路架構的影像前處理</a:t>
            </a:r>
            <a:r>
              <a:rPr lang="en-US" altLang="zh-TW" sz="2800" dirty="0"/>
              <a:t>(</a:t>
            </a:r>
            <a:r>
              <a:rPr lang="zh-TW" altLang="en-US" sz="2800" dirty="0"/>
              <a:t>注意：每一個模型在訓練時做的資料正規化並不會相同</a:t>
            </a:r>
            <a:r>
              <a:rPr lang="en-US" altLang="zh-TW" sz="2800" dirty="0"/>
              <a:t>)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endParaRPr lang="zh-TW" altLang="en-US" sz="2800" dirty="0"/>
          </a:p>
          <a:p>
            <a:r>
              <a:rPr lang="en-US" altLang="zh-TW" sz="2800" dirty="0" err="1"/>
              <a:t>decode_predictions</a:t>
            </a:r>
            <a:r>
              <a:rPr lang="zh-TW" altLang="en-US" sz="2800" dirty="0"/>
              <a:t>：對應網路架構的輸出解碼。</a:t>
            </a:r>
          </a:p>
        </p:txBody>
      </p:sp>
      <p:sp>
        <p:nvSpPr>
          <p:cNvPr id="3" name="矩形 2"/>
          <p:cNvSpPr/>
          <p:nvPr/>
        </p:nvSpPr>
        <p:spPr>
          <a:xfrm>
            <a:off x="1948874" y="5581364"/>
            <a:ext cx="82295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from tensorflow.keras.applications.inception_v3 import </a:t>
            </a:r>
            <a:r>
              <a:rPr lang="en-US" altLang="zh-TW" sz="2000" dirty="0" err="1"/>
              <a:t>preprocess_input</a:t>
            </a:r>
            <a:endParaRPr lang="en-US" altLang="zh-TW" sz="2000" dirty="0"/>
          </a:p>
          <a:p>
            <a:r>
              <a:rPr lang="en-US" altLang="zh-TW" sz="2000" dirty="0"/>
              <a:t>from tensorflow.keras.applications.inception_v3 import </a:t>
            </a:r>
            <a:r>
              <a:rPr lang="en-US" altLang="zh-TW" sz="2000" dirty="0" err="1"/>
              <a:t>decode_predictions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804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8364" y="676673"/>
            <a:ext cx="6045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創建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影像讀取</a:t>
            </a:r>
            <a:r>
              <a:rPr lang="zh-TW" altLang="en-US" sz="2800" dirty="0"/>
              <a:t>的函式：</a:t>
            </a:r>
            <a:endParaRPr lang="en-US" altLang="zh-TW" sz="2800" dirty="0"/>
          </a:p>
          <a:p>
            <a:r>
              <a:rPr lang="zh-TW" altLang="en-US" sz="2800" dirty="0"/>
              <a:t>讀取影像</a:t>
            </a:r>
            <a:endParaRPr lang="en-US" altLang="zh-TW" sz="2800" dirty="0"/>
          </a:p>
          <a:p>
            <a:r>
              <a:rPr lang="zh-TW" altLang="en-US" sz="2800" dirty="0"/>
              <a:t>將影像大小縮放大</a:t>
            </a:r>
            <a:r>
              <a:rPr lang="en-US" altLang="zh-TW" sz="2800" dirty="0"/>
              <a:t>299x299x3</a:t>
            </a:r>
            <a:r>
              <a:rPr lang="zh-TW" altLang="en-US" sz="2800" dirty="0"/>
              <a:t>的尺寸</a:t>
            </a:r>
          </a:p>
        </p:txBody>
      </p:sp>
      <p:sp>
        <p:nvSpPr>
          <p:cNvPr id="3" name="矩形 2"/>
          <p:cNvSpPr/>
          <p:nvPr/>
        </p:nvSpPr>
        <p:spPr>
          <a:xfrm>
            <a:off x="2064329" y="2810778"/>
            <a:ext cx="84004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read_img</a:t>
            </a:r>
            <a:r>
              <a:rPr lang="en-US" altLang="zh-TW" dirty="0"/>
              <a:t>(</a:t>
            </a:r>
            <a:r>
              <a:rPr lang="en-US" altLang="zh-TW" dirty="0" err="1"/>
              <a:t>img_path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resize=(299,299)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img_string</a:t>
            </a:r>
            <a:r>
              <a:rPr lang="en-US" altLang="zh-TW" dirty="0"/>
              <a:t> = </a:t>
            </a:r>
            <a:r>
              <a:rPr lang="en-US" altLang="zh-TW" dirty="0" err="1"/>
              <a:t>tf.io.read_file</a:t>
            </a:r>
            <a:r>
              <a:rPr lang="en-US" altLang="zh-TW" dirty="0"/>
              <a:t>(</a:t>
            </a:r>
            <a:r>
              <a:rPr lang="en-US" altLang="zh-TW" dirty="0" err="1"/>
              <a:t>img_path</a:t>
            </a:r>
            <a:r>
              <a:rPr lang="en-US" altLang="zh-TW" dirty="0"/>
              <a:t>)  # </a:t>
            </a:r>
            <a:r>
              <a:rPr lang="zh-TW" altLang="en-US" dirty="0"/>
              <a:t>讀取檔案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img_decode</a:t>
            </a:r>
            <a:r>
              <a:rPr lang="en-US" altLang="zh-TW" dirty="0"/>
              <a:t> = </a:t>
            </a:r>
            <a:r>
              <a:rPr lang="en-US" altLang="zh-TW" dirty="0" err="1"/>
              <a:t>tf.image.decode_image</a:t>
            </a:r>
            <a:r>
              <a:rPr lang="en-US" altLang="zh-TW" dirty="0"/>
              <a:t>(</a:t>
            </a:r>
            <a:r>
              <a:rPr lang="en-US" altLang="zh-TW" dirty="0" err="1"/>
              <a:t>img_string</a:t>
            </a:r>
            <a:r>
              <a:rPr lang="en-US" altLang="zh-TW" dirty="0"/>
              <a:t>)  # </a:t>
            </a:r>
            <a:r>
              <a:rPr lang="zh-TW" altLang="en-US" dirty="0"/>
              <a:t>將檔案以影像格式來解碼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img_decode</a:t>
            </a:r>
            <a:r>
              <a:rPr lang="en-US" altLang="zh-TW" dirty="0"/>
              <a:t> = </a:t>
            </a:r>
            <a:r>
              <a:rPr lang="en-US" altLang="zh-TW" dirty="0" err="1"/>
              <a:t>tf.image.resize</a:t>
            </a:r>
            <a:r>
              <a:rPr lang="en-US" altLang="zh-TW" dirty="0"/>
              <a:t>(</a:t>
            </a:r>
            <a:r>
              <a:rPr lang="en-US" altLang="zh-TW" dirty="0" err="1"/>
              <a:t>img_decode</a:t>
            </a:r>
            <a:r>
              <a:rPr lang="en-US" altLang="zh-TW" dirty="0"/>
              <a:t>,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resize</a:t>
            </a:r>
            <a:r>
              <a:rPr lang="en-US" altLang="zh-TW" dirty="0"/>
              <a:t>)  # </a:t>
            </a:r>
            <a:r>
              <a:rPr lang="zh-TW" altLang="en-US" dirty="0"/>
              <a:t>將影像</a:t>
            </a:r>
            <a:r>
              <a:rPr lang="en-US" altLang="zh-TW" dirty="0"/>
              <a:t>resize</a:t>
            </a:r>
            <a:r>
              <a:rPr lang="zh-TW" altLang="en-US" dirty="0"/>
              <a:t>到網路輸入大小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# </a:t>
            </a:r>
            <a:r>
              <a:rPr lang="zh-TW" altLang="en-US" dirty="0"/>
              <a:t>將影像格式增加到</a:t>
            </a:r>
            <a:r>
              <a:rPr lang="en-US" altLang="zh-TW" dirty="0"/>
              <a:t>4</a:t>
            </a:r>
            <a:r>
              <a:rPr lang="zh-TW" altLang="en-US" dirty="0"/>
              <a:t>維</a:t>
            </a:r>
            <a:r>
              <a:rPr lang="en-US" altLang="zh-TW" dirty="0"/>
              <a:t>(batch, height, width, channels)</a:t>
            </a:r>
            <a:r>
              <a:rPr lang="zh-TW" altLang="en-US" dirty="0"/>
              <a:t>，模型預測要求格式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img_decode</a:t>
            </a:r>
            <a:r>
              <a:rPr lang="en-US" altLang="zh-TW" dirty="0"/>
              <a:t> = </a:t>
            </a:r>
            <a:r>
              <a:rPr lang="en-US" altLang="zh-TW" dirty="0" err="1"/>
              <a:t>tf.expand_dims</a:t>
            </a:r>
            <a:r>
              <a:rPr lang="en-US" altLang="zh-TW" dirty="0"/>
              <a:t>(</a:t>
            </a:r>
            <a:r>
              <a:rPr lang="en-US" altLang="zh-TW" dirty="0" err="1"/>
              <a:t>img_decode</a:t>
            </a:r>
            <a:r>
              <a:rPr lang="en-US" altLang="zh-TW" dirty="0"/>
              <a:t>, axis=0)</a:t>
            </a:r>
          </a:p>
          <a:p>
            <a:r>
              <a:rPr lang="en-US" altLang="zh-TW" dirty="0"/>
              <a:t>    return </a:t>
            </a:r>
            <a:r>
              <a:rPr lang="en-US" altLang="zh-TW" dirty="0" err="1"/>
              <a:t>img_decode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161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4218" y="1240136"/>
            <a:ext cx="84420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!</a:t>
            </a:r>
            <a:r>
              <a:rPr lang="en-US" altLang="zh-TW" sz="2800" dirty="0" err="1"/>
              <a:t>git</a:t>
            </a:r>
            <a:r>
              <a:rPr lang="en-US" altLang="zh-TW" sz="2800" dirty="0"/>
              <a:t> clone https://github.com/taipeitechmmslab/MMSLAB-TF2.git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716774" y="2785176"/>
            <a:ext cx="84558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img_path</a:t>
            </a:r>
            <a:r>
              <a:rPr lang="en-US" altLang="zh-TW" sz="2400" dirty="0"/>
              <a:t> = 'MMSLAB-TF2/image/elephant.jpg‘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img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read_img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img_path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plt.imshow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tf.cast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img</a:t>
            </a:r>
            <a:r>
              <a:rPr lang="en-US" altLang="zh-TW" sz="2400" dirty="0"/>
              <a:t>, tf.uint8)[0])  </a:t>
            </a:r>
          </a:p>
          <a:p>
            <a:r>
              <a:rPr lang="en-US" altLang="zh-TW" sz="2400" dirty="0"/>
              <a:t># </a:t>
            </a:r>
            <a:r>
              <a:rPr lang="zh-TW" altLang="en-US" sz="2400" dirty="0"/>
              <a:t>透過</a:t>
            </a:r>
            <a:r>
              <a:rPr lang="en-US" altLang="zh-TW" sz="2400" dirty="0" err="1"/>
              <a:t>matplotlib</a:t>
            </a:r>
            <a:r>
              <a:rPr lang="zh-TW" altLang="en-US" sz="2400" dirty="0"/>
              <a:t>顯示圖片需將影像轉為</a:t>
            </a:r>
            <a:r>
              <a:rPr lang="en-US" altLang="zh-TW" sz="2400" dirty="0"/>
              <a:t>Integers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558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7310" y="1406436"/>
            <a:ext cx="86313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img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preprocess_input</a:t>
            </a:r>
            <a:r>
              <a:rPr lang="en-US" altLang="zh-TW" sz="2800" dirty="0"/>
              <a:t>(</a:t>
            </a:r>
            <a:r>
              <a:rPr lang="en-US" altLang="zh-TW" sz="2800" dirty="0" err="1"/>
              <a:t>img</a:t>
            </a:r>
            <a:r>
              <a:rPr lang="en-US" altLang="zh-TW" sz="2800" dirty="0"/>
              <a:t>)  # </a:t>
            </a:r>
            <a:r>
              <a:rPr lang="zh-TW" altLang="en-US" sz="2800" dirty="0"/>
              <a:t>影像前處理</a:t>
            </a:r>
          </a:p>
          <a:p>
            <a:endParaRPr lang="en-US" altLang="zh-TW" sz="2800" dirty="0"/>
          </a:p>
          <a:p>
            <a:r>
              <a:rPr lang="en-US" altLang="zh-TW" sz="2800" dirty="0" err="1"/>
              <a:t>preds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model.predict</a:t>
            </a:r>
            <a:r>
              <a:rPr lang="en-US" altLang="zh-TW" sz="2800" dirty="0"/>
              <a:t>(</a:t>
            </a:r>
            <a:r>
              <a:rPr lang="en-US" altLang="zh-TW" sz="2800" dirty="0" err="1"/>
              <a:t>img</a:t>
            </a:r>
            <a:r>
              <a:rPr lang="en-US" altLang="zh-TW" sz="2800" dirty="0"/>
              <a:t>)  # </a:t>
            </a:r>
            <a:r>
              <a:rPr lang="zh-TW" altLang="en-US" sz="2800" dirty="0"/>
              <a:t>預測圖片</a:t>
            </a:r>
          </a:p>
          <a:p>
            <a:endParaRPr lang="en-US" altLang="zh-TW" sz="2800" dirty="0"/>
          </a:p>
          <a:p>
            <a:r>
              <a:rPr lang="en-US" altLang="zh-TW" sz="2800" dirty="0"/>
              <a:t>print("Predicted:", </a:t>
            </a:r>
            <a:r>
              <a:rPr lang="en-US" altLang="zh-TW" sz="2800" dirty="0" err="1"/>
              <a:t>decode_predictions</a:t>
            </a:r>
            <a:r>
              <a:rPr lang="en-US" altLang="zh-TW" sz="2800" dirty="0"/>
              <a:t>(</a:t>
            </a:r>
            <a:r>
              <a:rPr lang="en-US" altLang="zh-TW" sz="2800" dirty="0" err="1"/>
              <a:t>preds</a:t>
            </a:r>
            <a:r>
              <a:rPr lang="en-US" altLang="zh-TW" sz="2800" dirty="0"/>
              <a:t>, top=3)[0])  </a:t>
            </a:r>
          </a:p>
          <a:p>
            <a:r>
              <a:rPr lang="en-US" altLang="zh-TW" sz="2800" dirty="0"/>
              <a:t># </a:t>
            </a:r>
            <a:r>
              <a:rPr lang="zh-TW" altLang="en-US" sz="2800" dirty="0"/>
              <a:t>輸出預測最高的三個類別</a:t>
            </a:r>
          </a:p>
        </p:txBody>
      </p:sp>
    </p:spTree>
    <p:extLst>
      <p:ext uri="{BB962C8B-B14F-4D97-AF65-F5344CB8AC3E}">
        <p14:creationId xmlns:p14="http://schemas.microsoft.com/office/powerpoint/2010/main" val="61203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特徵萃取</a:t>
            </a:r>
            <a:r>
              <a:rPr lang="en-US" altLang="zh-TW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(Feature Extraction)</a:t>
            </a:r>
          </a:p>
          <a:p>
            <a:pPr algn="ctr"/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先萃取出資料的特徵，再拿來訓練分類器</a:t>
            </a:r>
          </a:p>
          <a:p>
            <a:pPr algn="ctr"/>
            <a:endParaRPr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35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3164" y="5564911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3163" y="2419929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3164" y="3223493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3164" y="3985493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53164" y="4775202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43927" y="1025236"/>
            <a:ext cx="1644073" cy="121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</a:t>
            </a:r>
          </a:p>
          <a:p>
            <a:pPr algn="ctr"/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分類器</a:t>
            </a:r>
            <a:endParaRPr lang="en-US" altLang="zh-TW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全連接層</a:t>
            </a:r>
          </a:p>
        </p:txBody>
      </p:sp>
      <p:sp>
        <p:nvSpPr>
          <p:cNvPr id="8" name="矩形 7"/>
          <p:cNvSpPr/>
          <p:nvPr/>
        </p:nvSpPr>
        <p:spPr>
          <a:xfrm>
            <a:off x="4103253" y="6363856"/>
            <a:ext cx="132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57601" y="2309092"/>
            <a:ext cx="2161309" cy="40547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135092" y="5564911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135091" y="2419929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135092" y="3223493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5092" y="3985493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35092" y="4775202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125855" y="1025236"/>
            <a:ext cx="1644073" cy="1219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</a:t>
            </a:r>
          </a:p>
          <a:p>
            <a:pPr algn="ctr"/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分類器</a:t>
            </a:r>
            <a:endParaRPr lang="en-US" altLang="zh-TW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全連接層</a:t>
            </a:r>
          </a:p>
        </p:txBody>
      </p:sp>
      <p:sp>
        <p:nvSpPr>
          <p:cNvPr id="16" name="矩形 15"/>
          <p:cNvSpPr/>
          <p:nvPr/>
        </p:nvSpPr>
        <p:spPr>
          <a:xfrm>
            <a:off x="7285181" y="6363856"/>
            <a:ext cx="132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39529" y="2309092"/>
            <a:ext cx="2161309" cy="40547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9157924" y="24291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凍結權重</a:t>
            </a:r>
          </a:p>
        </p:txBody>
      </p:sp>
      <p:sp>
        <p:nvSpPr>
          <p:cNvPr id="19" name="矩形 18"/>
          <p:cNvSpPr/>
          <p:nvPr/>
        </p:nvSpPr>
        <p:spPr>
          <a:xfrm>
            <a:off x="9157924" y="134164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重新訓練</a:t>
            </a:r>
            <a:endParaRPr lang="en-US" altLang="zh-TW" dirty="0"/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分類器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39674" y="388113"/>
            <a:ext cx="4200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將經典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移植到新模型之中</a:t>
            </a:r>
          </a:p>
        </p:txBody>
      </p:sp>
    </p:spTree>
    <p:extLst>
      <p:ext uri="{BB962C8B-B14F-4D97-AF65-F5344CB8AC3E}">
        <p14:creationId xmlns:p14="http://schemas.microsoft.com/office/powerpoint/2010/main" val="1301768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24181" y="1"/>
            <a:ext cx="77539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# ---- </a:t>
            </a:r>
            <a:r>
              <a:rPr lang="zh-TW" altLang="en-US" dirty="0"/>
              <a:t>建立並訓練密集層分類器 </a:t>
            </a:r>
            <a:r>
              <a:rPr lang="en-US" altLang="zh-TW" dirty="0"/>
              <a:t>---- #</a:t>
            </a:r>
          </a:p>
          <a:p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tensorflow.keras.models</a:t>
            </a:r>
            <a:r>
              <a:rPr lang="en-US" altLang="zh-TW" dirty="0"/>
              <a:t> import Sequential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tensorflow.keras.layers</a:t>
            </a:r>
            <a:r>
              <a:rPr lang="en-US" altLang="zh-TW" dirty="0"/>
              <a:t> import Dense, Dropout, Flatten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tensorflow.keras.optimizers</a:t>
            </a:r>
            <a:r>
              <a:rPr lang="en-US" altLang="zh-TW" dirty="0"/>
              <a:t> import </a:t>
            </a:r>
            <a:r>
              <a:rPr lang="en-US" altLang="zh-TW" dirty="0" err="1"/>
              <a:t>RMSprop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tensorflow.keras.applications</a:t>
            </a:r>
            <a:r>
              <a:rPr lang="en-US" altLang="zh-TW" dirty="0"/>
              <a:t> import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VGG16</a:t>
            </a:r>
          </a:p>
          <a:p>
            <a:endParaRPr lang="en-US" altLang="zh-TW" dirty="0"/>
          </a:p>
          <a:p>
            <a:r>
              <a:rPr lang="en-US" altLang="zh-TW" dirty="0"/>
              <a:t>vgg16 = VGG16(</a:t>
            </a:r>
            <a:r>
              <a:rPr lang="en-US" altLang="zh-TW" dirty="0" err="1"/>
              <a:t>include_top</a:t>
            </a:r>
            <a:r>
              <a:rPr lang="en-US" altLang="zh-TW" dirty="0"/>
              <a:t>=False,</a:t>
            </a:r>
          </a:p>
          <a:p>
            <a:r>
              <a:rPr lang="en-US" altLang="zh-TW" dirty="0"/>
              <a:t>              weights='</a:t>
            </a:r>
            <a:r>
              <a:rPr lang="en-US" altLang="zh-TW" dirty="0" err="1"/>
              <a:t>imagenet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      </a:t>
            </a:r>
            <a:r>
              <a:rPr lang="en-US" altLang="zh-TW" dirty="0" err="1"/>
              <a:t>input_shape</a:t>
            </a:r>
            <a:r>
              <a:rPr lang="en-US" altLang="zh-TW" dirty="0"/>
              <a:t>=(150,150,3))</a:t>
            </a:r>
          </a:p>
          <a:p>
            <a:endParaRPr lang="en-US" altLang="zh-TW" dirty="0"/>
          </a:p>
          <a:p>
            <a:r>
              <a:rPr lang="en-US" altLang="zh-TW" dirty="0"/>
              <a:t>model = Sequential()</a:t>
            </a:r>
          </a:p>
          <a:p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model.add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(vgg16)    # 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vgg16 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做為一層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(Flatten())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(Dense(512, activation='</a:t>
            </a:r>
            <a:r>
              <a:rPr lang="en-US" altLang="zh-TW" dirty="0" err="1"/>
              <a:t>relu</a:t>
            </a:r>
            <a:r>
              <a:rPr lang="en-US" altLang="zh-TW" dirty="0"/>
              <a:t>', </a:t>
            </a:r>
            <a:r>
              <a:rPr lang="en-US" altLang="zh-TW" dirty="0" err="1"/>
              <a:t>input_dim</a:t>
            </a:r>
            <a:r>
              <a:rPr lang="en-US" altLang="zh-TW" dirty="0"/>
              <a:t>=4 * 4 * 512))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(Dropout(0.5))  # </a:t>
            </a:r>
            <a:r>
              <a:rPr lang="zh-TW" altLang="en-US" dirty="0"/>
              <a:t>丟棄法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(Dense(1, activation='sigmoid'))</a:t>
            </a:r>
          </a:p>
          <a:p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vgg16.trainable = False     #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凍結權重</a:t>
            </a:r>
          </a:p>
          <a:p>
            <a:r>
              <a:rPr lang="en-US" altLang="zh-TW" dirty="0" err="1"/>
              <a:t>model.summary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24180" y="5632311"/>
            <a:ext cx="736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model.compile</a:t>
            </a:r>
            <a:r>
              <a:rPr lang="en-US" altLang="zh-TW" dirty="0"/>
              <a:t>(optimizer=</a:t>
            </a:r>
            <a:r>
              <a:rPr lang="en-US" altLang="zh-TW" dirty="0" err="1"/>
              <a:t>RMSprop</a:t>
            </a:r>
            <a:r>
              <a:rPr lang="en-US" altLang="zh-TW" dirty="0"/>
              <a:t>(</a:t>
            </a:r>
            <a:r>
              <a:rPr lang="en-US" altLang="zh-TW" dirty="0" err="1"/>
              <a:t>lr</a:t>
            </a:r>
            <a:r>
              <a:rPr lang="en-US" altLang="zh-TW" dirty="0"/>
              <a:t>=2e-5),   # </a:t>
            </a:r>
            <a:r>
              <a:rPr lang="zh-TW" altLang="en-US" dirty="0"/>
              <a:t>學習速率降低一點</a:t>
            </a:r>
          </a:p>
          <a:p>
            <a:r>
              <a:rPr lang="zh-TW" altLang="en-US" dirty="0"/>
              <a:t>              </a:t>
            </a:r>
            <a:r>
              <a:rPr lang="en-US" altLang="zh-TW" dirty="0"/>
              <a:t>loss='</a:t>
            </a:r>
            <a:r>
              <a:rPr lang="en-US" altLang="zh-TW" dirty="0" err="1"/>
              <a:t>binary_crossentropy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      metrics=['</a:t>
            </a:r>
            <a:r>
              <a:rPr lang="en-US" altLang="zh-TW" dirty="0" err="1"/>
              <a:t>acc</a:t>
            </a:r>
            <a:r>
              <a:rPr lang="en-US" altLang="zh-TW" dirty="0"/>
              <a:t>'])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5065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微調</a:t>
            </a:r>
            <a:r>
              <a:rPr lang="en-US" altLang="zh-TW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(Fine-Tuning)</a:t>
            </a:r>
          </a:p>
          <a:p>
            <a:pPr algn="ctr"/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預先訓練的</a:t>
            </a:r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</a:t>
            </a:r>
          </a:p>
          <a:p>
            <a:pPr algn="ctr"/>
            <a:endParaRPr lang="en-US" altLang="zh-TW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9550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4037" y="5689723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54036" y="2544741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4037" y="3348305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54037" y="4110305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54037" y="4900014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44800" y="1150048"/>
            <a:ext cx="1644073" cy="121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</a:t>
            </a:r>
          </a:p>
          <a:p>
            <a:pPr algn="ctr"/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分類器</a:t>
            </a:r>
            <a:endParaRPr lang="en-US" altLang="zh-TW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全連接層</a:t>
            </a:r>
          </a:p>
        </p:txBody>
      </p:sp>
      <p:sp>
        <p:nvSpPr>
          <p:cNvPr id="8" name="矩形 7"/>
          <p:cNvSpPr/>
          <p:nvPr/>
        </p:nvSpPr>
        <p:spPr>
          <a:xfrm>
            <a:off x="3004126" y="6488668"/>
            <a:ext cx="132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8474" y="2433904"/>
            <a:ext cx="2161309" cy="40547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035965" y="5689723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35964" y="2544741"/>
            <a:ext cx="1634837" cy="6373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35965" y="3348305"/>
            <a:ext cx="1634837" cy="6373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35965" y="4110305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035965" y="4900014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26728" y="1150048"/>
            <a:ext cx="1644073" cy="121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</a:t>
            </a:r>
          </a:p>
          <a:p>
            <a:pPr algn="ctr"/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分類器</a:t>
            </a:r>
            <a:endParaRPr lang="en-US" altLang="zh-TW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全連接層</a:t>
            </a:r>
          </a:p>
        </p:txBody>
      </p:sp>
      <p:sp>
        <p:nvSpPr>
          <p:cNvPr id="16" name="矩形 15"/>
          <p:cNvSpPr/>
          <p:nvPr/>
        </p:nvSpPr>
        <p:spPr>
          <a:xfrm>
            <a:off x="6186054" y="6488668"/>
            <a:ext cx="132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40402" y="4110304"/>
            <a:ext cx="2225961" cy="237836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8058797" y="25539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微調權重</a:t>
            </a:r>
          </a:p>
        </p:txBody>
      </p:sp>
      <p:sp>
        <p:nvSpPr>
          <p:cNvPr id="19" name="矩形 18"/>
          <p:cNvSpPr/>
          <p:nvPr/>
        </p:nvSpPr>
        <p:spPr>
          <a:xfrm>
            <a:off x="8058797" y="146645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重新訓練</a:t>
            </a:r>
            <a:endParaRPr lang="en-US" altLang="zh-TW" dirty="0"/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分類器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66363" y="292331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高階特徵</a:t>
            </a:r>
          </a:p>
        </p:txBody>
      </p:sp>
      <p:sp>
        <p:nvSpPr>
          <p:cNvPr id="22" name="矩形 21"/>
          <p:cNvSpPr/>
          <p:nvPr/>
        </p:nvSpPr>
        <p:spPr>
          <a:xfrm>
            <a:off x="8058798" y="536666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低階特徵</a:t>
            </a:r>
          </a:p>
        </p:txBody>
      </p:sp>
      <p:sp>
        <p:nvSpPr>
          <p:cNvPr id="23" name="矩形 22"/>
          <p:cNvSpPr/>
          <p:nvPr/>
        </p:nvSpPr>
        <p:spPr>
          <a:xfrm>
            <a:off x="5740402" y="2433903"/>
            <a:ext cx="2225961" cy="1662548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8058797" y="490500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凍結權重</a:t>
            </a: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127" y="-202771"/>
            <a:ext cx="5257103" cy="128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1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69700" y="1598598"/>
            <a:ext cx="19165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特徵萃取</a:t>
            </a:r>
          </a:p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卷積</a:t>
            </a:r>
          </a:p>
        </p:txBody>
      </p:sp>
      <p:sp>
        <p:nvSpPr>
          <p:cNvPr id="15" name="矩形 14"/>
          <p:cNvSpPr/>
          <p:nvPr/>
        </p:nvSpPr>
        <p:spPr>
          <a:xfrm>
            <a:off x="3925351" y="326276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高階特徵</a:t>
            </a:r>
          </a:p>
        </p:txBody>
      </p:sp>
      <p:sp>
        <p:nvSpPr>
          <p:cNvPr id="16" name="矩形 15"/>
          <p:cNvSpPr/>
          <p:nvPr/>
        </p:nvSpPr>
        <p:spPr>
          <a:xfrm>
            <a:off x="3925351" y="694740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低階特徵</a:t>
            </a:r>
          </a:p>
        </p:txBody>
      </p:sp>
      <p:sp>
        <p:nvSpPr>
          <p:cNvPr id="17" name="矩形 16"/>
          <p:cNvSpPr/>
          <p:nvPr/>
        </p:nvSpPr>
        <p:spPr>
          <a:xfrm>
            <a:off x="3925351" y="1456892"/>
            <a:ext cx="4442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普遍存於大部分的圖片（如邊緣、線條）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通用性很高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適合做遷移學習</a:t>
            </a:r>
          </a:p>
        </p:txBody>
      </p:sp>
      <p:sp>
        <p:nvSpPr>
          <p:cNvPr id="18" name="矩形 17"/>
          <p:cNvSpPr/>
          <p:nvPr/>
        </p:nvSpPr>
        <p:spPr>
          <a:xfrm>
            <a:off x="3983313" y="3852523"/>
            <a:ext cx="39467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與訓練集的種類有關</a:t>
            </a:r>
            <a:endParaRPr lang="en-US" altLang="zh-TW" sz="1400" dirty="0"/>
          </a:p>
          <a:p>
            <a:r>
              <a:rPr lang="en-US" altLang="zh-TW" sz="1400" dirty="0"/>
              <a:t>ImageNet </a:t>
            </a:r>
            <a:r>
              <a:rPr lang="zh-TW" altLang="en-US" sz="1400" dirty="0"/>
              <a:t>訓練集較多是動物與日常生活用品，</a:t>
            </a:r>
            <a:endParaRPr lang="en-US" altLang="zh-TW" sz="1400" dirty="0"/>
          </a:p>
          <a:p>
            <a:r>
              <a:rPr lang="zh-TW" altLang="en-US" sz="1400" dirty="0"/>
              <a:t>所以若你的模型分類任務是類似這些類型，</a:t>
            </a:r>
            <a:endParaRPr lang="en-US" altLang="zh-TW" sz="1400" dirty="0"/>
          </a:p>
          <a:p>
            <a:r>
              <a:rPr lang="zh-TW" altLang="en-US" sz="1400" dirty="0"/>
              <a:t>      則高階特徵層也適合做遷移學習</a:t>
            </a:r>
            <a:endParaRPr lang="en-US" altLang="zh-TW" sz="1400" dirty="0"/>
          </a:p>
          <a:p>
            <a:r>
              <a:rPr lang="zh-TW" altLang="en-US" sz="1400" dirty="0"/>
              <a:t>若有所差異，則需進行模型的微調</a:t>
            </a:r>
            <a:r>
              <a:rPr lang="en-US" altLang="zh-TW" sz="1400" dirty="0"/>
              <a:t>(fine-tuning)</a:t>
            </a:r>
            <a:endParaRPr lang="zh-TW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3634517-9522-41C0-8AEA-E87D56638425}"/>
              </a:ext>
            </a:extLst>
          </p:cNvPr>
          <p:cNvSpPr/>
          <p:nvPr/>
        </p:nvSpPr>
        <p:spPr>
          <a:xfrm>
            <a:off x="1566509" y="4204871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3BA9E38-3188-4520-9681-C55F6CA05266}"/>
              </a:ext>
            </a:extLst>
          </p:cNvPr>
          <p:cNvSpPr/>
          <p:nvPr/>
        </p:nvSpPr>
        <p:spPr>
          <a:xfrm>
            <a:off x="1566508" y="1059889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EF3892-CDEE-4D16-B65B-AC79E753604D}"/>
              </a:ext>
            </a:extLst>
          </p:cNvPr>
          <p:cNvSpPr/>
          <p:nvPr/>
        </p:nvSpPr>
        <p:spPr>
          <a:xfrm>
            <a:off x="1566509" y="1863453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1C9B2F-8C72-4EB4-9649-6234D58F5D67}"/>
              </a:ext>
            </a:extLst>
          </p:cNvPr>
          <p:cNvSpPr/>
          <p:nvPr/>
        </p:nvSpPr>
        <p:spPr>
          <a:xfrm>
            <a:off x="1566509" y="2625453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456670-8082-4438-BE93-302DCBBF576E}"/>
              </a:ext>
            </a:extLst>
          </p:cNvPr>
          <p:cNvSpPr/>
          <p:nvPr/>
        </p:nvSpPr>
        <p:spPr>
          <a:xfrm>
            <a:off x="1566509" y="3415162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A66653-428E-481C-A2F0-3D970A287E7C}"/>
              </a:ext>
            </a:extLst>
          </p:cNvPr>
          <p:cNvSpPr/>
          <p:nvPr/>
        </p:nvSpPr>
        <p:spPr>
          <a:xfrm>
            <a:off x="1566508" y="5091186"/>
            <a:ext cx="1644073" cy="121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全連接層</a:t>
            </a:r>
            <a:endParaRPr lang="en-US" altLang="zh-TW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</a:t>
            </a:r>
          </a:p>
          <a:p>
            <a:pPr algn="ctr"/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分類器</a:t>
            </a:r>
            <a:endParaRPr lang="en-US" altLang="zh-TW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D1576B8-264E-4272-A085-231F75806D36}"/>
              </a:ext>
            </a:extLst>
          </p:cNvPr>
          <p:cNvSpPr/>
          <p:nvPr/>
        </p:nvSpPr>
        <p:spPr>
          <a:xfrm>
            <a:off x="1566508" y="74028"/>
            <a:ext cx="132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1E6EFFF-9F2E-45A6-9858-693E995E386B}"/>
              </a:ext>
            </a:extLst>
          </p:cNvPr>
          <p:cNvSpPr/>
          <p:nvPr/>
        </p:nvSpPr>
        <p:spPr>
          <a:xfrm>
            <a:off x="1265881" y="6340842"/>
            <a:ext cx="1872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PERDICTION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預測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2DFFFB0-5483-4BBC-A9BB-DA15DA360AF0}"/>
              </a:ext>
            </a:extLst>
          </p:cNvPr>
          <p:cNvSpPr/>
          <p:nvPr/>
        </p:nvSpPr>
        <p:spPr>
          <a:xfrm>
            <a:off x="1398643" y="916724"/>
            <a:ext cx="2161309" cy="40547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153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99673" y="899357"/>
            <a:ext cx="8483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tensorflow.keras.models</a:t>
            </a:r>
            <a:r>
              <a:rPr lang="en-US" altLang="zh-TW" dirty="0"/>
              <a:t> import Sequential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tensorflow.keras.layers</a:t>
            </a:r>
            <a:r>
              <a:rPr lang="en-US" altLang="zh-TW" dirty="0"/>
              <a:t> import Dense, Dropout, Flatten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tensorflow.keras.optimizers</a:t>
            </a:r>
            <a:r>
              <a:rPr lang="en-US" altLang="zh-TW" dirty="0"/>
              <a:t> import </a:t>
            </a:r>
            <a:r>
              <a:rPr lang="en-US" altLang="zh-TW" dirty="0" err="1"/>
              <a:t>RMSprop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tensorflow.keras.applications</a:t>
            </a:r>
            <a:r>
              <a:rPr lang="en-US" altLang="zh-TW" dirty="0"/>
              <a:t> import VGG16</a:t>
            </a:r>
          </a:p>
          <a:p>
            <a:endParaRPr lang="en-US" altLang="zh-TW" dirty="0"/>
          </a:p>
          <a:p>
            <a:r>
              <a:rPr lang="en-US" altLang="zh-TW" dirty="0"/>
              <a:t>vgg16 = VGG16(</a:t>
            </a:r>
            <a:r>
              <a:rPr lang="en-US" altLang="zh-TW" dirty="0" err="1"/>
              <a:t>include_top</a:t>
            </a:r>
            <a:r>
              <a:rPr lang="en-US" altLang="zh-TW" dirty="0"/>
              <a:t>=False,    </a:t>
            </a:r>
            <a:endParaRPr lang="zh-TW" altLang="en-US" dirty="0"/>
          </a:p>
          <a:p>
            <a:r>
              <a:rPr lang="zh-TW" altLang="en-US" dirty="0"/>
              <a:t>              </a:t>
            </a:r>
            <a:r>
              <a:rPr lang="en-US" altLang="zh-TW" dirty="0"/>
              <a:t>weights='</a:t>
            </a:r>
            <a:r>
              <a:rPr lang="en-US" altLang="zh-TW" dirty="0" err="1"/>
              <a:t>imagenet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      </a:t>
            </a:r>
            <a:r>
              <a:rPr lang="en-US" altLang="zh-TW" dirty="0" err="1"/>
              <a:t>input_shape</a:t>
            </a:r>
            <a:r>
              <a:rPr lang="en-US" altLang="zh-TW" dirty="0"/>
              <a:t>=(150,150,3))</a:t>
            </a:r>
          </a:p>
          <a:p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unfreeze = ['block5_conv1', 'block5_conv2', 'block5_conv3'] #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最後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層的名稱</a:t>
            </a:r>
          </a:p>
          <a:p>
            <a:endParaRPr lang="zh-TW" altLang="en-US" dirty="0"/>
          </a:p>
          <a:p>
            <a:r>
              <a:rPr lang="en-US" altLang="zh-TW" dirty="0"/>
              <a:t>for layer in vgg16.layers:</a:t>
            </a:r>
          </a:p>
          <a:p>
            <a:r>
              <a:rPr lang="en-US" altLang="zh-TW" dirty="0"/>
              <a:t>    if layer.name in unfreeze: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layer.trainable</a:t>
            </a:r>
            <a:r>
              <a:rPr lang="en-US" altLang="zh-TW" dirty="0"/>
              <a:t> = True  # </a:t>
            </a:r>
            <a:r>
              <a:rPr lang="zh-TW" altLang="en-US" dirty="0"/>
              <a:t>最後 </a:t>
            </a:r>
            <a:r>
              <a:rPr lang="en-US" altLang="zh-TW" dirty="0"/>
              <a:t>3 </a:t>
            </a:r>
            <a:r>
              <a:rPr lang="zh-TW" altLang="en-US" dirty="0"/>
              <a:t>層解凍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else: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layer.trainable</a:t>
            </a:r>
            <a:r>
              <a:rPr lang="en-US" altLang="zh-TW" dirty="0"/>
              <a:t> = False # </a:t>
            </a:r>
            <a:r>
              <a:rPr lang="zh-TW" altLang="en-US" dirty="0"/>
              <a:t>其他凍結權重</a:t>
            </a:r>
          </a:p>
          <a:p>
            <a:endParaRPr lang="zh-TW" altLang="en-US" dirty="0"/>
          </a:p>
          <a:p>
            <a:r>
              <a:rPr lang="en-US" altLang="zh-TW" dirty="0"/>
              <a:t>vgg16.summary()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832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9442" y="871095"/>
            <a:ext cx="838055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model = Sequential()</a:t>
            </a:r>
          </a:p>
          <a:p>
            <a:r>
              <a:rPr lang="en-US" altLang="zh-TW" sz="2800" dirty="0" err="1"/>
              <a:t>model.add</a:t>
            </a:r>
            <a:r>
              <a:rPr lang="en-US" altLang="zh-TW" sz="2800" dirty="0"/>
              <a:t>(vgg16)    </a:t>
            </a:r>
          </a:p>
          <a:p>
            <a:r>
              <a:rPr lang="en-US" altLang="zh-TW" sz="2800" dirty="0" err="1"/>
              <a:t>model.add</a:t>
            </a:r>
            <a:r>
              <a:rPr lang="en-US" altLang="zh-TW" sz="2800" dirty="0"/>
              <a:t>(Flatten())</a:t>
            </a:r>
          </a:p>
          <a:p>
            <a:r>
              <a:rPr lang="en-US" altLang="zh-TW" sz="2400" dirty="0" err="1"/>
              <a:t>model.add</a:t>
            </a:r>
            <a:r>
              <a:rPr lang="en-US" altLang="zh-TW" sz="2400" dirty="0"/>
              <a:t>(Dense(512, activation='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', </a:t>
            </a:r>
            <a:r>
              <a:rPr lang="en-US" altLang="zh-TW" sz="2400" dirty="0" err="1"/>
              <a:t>input_dim</a:t>
            </a:r>
            <a:r>
              <a:rPr lang="en-US" altLang="zh-TW" sz="2400" dirty="0"/>
              <a:t>=4 * 4 * 512))</a:t>
            </a:r>
          </a:p>
          <a:p>
            <a:r>
              <a:rPr lang="en-US" altLang="zh-TW" sz="2800" dirty="0" err="1"/>
              <a:t>model.add</a:t>
            </a:r>
            <a:r>
              <a:rPr lang="en-US" altLang="zh-TW" sz="2800" dirty="0"/>
              <a:t>(Dropout(0.5))  # </a:t>
            </a:r>
            <a:r>
              <a:rPr lang="zh-TW" altLang="en-US" sz="2800" dirty="0"/>
              <a:t>丟棄法</a:t>
            </a:r>
          </a:p>
          <a:p>
            <a:r>
              <a:rPr lang="en-US" altLang="zh-TW" sz="2800" dirty="0" err="1"/>
              <a:t>model.add</a:t>
            </a:r>
            <a:r>
              <a:rPr lang="en-US" altLang="zh-TW" sz="2800" dirty="0"/>
              <a:t>(Dense(1, activation='sigmoid'))</a:t>
            </a:r>
          </a:p>
          <a:p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2378364" y="4654605"/>
            <a:ext cx="7210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model.compile</a:t>
            </a:r>
            <a:r>
              <a:rPr lang="en-US" altLang="zh-TW" dirty="0"/>
              <a:t>(optimizer=</a:t>
            </a:r>
            <a:r>
              <a:rPr lang="en-US" altLang="zh-TW" dirty="0" err="1"/>
              <a:t>RMSprop</a:t>
            </a:r>
            <a:r>
              <a:rPr lang="en-US" altLang="zh-TW" dirty="0"/>
              <a:t>(</a:t>
            </a:r>
            <a:r>
              <a:rPr lang="en-US" altLang="zh-TW" dirty="0" err="1"/>
              <a:t>lr</a:t>
            </a:r>
            <a:r>
              <a:rPr lang="en-US" altLang="zh-TW" dirty="0"/>
              <a:t>=1e-5),   # </a:t>
            </a:r>
            <a:r>
              <a:rPr lang="zh-TW" altLang="en-US" dirty="0"/>
              <a:t>學習速率從 </a:t>
            </a:r>
            <a:r>
              <a:rPr lang="en-US" altLang="zh-TW" dirty="0"/>
              <a:t>2e-5 -&gt; 1e-5</a:t>
            </a:r>
          </a:p>
          <a:p>
            <a:r>
              <a:rPr lang="en-US" altLang="zh-TW" dirty="0"/>
              <a:t>              loss='</a:t>
            </a:r>
            <a:r>
              <a:rPr lang="en-US" altLang="zh-TW" dirty="0" err="1"/>
              <a:t>binary_crossentropy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      metrics=['</a:t>
            </a:r>
            <a:r>
              <a:rPr lang="en-US" altLang="zh-TW" dirty="0" err="1"/>
              <a:t>acc</a:t>
            </a:r>
            <a:r>
              <a:rPr lang="en-US" altLang="zh-TW" dirty="0"/>
              <a:t>'])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540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1008" y="4125928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51007" y="980946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51008" y="1784510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51008" y="2546510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51008" y="3336219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51007" y="5012243"/>
            <a:ext cx="1644073" cy="121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全連接層</a:t>
            </a:r>
            <a:endParaRPr lang="en-US" altLang="zh-TW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</a:t>
            </a:r>
          </a:p>
          <a:p>
            <a:pPr algn="ctr"/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分類器</a:t>
            </a:r>
            <a:endParaRPr lang="en-US" altLang="zh-TW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51007" y="-4915"/>
            <a:ext cx="132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0380" y="6261899"/>
            <a:ext cx="1872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PERDICTION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預測</a:t>
            </a:r>
          </a:p>
        </p:txBody>
      </p:sp>
      <p:sp>
        <p:nvSpPr>
          <p:cNvPr id="12" name="矩形 11"/>
          <p:cNvSpPr/>
          <p:nvPr/>
        </p:nvSpPr>
        <p:spPr>
          <a:xfrm>
            <a:off x="7881958" y="5984900"/>
            <a:ext cx="2278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類別</a:t>
            </a:r>
          </a:p>
        </p:txBody>
      </p:sp>
      <p:sp>
        <p:nvSpPr>
          <p:cNvPr id="13" name="矩形 12"/>
          <p:cNvSpPr/>
          <p:nvPr/>
        </p:nvSpPr>
        <p:spPr>
          <a:xfrm>
            <a:off x="2983142" y="837781"/>
            <a:ext cx="2161309" cy="40547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D56E52-093E-4404-AB6D-F63FE2B24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040" y="285141"/>
            <a:ext cx="4259787" cy="1703915"/>
          </a:xfrm>
          <a:prstGeom prst="rect">
            <a:avLst/>
          </a:prstGeom>
        </p:spPr>
      </p:pic>
      <p:pic>
        <p:nvPicPr>
          <p:cNvPr id="1026" name="Picture 2" descr="Face recognition using Transfer learning and VGG16 | by Megha Bansal |  Analytics Vidhya | Medium">
            <a:extLst>
              <a:ext uri="{FF2B5EF4-FFF2-40B4-BE49-F238E27FC236}">
                <a16:creationId xmlns:a16="http://schemas.microsoft.com/office/drawing/2014/main" id="{8B260FC7-1DB8-4CB9-BC2B-A671DC404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4"/>
          <a:stretch/>
        </p:blipFill>
        <p:spPr bwMode="auto">
          <a:xfrm rot="5400000">
            <a:off x="3020446" y="2174132"/>
            <a:ext cx="6636146" cy="216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3BE9DD7-0EE5-4E8C-BE0D-5177CD9FDD83}"/>
              </a:ext>
            </a:extLst>
          </p:cNvPr>
          <p:cNvSpPr/>
          <p:nvPr/>
        </p:nvSpPr>
        <p:spPr>
          <a:xfrm>
            <a:off x="459995" y="299172"/>
            <a:ext cx="219720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Pre-trained </a:t>
            </a:r>
          </a:p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9A7FB8-4D57-41E3-8DEC-1A031B4BC25D}"/>
              </a:ext>
            </a:extLst>
          </p:cNvPr>
          <p:cNvSpPr/>
          <p:nvPr/>
        </p:nvSpPr>
        <p:spPr>
          <a:xfrm>
            <a:off x="7741761" y="2223344"/>
            <a:ext cx="38720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眾多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上千萬筆圖片</a:t>
            </a:r>
          </a:p>
        </p:txBody>
      </p:sp>
    </p:spTree>
    <p:extLst>
      <p:ext uri="{BB962C8B-B14F-4D97-AF65-F5344CB8AC3E}">
        <p14:creationId xmlns:p14="http://schemas.microsoft.com/office/powerpoint/2010/main" val="211401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E087346-1636-426E-984C-63875558F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77" y="588251"/>
            <a:ext cx="5903380" cy="59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3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3643AAE-B15D-4D9C-B9B6-2C85A8A21203}"/>
              </a:ext>
            </a:extLst>
          </p:cNvPr>
          <p:cNvSpPr/>
          <p:nvPr/>
        </p:nvSpPr>
        <p:spPr>
          <a:xfrm>
            <a:off x="4930219" y="40760"/>
            <a:ext cx="3374795" cy="67276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756600" y="4163636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6599" y="1018654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6600" y="1822218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6600" y="2584218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6600" y="3373927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conv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6599" y="5049951"/>
            <a:ext cx="1644073" cy="121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全連接層</a:t>
            </a:r>
            <a:endParaRPr lang="en-US" altLang="zh-TW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</a:t>
            </a:r>
          </a:p>
          <a:p>
            <a:pPr algn="ctr"/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分類器</a:t>
            </a:r>
            <a:endParaRPr lang="en-US" altLang="zh-TW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6599" y="32793"/>
            <a:ext cx="132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5972" y="6299607"/>
            <a:ext cx="1872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PERDICTION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預測</a:t>
            </a:r>
          </a:p>
        </p:txBody>
      </p:sp>
      <p:sp>
        <p:nvSpPr>
          <p:cNvPr id="12" name="矩形 11"/>
          <p:cNvSpPr/>
          <p:nvPr/>
        </p:nvSpPr>
        <p:spPr>
          <a:xfrm>
            <a:off x="5346192" y="6022608"/>
            <a:ext cx="2278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類別</a:t>
            </a:r>
          </a:p>
        </p:txBody>
      </p:sp>
      <p:sp>
        <p:nvSpPr>
          <p:cNvPr id="13" name="矩形 12"/>
          <p:cNvSpPr/>
          <p:nvPr/>
        </p:nvSpPr>
        <p:spPr>
          <a:xfrm>
            <a:off x="588734" y="875489"/>
            <a:ext cx="2161309" cy="40547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D56E52-093E-4404-AB6D-F63FE2B24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179" y="217459"/>
            <a:ext cx="2694105" cy="1077642"/>
          </a:xfrm>
          <a:prstGeom prst="rect">
            <a:avLst/>
          </a:prstGeom>
        </p:spPr>
      </p:pic>
      <p:pic>
        <p:nvPicPr>
          <p:cNvPr id="1026" name="Picture 2" descr="Face recognition using Transfer learning and VGG16 | by Megha Bansal |  Analytics Vidhya | Medium">
            <a:extLst>
              <a:ext uri="{FF2B5EF4-FFF2-40B4-BE49-F238E27FC236}">
                <a16:creationId xmlns:a16="http://schemas.microsoft.com/office/drawing/2014/main" id="{8B260FC7-1DB8-4CB9-BC2B-A671DC404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4"/>
          <a:stretch/>
        </p:blipFill>
        <p:spPr bwMode="auto">
          <a:xfrm rot="5400000">
            <a:off x="718989" y="2310408"/>
            <a:ext cx="6363134" cy="207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3BE9DD7-0EE5-4E8C-BE0D-5177CD9FDD83}"/>
              </a:ext>
            </a:extLst>
          </p:cNvPr>
          <p:cNvSpPr/>
          <p:nvPr/>
        </p:nvSpPr>
        <p:spPr>
          <a:xfrm>
            <a:off x="8860614" y="54074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你的專案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9A7FB8-4D57-41E3-8DEC-1A031B4BC25D}"/>
              </a:ext>
            </a:extLst>
          </p:cNvPr>
          <p:cNvSpPr/>
          <p:nvPr/>
        </p:nvSpPr>
        <p:spPr>
          <a:xfrm>
            <a:off x="5138179" y="1540707"/>
            <a:ext cx="38720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眾多</a:t>
            </a:r>
            <a:endParaRPr lang="en-US" altLang="zh-T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上千萬筆圖片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81EE10-2C7B-4C43-90FB-273019ACB22C}"/>
              </a:ext>
            </a:extLst>
          </p:cNvPr>
          <p:cNvSpPr/>
          <p:nvPr/>
        </p:nvSpPr>
        <p:spPr>
          <a:xfrm>
            <a:off x="8549153" y="5976763"/>
            <a:ext cx="31167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貓狗大戰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5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使用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別人的模型</a:t>
            </a:r>
            <a:r>
              <a:rPr lang="zh-TW" altLang="en-US" sz="3200" dirty="0"/>
              <a:t>進行 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</a:t>
            </a:r>
            <a:endParaRPr lang="en-US" altLang="zh-TW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3200" dirty="0" err="1"/>
              <a:t>tf.keras.applications</a:t>
            </a:r>
            <a:endParaRPr lang="zh-TW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649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2651" y="365127"/>
            <a:ext cx="2086841" cy="1325563"/>
          </a:xfrm>
        </p:spPr>
        <p:txBody>
          <a:bodyPr/>
          <a:lstStyle/>
          <a:p>
            <a:r>
              <a:rPr lang="zh-TW" altLang="en-US" dirty="0"/>
              <a:t>教科書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29377" y="1690689"/>
            <a:ext cx="3105422" cy="4351338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34799" y="2206843"/>
            <a:ext cx="5548474" cy="33190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400" dirty="0"/>
              <a:t>|CHAPTER 08| </a:t>
            </a:r>
            <a:r>
              <a:rPr lang="zh-TW" altLang="en-US" sz="2400" dirty="0"/>
              <a:t>卷積神經網路經典架構</a:t>
            </a:r>
          </a:p>
          <a:p>
            <a:pPr marL="0" indent="0">
              <a:buNone/>
            </a:pPr>
            <a:r>
              <a:rPr lang="en-US" altLang="zh-TW" sz="2400" dirty="0"/>
              <a:t>8.1</a:t>
            </a:r>
            <a:r>
              <a:rPr lang="zh-TW" altLang="en-US" sz="2400" dirty="0"/>
              <a:t>　神經網路架構</a:t>
            </a:r>
          </a:p>
          <a:p>
            <a:pPr marL="0" indent="0">
              <a:buNone/>
            </a:pPr>
            <a:r>
              <a:rPr lang="en-US" altLang="zh-TW" sz="2400" dirty="0"/>
              <a:t>8.2</a:t>
            </a:r>
            <a:r>
              <a:rPr lang="zh-TW" altLang="en-US" sz="2400" dirty="0"/>
              <a:t>　實驗：實作</a:t>
            </a:r>
            <a:r>
              <a:rPr lang="en-US" altLang="zh-TW" sz="2400" dirty="0"/>
              <a:t>Inception V3</a:t>
            </a:r>
            <a:r>
              <a:rPr lang="zh-TW" altLang="en-US" sz="2400" dirty="0"/>
              <a:t>網路架構</a:t>
            </a:r>
          </a:p>
          <a:p>
            <a:pPr marL="0" indent="0">
              <a:buNone/>
            </a:pPr>
            <a:r>
              <a:rPr lang="en-US" altLang="zh-TW" sz="2400" dirty="0"/>
              <a:t>8.3</a:t>
            </a:r>
            <a:r>
              <a:rPr lang="zh-TW" altLang="en-US" sz="2400" dirty="0"/>
              <a:t>　參考文獻</a:t>
            </a:r>
          </a:p>
          <a:p>
            <a:pPr marL="0" indent="0">
              <a:buNone/>
            </a:pPr>
            <a:endParaRPr lang="zh-TW" altLang="en-US" sz="2400" dirty="0"/>
          </a:p>
          <a:p>
            <a:pPr marL="0" indent="0">
              <a:buNone/>
            </a:pPr>
            <a:r>
              <a:rPr lang="en-US" altLang="zh-TW" sz="2400" dirty="0"/>
              <a:t>|CHAPTER 09| </a:t>
            </a:r>
            <a:r>
              <a:rPr lang="zh-TW" altLang="en-US" sz="2400" dirty="0"/>
              <a:t>遷移學習</a:t>
            </a:r>
          </a:p>
          <a:p>
            <a:pPr marL="0" indent="0">
              <a:buNone/>
            </a:pPr>
            <a:r>
              <a:rPr lang="en-US" altLang="zh-TW" sz="2400" dirty="0"/>
              <a:t>9.1</a:t>
            </a:r>
            <a:r>
              <a:rPr lang="zh-TW" altLang="en-US" sz="2400" dirty="0"/>
              <a:t>　遷移學習</a:t>
            </a:r>
          </a:p>
          <a:p>
            <a:pPr marL="0" indent="0">
              <a:buNone/>
            </a:pPr>
            <a:r>
              <a:rPr lang="en-US" altLang="zh-TW" sz="2400" dirty="0"/>
              <a:t>9.2</a:t>
            </a:r>
            <a:r>
              <a:rPr lang="zh-TW" altLang="en-US" sz="2400" dirty="0"/>
              <a:t>　實驗：遷移學習範例</a:t>
            </a:r>
          </a:p>
          <a:p>
            <a:pPr marL="0" indent="0">
              <a:buNone/>
            </a:pPr>
            <a:r>
              <a:rPr lang="en-US" altLang="zh-TW" sz="2400" dirty="0"/>
              <a:t>9.3</a:t>
            </a:r>
            <a:r>
              <a:rPr lang="zh-TW" altLang="en-US" sz="2400" dirty="0"/>
              <a:t>　參考文獻</a:t>
            </a:r>
          </a:p>
        </p:txBody>
      </p:sp>
    </p:spTree>
    <p:extLst>
      <p:ext uri="{BB962C8B-B14F-4D97-AF65-F5344CB8AC3E}">
        <p14:creationId xmlns:p14="http://schemas.microsoft.com/office/powerpoint/2010/main" val="239071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47947" y="1452479"/>
            <a:ext cx="48696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Inception V3</a:t>
            </a:r>
            <a:r>
              <a:rPr lang="zh-TW" altLang="en-US" sz="4000" dirty="0"/>
              <a:t>網路架構</a:t>
            </a:r>
          </a:p>
        </p:txBody>
      </p:sp>
      <p:sp>
        <p:nvSpPr>
          <p:cNvPr id="3" name="矩形 2"/>
          <p:cNvSpPr/>
          <p:nvPr/>
        </p:nvSpPr>
        <p:spPr>
          <a:xfrm>
            <a:off x="3810000" y="282883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|CHAPTER 08| </a:t>
            </a:r>
            <a:r>
              <a:rPr lang="zh-TW" altLang="en-US" dirty="0"/>
              <a:t>卷積神經網路經典架構</a:t>
            </a:r>
          </a:p>
          <a:p>
            <a:r>
              <a:rPr lang="en-US" altLang="zh-TW" dirty="0"/>
              <a:t>8.1</a:t>
            </a:r>
            <a:r>
              <a:rPr lang="zh-TW" altLang="en-US" dirty="0"/>
              <a:t>　神經網路架構</a:t>
            </a:r>
          </a:p>
          <a:p>
            <a:r>
              <a:rPr lang="en-US" altLang="zh-TW" dirty="0"/>
              <a:t>8.2</a:t>
            </a:r>
            <a:r>
              <a:rPr lang="zh-TW" altLang="en-US" dirty="0"/>
              <a:t>　實驗：實作</a:t>
            </a:r>
            <a:r>
              <a:rPr lang="en-US" altLang="zh-TW" dirty="0"/>
              <a:t>Inception V3</a:t>
            </a:r>
            <a:r>
              <a:rPr lang="zh-TW" altLang="en-US" dirty="0"/>
              <a:t>網路架構</a:t>
            </a:r>
          </a:p>
          <a:p>
            <a:r>
              <a:rPr lang="en-US" altLang="zh-TW" dirty="0"/>
              <a:t>8.3</a:t>
            </a:r>
            <a:r>
              <a:rPr lang="zh-TW" altLang="en-US" dirty="0"/>
              <a:t>　參考文獻</a:t>
            </a:r>
          </a:p>
        </p:txBody>
      </p:sp>
      <p:sp>
        <p:nvSpPr>
          <p:cNvPr id="4" name="矩形 3"/>
          <p:cNvSpPr/>
          <p:nvPr/>
        </p:nvSpPr>
        <p:spPr>
          <a:xfrm>
            <a:off x="3888846" y="4823752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使用別人的模型進行預測</a:t>
            </a:r>
          </a:p>
        </p:txBody>
      </p:sp>
    </p:spTree>
    <p:extLst>
      <p:ext uri="{BB962C8B-B14F-4D97-AF65-F5344CB8AC3E}">
        <p14:creationId xmlns:p14="http://schemas.microsoft.com/office/powerpoint/2010/main" val="115059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8675" y="2519871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你的</a:t>
            </a:r>
            <a:endParaRPr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</a:p>
        </p:txBody>
      </p:sp>
      <p:cxnSp>
        <p:nvCxnSpPr>
          <p:cNvPr id="4" name="直線單箭頭接點 3"/>
          <p:cNvCxnSpPr>
            <a:stCxn id="2" idx="3"/>
            <a:endCxn id="5" idx="1"/>
          </p:cNvCxnSpPr>
          <p:nvPr/>
        </p:nvCxnSpPr>
        <p:spPr>
          <a:xfrm flipV="1">
            <a:off x="2969263" y="3164168"/>
            <a:ext cx="1671558" cy="174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640821" y="2573632"/>
            <a:ext cx="2900218" cy="118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Google</a:t>
            </a:r>
          </a:p>
          <a:p>
            <a:pPr algn="ctr"/>
            <a:r>
              <a:rPr lang="en-US" altLang="zh-TW" sz="3600" dirty="0"/>
              <a:t>Inception V3</a:t>
            </a:r>
            <a:endParaRPr lang="zh-TW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5019696" y="1498662"/>
            <a:ext cx="200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Imagenet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</a:p>
        </p:txBody>
      </p:sp>
      <p:sp>
        <p:nvSpPr>
          <p:cNvPr id="7" name="向下箭號 6"/>
          <p:cNvSpPr/>
          <p:nvPr/>
        </p:nvSpPr>
        <p:spPr>
          <a:xfrm>
            <a:off x="5714399" y="2014088"/>
            <a:ext cx="618836" cy="505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7662874" y="3164168"/>
            <a:ext cx="880311" cy="39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480934" y="2800596"/>
            <a:ext cx="23391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1000</a:t>
            </a:r>
            <a:r>
              <a:rPr lang="zh-TW" altLang="en-US" sz="2800" dirty="0"/>
              <a:t>類別</a:t>
            </a:r>
            <a:endParaRPr lang="en-US" altLang="zh-TW" sz="2800" dirty="0"/>
          </a:p>
          <a:p>
            <a:r>
              <a:rPr lang="zh-TW" altLang="en-US" sz="2800" dirty="0"/>
              <a:t>中的其中一個</a:t>
            </a:r>
          </a:p>
        </p:txBody>
      </p:sp>
    </p:spTree>
    <p:extLst>
      <p:ext uri="{BB962C8B-B14F-4D97-AF65-F5344CB8AC3E}">
        <p14:creationId xmlns:p14="http://schemas.microsoft.com/office/powerpoint/2010/main" val="183567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840</Words>
  <Application>Microsoft Office PowerPoint</Application>
  <PresentationFormat>寬螢幕</PresentationFormat>
  <Paragraphs>222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Courier New</vt:lpstr>
      <vt:lpstr>Office 佈景主題</vt:lpstr>
      <vt:lpstr>Transfer Learning and  Pre-trained model</vt:lpstr>
      <vt:lpstr>PowerPoint 簡報</vt:lpstr>
      <vt:lpstr>PowerPoint 簡報</vt:lpstr>
      <vt:lpstr>PowerPoint 簡報</vt:lpstr>
      <vt:lpstr>PowerPoint 簡報</vt:lpstr>
      <vt:lpstr>PowerPoint 簡報</vt:lpstr>
      <vt:lpstr>教科書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and Pre-train model</dc:title>
  <dc:creator>Ben Tseng</dc:creator>
  <cp:lastModifiedBy>user</cp:lastModifiedBy>
  <cp:revision>7</cp:revision>
  <dcterms:created xsi:type="dcterms:W3CDTF">2022-09-24T00:35:31Z</dcterms:created>
  <dcterms:modified xsi:type="dcterms:W3CDTF">2023-05-05T03:44:33Z</dcterms:modified>
</cp:coreProperties>
</file>