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5" r:id="rId11"/>
    <p:sldId id="269" r:id="rId12"/>
    <p:sldId id="272" r:id="rId13"/>
    <p:sldId id="270" r:id="rId14"/>
    <p:sldId id="271" r:id="rId15"/>
    <p:sldId id="267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3784-FB29-4AA5-ADAF-8058D07EBEB3}" type="datetimeFigureOut">
              <a:rPr lang="zh-TW" altLang="en-US" smtClean="0"/>
              <a:pPr/>
              <a:t>2012/6/3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9BCC7-1035-43A3-BDA9-2EC05016FC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3784-FB29-4AA5-ADAF-8058D07EBEB3}" type="datetimeFigureOut">
              <a:rPr lang="zh-TW" altLang="en-US" smtClean="0"/>
              <a:pPr/>
              <a:t>2012/6/3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9BCC7-1035-43A3-BDA9-2EC05016FC7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3784-FB29-4AA5-ADAF-8058D07EBEB3}" type="datetimeFigureOut">
              <a:rPr lang="zh-TW" altLang="en-US" smtClean="0"/>
              <a:pPr/>
              <a:t>2012/6/3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9BCC7-1035-43A3-BDA9-2EC05016FC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5AD63784-FB29-4AA5-ADAF-8058D07EBEB3}" type="datetimeFigureOut">
              <a:rPr lang="zh-TW" altLang="en-US" smtClean="0"/>
              <a:pPr/>
              <a:t>2012/6/3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9BCC7-1035-43A3-BDA9-2EC05016FC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3784-FB29-4AA5-ADAF-8058D07EBEB3}" type="datetimeFigureOut">
              <a:rPr lang="zh-TW" altLang="en-US" smtClean="0"/>
              <a:pPr/>
              <a:t>2012/6/3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9BCC7-1035-43A3-BDA9-2EC05016FC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3784-FB29-4AA5-ADAF-8058D07EBEB3}" type="datetimeFigureOut">
              <a:rPr lang="zh-TW" altLang="en-US" smtClean="0"/>
              <a:pPr/>
              <a:t>2012/6/3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9BCC7-1035-43A3-BDA9-2EC05016FC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3784-FB29-4AA5-ADAF-8058D07EBEB3}" type="datetimeFigureOut">
              <a:rPr lang="zh-TW" altLang="en-US" smtClean="0"/>
              <a:pPr/>
              <a:t>2012/6/3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9BCC7-1035-43A3-BDA9-2EC05016FC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3784-FB29-4AA5-ADAF-8058D07EBEB3}" type="datetimeFigureOut">
              <a:rPr lang="zh-TW" altLang="en-US" smtClean="0"/>
              <a:pPr/>
              <a:t>2012/6/3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9BCC7-1035-43A3-BDA9-2EC05016FC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3784-FB29-4AA5-ADAF-8058D07EBEB3}" type="datetimeFigureOut">
              <a:rPr lang="zh-TW" altLang="en-US" smtClean="0"/>
              <a:pPr/>
              <a:t>2012/6/3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9BCC7-1035-43A3-BDA9-2EC05016FC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3784-FB29-4AA5-ADAF-8058D07EBEB3}" type="datetimeFigureOut">
              <a:rPr lang="zh-TW" altLang="en-US" smtClean="0"/>
              <a:pPr/>
              <a:t>2012/6/3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9BCC7-1035-43A3-BDA9-2EC05016FC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3784-FB29-4AA5-ADAF-8058D07EBEB3}" type="datetimeFigureOut">
              <a:rPr lang="zh-TW" altLang="en-US" smtClean="0"/>
              <a:pPr/>
              <a:t>2012/6/3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9BCC7-1035-43A3-BDA9-2EC05016FC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5AD63784-FB29-4AA5-ADAF-8058D07EBEB3}" type="datetimeFigureOut">
              <a:rPr lang="zh-TW" altLang="en-US" smtClean="0"/>
              <a:pPr/>
              <a:t>2012/6/3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2D49BCC7-1035-43A3-BDA9-2EC05016FC7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42910" y="1428736"/>
            <a:ext cx="7772400" cy="1112835"/>
          </a:xfrm>
        </p:spPr>
        <p:txBody>
          <a:bodyPr>
            <a:normAutofit/>
          </a:bodyPr>
          <a:lstStyle/>
          <a:p>
            <a:r>
              <a:rPr lang="zh-TW" altLang="en-US" sz="60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華台語文對譯報告</a:t>
            </a:r>
            <a:endParaRPr lang="zh-TW" altLang="en-US" sz="60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2500330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班級：台三甲</a:t>
            </a:r>
            <a:endParaRPr lang="en-US" altLang="zh-TW" dirty="0" smtClean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指導老師：楊允言老師</a:t>
            </a:r>
            <a:endParaRPr lang="en-US" altLang="zh-TW" dirty="0" smtClean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上半部份：</a:t>
            </a:r>
            <a:r>
              <a:rPr lang="en-US" altLang="zh-TW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ATA098124</a:t>
            </a:r>
            <a:r>
              <a:rPr lang="zh-TW" altLang="en-US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 蘇聖詠</a:t>
            </a:r>
            <a:endParaRPr lang="en-US" altLang="zh-TW" dirty="0" smtClean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下半</a:t>
            </a:r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部分：</a:t>
            </a:r>
            <a:r>
              <a:rPr lang="en-US" altLang="zh-TW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ATA098131</a:t>
            </a:r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  李宜潔</a:t>
            </a:r>
            <a:endParaRPr lang="zh-TW" altLang="en-US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翻寫心得</a:t>
            </a:r>
            <a:endParaRPr lang="zh-TW" altLang="en-US" sz="60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        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一開始掠做只是共華語翻做台語無啥物，毋過真正欲做煞毋是按呢，有當時仔整句是翻甲誠順，尤其是</a:t>
            </a:r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對話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的部分，若拄著</a:t>
            </a:r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描述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的時，有可能一个華語真普遍，抑是捷（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tsia̍p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）用的詞句，煞愛開規半晡的時間去想閣揣辭典，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mā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愛檢查唸著敢會紲喙；另外，有拄著華語有足濟種會使轉換的語詞，台語有可能干焦一種，若一直用這種對頭到尾，會感覺真無味，以上是我的感想。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第二部分－譯文摘錄</a:t>
            </a:r>
            <a:endParaRPr lang="zh-TW" altLang="en-US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    白玉珊敢若有一種感覺，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in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二個人毋管是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佇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握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手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、拍肩胛，也是佇講話的時，攏敢若是咧比看誰利害，嘛隨時佇咧臆對方咧想啥，和氣中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帶敵意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，誰嘛毋讓誰。佇外表上，二個人攏笑甲遐爾古錐、遐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爾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誠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懇，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精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差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無共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心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肝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挖出來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。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毋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過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對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陳經理講話的口氣中，煞會當看出一個重臣的氣慨，相對佇許濟民的口氣中，煞是佇咧暗示伊是這間公司的主人。 </a:t>
            </a: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0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sz="60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譯文摘錄</a:t>
            </a:r>
            <a:endParaRPr lang="zh-TW" altLang="en-US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196752"/>
            <a:ext cx="8507288" cy="5472608"/>
          </a:xfrm>
        </p:spPr>
        <p:txBody>
          <a:bodyPr>
            <a:normAutofit fontScale="55000" lnSpcReduction="20000"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    大概是佇舊年，伊捌共伊要求。董事長自從前幾年死某了，著無閣娶矣。像伊按呢佇工商界遐爾有人面的人，愛伊閣娶應當是無啥物困難才著，無的確有真濟有頭面家庭的小姐猶閣佇咧痟想這个位咧。白玉珊做一个秘書的位，當然嘛知影一寡仔。</a:t>
            </a:r>
          </a:p>
          <a:p>
            <a:pPr>
              <a:buNone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「白小姐，我真佮意妳。」伊閣親身對伊講。</a:t>
            </a:r>
          </a:p>
          <a:p>
            <a:pPr>
              <a:buNone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「啥！」實在是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來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甲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傷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雄，伊小可仔去驚著。</a:t>
            </a:r>
          </a:p>
          <a:p>
            <a:pPr>
              <a:buNone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「妳嫁予我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……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」</a:t>
            </a:r>
          </a:p>
          <a:p>
            <a:pPr>
              <a:buNone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「無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……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」伊細聲仔佇遐講，心內有一點仔驚惶。</a:t>
            </a:r>
          </a:p>
          <a:p>
            <a:pPr>
              <a:buNone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「妳毋免隨共我講。」</a:t>
            </a:r>
          </a:p>
          <a:p>
            <a:pPr>
              <a:buNone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「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………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」</a:t>
            </a:r>
          </a:p>
          <a:p>
            <a:pPr>
              <a:buNone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「聽講妳欲出國？」</a:t>
            </a:r>
          </a:p>
          <a:p>
            <a:pPr>
              <a:buNone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「我有這个拍算，毋過猶未確定。」</a:t>
            </a:r>
          </a:p>
          <a:p>
            <a:pPr>
              <a:buNone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「我會使予妳出國。」</a:t>
            </a:r>
          </a:p>
          <a:p>
            <a:pPr>
              <a:buNone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「免啦。」</a:t>
            </a:r>
          </a:p>
          <a:p>
            <a:pPr>
              <a:buNone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「妳無佮意我？」</a:t>
            </a:r>
          </a:p>
          <a:p>
            <a:pPr>
              <a:buNone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「我真尊敬你，我從來嘛毋捌想到遮來。」</a:t>
            </a:r>
          </a:p>
          <a:p>
            <a:pPr>
              <a:buNone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「這也毋是啥物見笑代，雖然咱的歲數差一寡仔。妳無想欲考慮一咧？」</a:t>
            </a:r>
          </a:p>
          <a:p>
            <a:pPr>
              <a:buNone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「無。」伊直接共伊拒絕。</a:t>
            </a:r>
          </a:p>
          <a:p>
            <a:pPr>
              <a:buNone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彼時，伊著想欲辭掉，伊共這个意思共董事長講。</a:t>
            </a:r>
          </a:p>
          <a:p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譯文摘錄</a:t>
            </a:r>
            <a:endParaRPr lang="zh-TW" altLang="en-US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    攑頭目睭看著董事長青恂恂的面佮充滿幼血絲的目睭，又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閣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共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話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吞落去。伊從來毋捌看過董事長有過按呢的表情。看起來，伊變甲遐老、遐疲勞，伊實在毋敢相信家己的目睭，伊知影這是選擇的時陣。伊拄才提起的彼種話，只是共這半個月一直藏佇心肝內的話講出來，無想著董事長煞遐爾認真。伊感覺有一點仔</a:t>
            </a:r>
            <a:r>
              <a:rPr lang="zh-TW" altLang="en-US" smtClean="0">
                <a:latin typeface="標楷體" pitchFamily="65" charset="-120"/>
                <a:ea typeface="標楷體" pitchFamily="65" charset="-120"/>
              </a:rPr>
              <a:t>驚惶</a:t>
            </a:r>
            <a:r>
              <a:rPr lang="zh-TW" altLang="en-US" smtClean="0">
                <a:latin typeface="標楷體" pitchFamily="65" charset="-120"/>
                <a:ea typeface="標楷體" pitchFamily="65" charset="-120"/>
              </a:rPr>
              <a:t>，伊的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跤步嘛漸漸退後。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較困難的語詞</a:t>
            </a:r>
            <a:endParaRPr lang="zh-TW" altLang="en-US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否定－否定 </a:t>
            </a:r>
            <a:r>
              <a:rPr lang="en-US" altLang="zh-TW" dirty="0" err="1" smtClean="0"/>
              <a:t>hónn-tīng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hóo-tīng</a:t>
            </a:r>
            <a:endParaRPr lang="en-US" altLang="zh-TW" dirty="0" smtClean="0"/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緊緊抓住－</a:t>
            </a:r>
            <a:r>
              <a:rPr lang="nl-NL" altLang="zh-TW" dirty="0" smtClean="0">
                <a:latin typeface="標楷體" pitchFamily="65" charset="-120"/>
                <a:ea typeface="標楷體" pitchFamily="65" charset="-120"/>
              </a:rPr>
              <a:t>絚絚搝牢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 err="1" smtClean="0"/>
              <a:t>ân-ân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khiú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tiâu</a:t>
            </a:r>
            <a:endParaRPr lang="en-US" altLang="zh-TW" dirty="0" smtClean="0"/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蒼白－青恂恂</a:t>
            </a:r>
            <a:r>
              <a:rPr lang="zh-TW" altLang="en-US" dirty="0" smtClean="0"/>
              <a:t>　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tshinn-sún-sún</a:t>
            </a:r>
            <a:r>
              <a:rPr lang="zh-TW" altLang="en-US" dirty="0" smtClean="0"/>
              <a:t>　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596" y="2571744"/>
            <a:ext cx="8229600" cy="1785950"/>
          </a:xfrm>
        </p:spPr>
        <p:txBody>
          <a:bodyPr>
            <a:noAutofit/>
          </a:bodyPr>
          <a:lstStyle/>
          <a:p>
            <a:r>
              <a:rPr lang="zh-TW" altLang="en-US" sz="60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報告結束，多謝逐家</a:t>
            </a:r>
            <a:r>
              <a:rPr lang="en-US" altLang="zh-TW" sz="60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^^</a:t>
            </a:r>
            <a:endParaRPr lang="zh-TW" altLang="en-US" sz="60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sz="60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作者簡介</a:t>
            </a:r>
            <a:endParaRPr lang="zh-TW" altLang="en-US" sz="60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4282" y="1500174"/>
            <a:ext cx="5072098" cy="521497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TW" altLang="en-US" sz="3600" dirty="0" smtClean="0">
                <a:latin typeface="標楷體" pitchFamily="65" charset="-120"/>
                <a:ea typeface="標楷體" pitchFamily="65" charset="-120"/>
              </a:rPr>
              <a:t>      </a:t>
            </a:r>
            <a:endParaRPr lang="en-US" altLang="zh-TW" sz="3600" dirty="0" smtClean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4" name="圖片 3" descr="thumbnai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3504" y="1357298"/>
            <a:ext cx="2714644" cy="2214578"/>
          </a:xfrm>
          <a:prstGeom prst="rect">
            <a:avLst/>
          </a:prstGeom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457200" y="1428736"/>
            <a:ext cx="4471990" cy="204311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zh-TW" altLang="en-US" sz="3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zh-TW" altLang="en-US" sz="3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</a:rPr>
              <a:t>鄭清文，台北縣人（這馬的新北市），</a:t>
            </a:r>
            <a:r>
              <a:rPr kumimoji="0" lang="en-US" altLang="zh-TW" sz="3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</a:rPr>
              <a:t>1932</a:t>
            </a:r>
            <a:r>
              <a:rPr kumimoji="0" lang="zh-TW" altLang="en-US" sz="3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</a:rPr>
              <a:t>年佇桃園出世，本底姓李，一歲的時陣，</a:t>
            </a:r>
            <a:r>
              <a:rPr lang="zh-TW" altLang="en-US" sz="3300" dirty="0" smtClean="0">
                <a:latin typeface="標楷體" pitchFamily="65" charset="-120"/>
                <a:ea typeface="標楷體" pitchFamily="65" charset="-120"/>
              </a:rPr>
              <a:t>予蹛（</a:t>
            </a:r>
            <a:r>
              <a:rPr lang="en-US" altLang="zh-TW" sz="3300" dirty="0" err="1" smtClean="0">
                <a:latin typeface="標楷體" pitchFamily="65" charset="-120"/>
                <a:ea typeface="標楷體" pitchFamily="65" charset="-120"/>
              </a:rPr>
              <a:t>tuà</a:t>
            </a:r>
            <a:r>
              <a:rPr lang="zh-TW" altLang="en-US" sz="3300" dirty="0" smtClean="0">
                <a:latin typeface="標楷體" pitchFamily="65" charset="-120"/>
                <a:ea typeface="標楷體" pitchFamily="65" charset="-120"/>
              </a:rPr>
              <a:t>）新莊</a:t>
            </a:r>
            <a:r>
              <a:rPr kumimoji="0" lang="zh-TW" altLang="en-US" sz="3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</a:rPr>
              <a:t>的阿舅收養，改姓鄭。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TW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TW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TW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內容版面配置區 3"/>
          <p:cNvSpPr txBox="1">
            <a:spLocks/>
          </p:cNvSpPr>
          <p:nvPr/>
        </p:nvSpPr>
        <p:spPr>
          <a:xfrm>
            <a:off x="357158" y="3571900"/>
            <a:ext cx="8186766" cy="3000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</a:rPr>
              <a:t>台灣光復以後，開始學中文，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</a:rPr>
              <a:t>1958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年台大商學系畢業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</a:rPr>
              <a:t>後發表第一篇作品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</a:rPr>
              <a:t>&lt;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</a:rPr>
              <a:t>寂寞的心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</a:rPr>
              <a:t>&gt;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</a:rPr>
              <a:t>；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</a:rPr>
              <a:t>1965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</a:rPr>
              <a:t>年第一本小說集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</a:rPr>
              <a:t>《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</a:rPr>
              <a:t>簸箕谷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</a:rPr>
              <a:t>》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</a:rPr>
              <a:t>出版，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標楷體" pitchFamily="65" charset="-120"/>
                <a:ea typeface="標楷體" pitchFamily="65" charset="-120"/>
              </a:rPr>
              <a:t>作品以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</a:rPr>
              <a:t>短篇小說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標楷體" pitchFamily="65" charset="-120"/>
                <a:ea typeface="標楷體" pitchFamily="65" charset="-120"/>
              </a:rPr>
              <a:t>為主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</a:rPr>
              <a:t>。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</a:rPr>
              <a:t>1998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</a:rPr>
              <a:t>年出版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</a:rPr>
              <a:t>《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</a:rPr>
              <a:t>鄭清文短篇小說全集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</a:rPr>
              <a:t>》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</a:rPr>
              <a:t>七卷。鄭清文的作品捌著「台灣文學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獎」、「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</a:rPr>
              <a:t>吳三連文學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獎」、「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</a:rPr>
              <a:t>時報文學推薦獎」等等。伊遮濟年來對文學創作的用心，成為序細作家的模範。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翻寫小說：鄭清文集</a:t>
            </a:r>
            <a:r>
              <a:rPr lang="en-US" altLang="zh-TW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---</a:t>
            </a:r>
            <a:br>
              <a:rPr lang="en-US" altLang="zh-TW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</a:br>
            <a:r>
              <a:rPr lang="zh-TW" altLang="en-US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龐大的影子（足大的烏影）</a:t>
            </a:r>
            <a:endParaRPr lang="zh-TW" altLang="en-US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2844" y="1643050"/>
            <a:ext cx="8143932" cy="2286016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sz="3300" b="1" dirty="0" smtClean="0">
                <a:solidFill>
                  <a:srgbClr val="00B050"/>
                </a:solidFill>
                <a:latin typeface="標楷體" pitchFamily="65" charset="-120"/>
                <a:ea typeface="標楷體" pitchFamily="65" charset="-120"/>
              </a:rPr>
              <a:t>內容簡介：</a:t>
            </a:r>
            <a:endParaRPr lang="en-US" altLang="zh-TW" sz="3300" b="1" dirty="0" smtClean="0">
              <a:solidFill>
                <a:srgbClr val="00B050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/>
              <a:t>        </a:t>
            </a:r>
            <a:r>
              <a:rPr lang="zh-TW" altLang="en-US" sz="3300" dirty="0" smtClean="0"/>
              <a:t> </a:t>
            </a:r>
            <a:r>
              <a:rPr lang="zh-TW" altLang="en-US" sz="3300" dirty="0" smtClean="0">
                <a:latin typeface="標楷體" pitchFamily="65" charset="-120"/>
                <a:ea typeface="標楷體" pitchFamily="65" charset="-120"/>
              </a:rPr>
              <a:t>這个故事講著主角白玉珊佮仝一間公司的同事許濟民分手以後，許濟民轉到外國公司做工課，想袂到過無偌久伊閣倒</a:t>
            </a:r>
            <a:r>
              <a:rPr lang="en-US" altLang="zh-TW" sz="3300" dirty="0" smtClean="0">
                <a:latin typeface="標楷體" pitchFamily="65" charset="-120"/>
                <a:ea typeface="標楷體" pitchFamily="65" charset="-120"/>
              </a:rPr>
              <a:t>--</a:t>
            </a:r>
            <a:r>
              <a:rPr lang="zh-TW" altLang="en-US" sz="3300" dirty="0" smtClean="0">
                <a:latin typeface="標楷體" pitchFamily="65" charset="-120"/>
                <a:ea typeface="標楷體" pitchFamily="65" charset="-120"/>
              </a:rPr>
              <a:t>轉</a:t>
            </a:r>
            <a:r>
              <a:rPr lang="en-US" altLang="zh-TW" sz="3300" dirty="0" smtClean="0">
                <a:latin typeface="標楷體" pitchFamily="65" charset="-120"/>
                <a:ea typeface="標楷體" pitchFamily="65" charset="-120"/>
              </a:rPr>
              <a:t>-</a:t>
            </a:r>
            <a:r>
              <a:rPr lang="zh-TW" altLang="en-US" sz="3300" dirty="0" smtClean="0">
                <a:latin typeface="標楷體" pitchFamily="65" charset="-120"/>
                <a:ea typeface="標楷體" pitchFamily="65" charset="-120"/>
              </a:rPr>
              <a:t>來，毋但地位變懸，閣和董事長查某囝結婚；白玉珊想起過往，對比今仔日的現況，予伊心情足複雜。</a:t>
            </a:r>
            <a:endParaRPr lang="en-US" altLang="zh-TW" sz="3300" dirty="0" smtClean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4" name="圖片 3" descr="imag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29322" y="3500438"/>
            <a:ext cx="2286016" cy="3200422"/>
          </a:xfrm>
          <a:prstGeom prst="rect">
            <a:avLst/>
          </a:prstGeom>
        </p:spPr>
      </p:pic>
      <p:sp>
        <p:nvSpPr>
          <p:cNvPr id="5" name="內容版面配置區 4"/>
          <p:cNvSpPr txBox="1">
            <a:spLocks/>
          </p:cNvSpPr>
          <p:nvPr/>
        </p:nvSpPr>
        <p:spPr>
          <a:xfrm>
            <a:off x="142844" y="3929066"/>
            <a:ext cx="5429288" cy="26432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TW" altLang="en-US" sz="3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+mn-cs"/>
              </a:rPr>
              <a:t>    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+mn-cs"/>
              </a:rPr>
              <a:t>到尾仔，董事長對白玉珊態度變足好，煞演變做董事長佮意伊，予白玉珊真驚惶，親像看著以早許濟民對伊的情形仝款，心中彼个烏影漸漸仔出現。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標楷體" pitchFamily="65" charset="-120"/>
              <a:ea typeface="標楷體" pitchFamily="65" charset="-120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譯文摘錄</a:t>
            </a:r>
            <a:endParaRPr lang="zh-TW" altLang="en-US" sz="60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        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許濟民佇兩冬前，捌因為成績真好考牢本公司，做工課</a:t>
            </a:r>
            <a:r>
              <a:rPr lang="en-US" dirty="0" err="1" smtClean="0">
                <a:latin typeface="標楷體" pitchFamily="65" charset="-120"/>
                <a:ea typeface="標楷體" pitchFamily="65" charset="-120"/>
              </a:rPr>
              <a:t>m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ā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足認真，過無半冬著升甲做股長。毋過升起來無偌久，伊雄雄著辭頭路</a:t>
            </a:r>
            <a:r>
              <a:rPr lang="en-US" dirty="0" smtClean="0">
                <a:latin typeface="標楷體" pitchFamily="65" charset="-120"/>
                <a:ea typeface="標楷體" pitchFamily="65" charset="-120"/>
              </a:rPr>
              <a:t>ah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，轉到一間外國的公司。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/>
              <a:t>        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九點過十五分，董事長帶拄上任的常務董事許濟民入</a:t>
            </a:r>
            <a:r>
              <a:rPr lang="en-US" dirty="0" smtClean="0">
                <a:latin typeface="標楷體" pitchFamily="65" charset="-120"/>
                <a:ea typeface="標楷體" pitchFamily="65" charset="-120"/>
              </a:rPr>
              <a:t>--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來。白玉珊佮以往仝款，看著董事長著徛起來拍一仔招呼，董事長</a:t>
            </a:r>
            <a:r>
              <a:rPr lang="en-US" dirty="0" err="1" smtClean="0">
                <a:latin typeface="標楷體" pitchFamily="65" charset="-120"/>
                <a:ea typeface="標楷體" pitchFamily="65" charset="-120"/>
              </a:rPr>
              <a:t>m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ā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佮以早仝款，對伊輕輕仔頕（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tìm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）一仔頭。許濟民綴佇後壁，</a:t>
            </a:r>
            <a:r>
              <a:rPr lang="en-US" dirty="0" err="1" smtClean="0">
                <a:latin typeface="標楷體" pitchFamily="65" charset="-120"/>
                <a:ea typeface="標楷體" pitchFamily="65" charset="-120"/>
              </a:rPr>
              <a:t>m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ā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對伊微微仔笑。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譯文摘錄</a:t>
            </a:r>
            <a:endParaRPr lang="zh-TW" altLang="en-US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        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許濟民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猶佇公司的時陣，白玉珊捌和伊約會過。伊佮伊做伙去過烏來。彼工是歇睏日，車足濟。坐車的中央，忽然有一个庄跤來的婦人人上車，手提一包麵粉袋仔，一上車著半倚佇白玉珊和許濟民</a:t>
            </a:r>
            <a:r>
              <a:rPr lang="en-US" dirty="0">
                <a:latin typeface="標楷體" pitchFamily="65" charset="-120"/>
                <a:ea typeface="標楷體" pitchFamily="65" charset="-120"/>
              </a:rPr>
              <a:t>in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坐的位後壁。伊的衫仔褲有淡薄仔垃圾，頭毛白白閣蓬鬆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蓬鬆（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phōng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-song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） 。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彼時白玉珊坐倚窗仔邊的位，感覺許濟民一直</a:t>
            </a:r>
            <a:r>
              <a:rPr lang="en-US" dirty="0" err="1">
                <a:latin typeface="標楷體" pitchFamily="65" charset="-120"/>
                <a:ea typeface="標楷體" pitchFamily="65" charset="-120"/>
              </a:rPr>
              <a:t>kheh</a:t>
            </a:r>
            <a:r>
              <a:rPr lang="en-US" dirty="0">
                <a:latin typeface="標楷體" pitchFamily="65" charset="-120"/>
                <a:ea typeface="標楷體" pitchFamily="65" charset="-120"/>
              </a:rPr>
              <a:t>--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過</a:t>
            </a:r>
            <a:r>
              <a:rPr lang="en-US" dirty="0">
                <a:latin typeface="標楷體" pitchFamily="65" charset="-120"/>
                <a:ea typeface="標楷體" pitchFamily="65" charset="-120"/>
              </a:rPr>
              <a:t>-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來。原來彼个婦人人已經坐佇許濟民邊仔的手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扞（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huānn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）仔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頂懸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zh-TW" altLang="en-US" dirty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譯文摘錄</a:t>
            </a:r>
            <a:endParaRPr lang="zh-TW" altLang="en-US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        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白玉珊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刁故意共話尾聲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搝（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giú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）懸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，目睭看對頭前。伊毋知影家己為啥物欲講這款白賊話。可能是伊想起麗華的代誌，認為這是一種上有效的辦法。其實</a:t>
            </a:r>
            <a:r>
              <a:rPr lang="en-US" dirty="0">
                <a:latin typeface="標楷體" pitchFamily="65" charset="-120"/>
                <a:ea typeface="標楷體" pitchFamily="65" charset="-120"/>
              </a:rPr>
              <a:t>in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阿爸無講過欲退休，</a:t>
            </a:r>
            <a:r>
              <a:rPr lang="en-US" dirty="0">
                <a:latin typeface="標楷體" pitchFamily="65" charset="-120"/>
                <a:ea typeface="標楷體" pitchFamily="65" charset="-120"/>
              </a:rPr>
              <a:t>in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阿母</a:t>
            </a:r>
            <a:r>
              <a:rPr lang="en-US" dirty="0" err="1">
                <a:latin typeface="標楷體" pitchFamily="65" charset="-120"/>
                <a:ea typeface="標楷體" pitchFamily="65" charset="-120"/>
              </a:rPr>
              <a:t>m</a:t>
            </a:r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ā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無破病。講阿爸退休閣無啥物要緊，講著阿母破病，伊心肝頭著漸漸仔疼</a:t>
            </a:r>
            <a:r>
              <a:rPr lang="en-US" dirty="0">
                <a:latin typeface="標楷體" pitchFamily="65" charset="-120"/>
                <a:ea typeface="標楷體" pitchFamily="65" charset="-120"/>
              </a:rPr>
              <a:t>--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起</a:t>
            </a:r>
            <a:r>
              <a:rPr lang="en-US" dirty="0">
                <a:latin typeface="標楷體" pitchFamily="65" charset="-120"/>
                <a:ea typeface="標楷體" pitchFamily="65" charset="-120"/>
              </a:rPr>
              <a:t>-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來。一个人為啥物無講這款白賊話袂使</a:t>
            </a:r>
            <a:r>
              <a:rPr lang="en-US" dirty="0" err="1">
                <a:latin typeface="標楷體" pitchFamily="65" charset="-120"/>
                <a:ea typeface="標楷體" pitchFamily="65" charset="-120"/>
              </a:rPr>
              <a:t>leh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？是為著試探，抑是為著斷絕？伊無張持共頭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向（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ànn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） </a:t>
            </a:r>
            <a:r>
              <a:rPr lang="en-US" dirty="0" smtClean="0">
                <a:latin typeface="標楷體" pitchFamily="65" charset="-120"/>
                <a:ea typeface="標楷體" pitchFamily="65" charset="-120"/>
              </a:rPr>
              <a:t>--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落</a:t>
            </a:r>
            <a:r>
              <a:rPr lang="en-US" dirty="0">
                <a:latin typeface="標楷體" pitchFamily="65" charset="-120"/>
                <a:ea typeface="標楷體" pitchFamily="65" charset="-120"/>
              </a:rPr>
              <a:t>-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去，目屎險險仔著流</a:t>
            </a:r>
            <a:r>
              <a:rPr lang="en-US" dirty="0">
                <a:latin typeface="標楷體" pitchFamily="65" charset="-120"/>
                <a:ea typeface="標楷體" pitchFamily="65" charset="-120"/>
              </a:rPr>
              <a:t>--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落</a:t>
            </a:r>
            <a:r>
              <a:rPr lang="en-US" dirty="0">
                <a:latin typeface="標楷體" pitchFamily="65" charset="-120"/>
                <a:ea typeface="標楷體" pitchFamily="65" charset="-120"/>
              </a:rPr>
              <a:t>-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來。</a:t>
            </a: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譯文摘錄</a:t>
            </a:r>
            <a:endParaRPr lang="zh-TW" altLang="en-US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    伊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想控制家己。其實，伊</a:t>
            </a:r>
            <a:r>
              <a:rPr lang="en-US" dirty="0" err="1">
                <a:latin typeface="標楷體" pitchFamily="65" charset="-120"/>
                <a:ea typeface="標楷體" pitchFamily="65" charset="-120"/>
              </a:rPr>
              <a:t>m</a:t>
            </a:r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ā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共家己控制甲好勢好勢。毋過自許濟民和董事長的查某囝結婚，所致伊當選公司的常務董事，今仔日閣佮伊見著面，這連紲的代誌發生，袂輸一枝鼓槌一直</a:t>
            </a:r>
            <a:r>
              <a:rPr lang="en-US" dirty="0" err="1">
                <a:latin typeface="標楷體" pitchFamily="65" charset="-120"/>
                <a:ea typeface="標楷體" pitchFamily="65" charset="-120"/>
              </a:rPr>
              <a:t>teh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摃伊的心肝頭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    是董事長</a:t>
            </a:r>
            <a:r>
              <a:rPr lang="en-US" dirty="0" err="1" smtClean="0">
                <a:latin typeface="標楷體" pitchFamily="65" charset="-120"/>
                <a:ea typeface="標楷體" pitchFamily="65" charset="-120"/>
              </a:rPr>
              <a:t>teh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揤（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tshi̍h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）伊的電鈴。白玉珊趕緊徛</a:t>
            </a:r>
            <a:r>
              <a:rPr lang="en-US" dirty="0" smtClean="0">
                <a:latin typeface="標楷體" pitchFamily="65" charset="-120"/>
                <a:ea typeface="標楷體" pitchFamily="65" charset="-120"/>
              </a:rPr>
              <a:t>--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起</a:t>
            </a:r>
            <a:r>
              <a:rPr lang="en-US" dirty="0" smtClean="0">
                <a:latin typeface="標楷體" pitchFamily="65" charset="-120"/>
                <a:ea typeface="標楷體" pitchFamily="65" charset="-120"/>
              </a:rPr>
              <a:t>-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來，拍開董事長伊辦公室的門。伊刁工毋去看許濟民，毋過伊的影煞一直佇伊的視線內搖掣（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tshuah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） 。</a:t>
            </a:r>
          </a:p>
          <a:p>
            <a:endParaRPr lang="zh-TW" altLang="en-US" dirty="0" smtClean="0"/>
          </a:p>
          <a:p>
            <a:endParaRPr lang="zh-TW" altLang="en-US" dirty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sz="60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較困難</a:t>
            </a:r>
            <a:r>
              <a:rPr lang="zh-TW" altLang="en-US" sz="60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的語詞</a:t>
            </a:r>
            <a:endParaRPr lang="zh-TW" altLang="en-US" sz="60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0034" y="1428736"/>
            <a:ext cx="8229600" cy="4786346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   </a:t>
            </a:r>
            <a:r>
              <a:rPr lang="zh-TW" altLang="en-US" b="1" u="sng" dirty="0" smtClean="0">
                <a:solidFill>
                  <a:srgbClr val="00B050"/>
                </a:solidFill>
                <a:latin typeface="標楷體" pitchFamily="65" charset="-120"/>
                <a:ea typeface="標楷體" pitchFamily="65" charset="-120"/>
              </a:rPr>
              <a:t>華語</a:t>
            </a:r>
            <a:r>
              <a:rPr lang="zh-TW" altLang="en-US" b="1" dirty="0" smtClean="0">
                <a:solidFill>
                  <a:srgbClr val="00B05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b="1" dirty="0" smtClean="0">
                <a:solidFill>
                  <a:srgbClr val="00B050"/>
                </a:solidFill>
              </a:rPr>
              <a:t>            </a:t>
            </a:r>
            <a:r>
              <a:rPr lang="zh-TW" altLang="en-US" b="1" u="sng" dirty="0" smtClean="0">
                <a:solidFill>
                  <a:srgbClr val="00B050"/>
                </a:solidFill>
                <a:latin typeface="標楷體" pitchFamily="65" charset="-120"/>
                <a:ea typeface="標楷體" pitchFamily="65" charset="-120"/>
              </a:rPr>
              <a:t>台語</a:t>
            </a:r>
            <a:r>
              <a:rPr lang="zh-TW" altLang="en-US" b="1" dirty="0" smtClean="0">
                <a:solidFill>
                  <a:srgbClr val="00B050"/>
                </a:solidFill>
              </a:rPr>
              <a:t>         </a:t>
            </a:r>
            <a:r>
              <a:rPr lang="zh-TW" altLang="en-US" b="1" u="sng" dirty="0" smtClean="0">
                <a:solidFill>
                  <a:srgbClr val="00B050"/>
                </a:solidFill>
                <a:latin typeface="標楷體" pitchFamily="65" charset="-120"/>
                <a:ea typeface="標楷體" pitchFamily="65" charset="-120"/>
              </a:rPr>
              <a:t>華語</a:t>
            </a:r>
            <a:r>
              <a:rPr lang="zh-TW" altLang="en-US" b="1" dirty="0" smtClean="0">
                <a:solidFill>
                  <a:srgbClr val="00B050"/>
                </a:solidFill>
              </a:rPr>
              <a:t>            </a:t>
            </a:r>
            <a:r>
              <a:rPr lang="zh-TW" altLang="en-US" b="1" u="sng" dirty="0" smtClean="0">
                <a:solidFill>
                  <a:srgbClr val="00B050"/>
                </a:solidFill>
                <a:latin typeface="標楷體" pitchFamily="65" charset="-120"/>
                <a:ea typeface="標楷體" pitchFamily="65" charset="-120"/>
              </a:rPr>
              <a:t>台語</a:t>
            </a:r>
            <a:r>
              <a:rPr lang="zh-TW" altLang="en-US" b="1" u="sng" dirty="0" smtClean="0">
                <a:solidFill>
                  <a:srgbClr val="00B050"/>
                </a:solidFill>
              </a:rPr>
              <a:t> </a:t>
            </a:r>
            <a:endParaRPr lang="en-US" altLang="zh-TW" b="1" u="sng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zh-TW" dirty="0" smtClean="0"/>
              <a:t>1.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大發雷霆</a:t>
            </a:r>
            <a:r>
              <a:rPr lang="zh-TW" altLang="en-US" b="1" dirty="0" smtClean="0"/>
              <a:t> </a:t>
            </a:r>
            <a:r>
              <a:rPr lang="zh-TW" altLang="en-US" dirty="0" smtClean="0"/>
              <a:t>     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起毛䆀</a:t>
            </a:r>
            <a:r>
              <a:rPr lang="zh-TW" altLang="en-US" dirty="0" smtClean="0"/>
              <a:t> </a:t>
            </a:r>
            <a:r>
              <a:rPr lang="en-US" altLang="zh-TW" dirty="0" smtClean="0"/>
              <a:t>2.</a:t>
            </a:r>
            <a:r>
              <a:rPr lang="zh-TW" altLang="en-US" dirty="0" smtClean="0"/>
              <a:t>  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點頭</a:t>
            </a:r>
            <a:r>
              <a:rPr lang="zh-TW" altLang="en-US" dirty="0" smtClean="0"/>
              <a:t>           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頕頭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r>
              <a:rPr lang="en-US" altLang="zh-TW" dirty="0" smtClean="0"/>
              <a:t>3.  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扶手</a:t>
            </a:r>
            <a:r>
              <a:rPr lang="zh-TW" altLang="en-US" dirty="0" smtClean="0"/>
              <a:t>           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手扞仔</a:t>
            </a:r>
            <a:r>
              <a:rPr lang="zh-TW" altLang="en-US" dirty="0" smtClean="0"/>
              <a:t> </a:t>
            </a:r>
            <a:r>
              <a:rPr lang="en-US" altLang="zh-TW" dirty="0" smtClean="0"/>
              <a:t>4.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翻白眼</a:t>
            </a:r>
            <a:r>
              <a:rPr lang="zh-TW" altLang="en-US" dirty="0" smtClean="0"/>
              <a:t>       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吊白目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r>
              <a:rPr lang="en-US" altLang="zh-TW" dirty="0" smtClean="0"/>
              <a:t>5.</a:t>
            </a:r>
            <a:r>
              <a:rPr lang="zh-TW" altLang="en-US" dirty="0" smtClean="0"/>
              <a:t>  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清秀</a:t>
            </a:r>
            <a:r>
              <a:rPr lang="zh-TW" altLang="en-US" dirty="0" smtClean="0"/>
              <a:t>           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清氣相</a:t>
            </a:r>
            <a:r>
              <a:rPr lang="zh-TW" altLang="en-US" dirty="0" smtClean="0"/>
              <a:t> </a:t>
            </a:r>
            <a:r>
              <a:rPr lang="en-US" altLang="zh-TW" dirty="0" smtClean="0"/>
              <a:t>6.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吹口哨</a:t>
            </a:r>
            <a:r>
              <a:rPr lang="zh-TW" altLang="en-US" dirty="0" smtClean="0"/>
              <a:t>       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呼噓仔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r>
              <a:rPr lang="en-US" altLang="zh-TW" dirty="0" smtClean="0"/>
              <a:t>7.</a:t>
            </a:r>
            <a:r>
              <a:rPr lang="zh-TW" altLang="en-US" dirty="0" smtClean="0"/>
              <a:t>  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口袋</a:t>
            </a:r>
            <a:r>
              <a:rPr lang="zh-TW" altLang="en-US" dirty="0" smtClean="0"/>
              <a:t>           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落橐仔</a:t>
            </a:r>
            <a:r>
              <a:rPr lang="zh-TW" altLang="en-US" dirty="0" smtClean="0"/>
              <a:t>  </a:t>
            </a:r>
            <a:r>
              <a:rPr lang="en-US" altLang="zh-TW" dirty="0" smtClean="0"/>
              <a:t>8.</a:t>
            </a:r>
            <a:r>
              <a:rPr lang="zh-TW" altLang="en-US" dirty="0" smtClean="0"/>
              <a:t>  </a:t>
            </a:r>
            <a:r>
              <a:rPr lang="zh-TW" altLang="en-US" smtClean="0">
                <a:latin typeface="標楷體" pitchFamily="65" charset="-120"/>
                <a:ea typeface="標楷體" pitchFamily="65" charset="-120"/>
              </a:rPr>
              <a:t>也許</a:t>
            </a:r>
            <a:r>
              <a:rPr lang="zh-TW" altLang="en-US" smtClean="0"/>
              <a:t>          </a:t>
            </a:r>
            <a:r>
              <a:rPr lang="zh-TW" altLang="en-US" smtClean="0">
                <a:latin typeface="標楷體" pitchFamily="65" charset="-120"/>
                <a:ea typeface="標楷體" pitchFamily="65" charset="-120"/>
              </a:rPr>
              <a:t>無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定著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r>
              <a:rPr lang="en-US" altLang="zh-TW" dirty="0" smtClean="0"/>
              <a:t>9.  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屈辱</a:t>
            </a:r>
            <a:r>
              <a:rPr lang="zh-TW" altLang="en-US" dirty="0" smtClean="0"/>
              <a:t>             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克虧 </a:t>
            </a:r>
            <a:r>
              <a:rPr lang="en-US" altLang="zh-TW" dirty="0" smtClean="0"/>
              <a:t>10.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眼神</a:t>
            </a:r>
            <a:r>
              <a:rPr lang="zh-TW" altLang="en-US" dirty="0" smtClean="0"/>
              <a:t>           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目色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r>
              <a:rPr lang="en-US" altLang="zh-TW" dirty="0" smtClean="0"/>
              <a:t>11.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浮動</a:t>
            </a:r>
            <a:r>
              <a:rPr lang="zh-TW" altLang="en-US" dirty="0" smtClean="0"/>
              <a:t>              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搖掣 </a:t>
            </a:r>
            <a:r>
              <a:rPr lang="en-US" altLang="zh-TW" dirty="0" smtClean="0"/>
              <a:t>12.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慢慢的</a:t>
            </a:r>
            <a:r>
              <a:rPr lang="zh-TW" altLang="en-US" dirty="0" smtClean="0"/>
              <a:t>      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沓沓仔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會當轉換的語詞</a:t>
            </a:r>
            <a:endParaRPr lang="zh-TW" altLang="en-US" sz="60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857784"/>
          </a:xfrm>
        </p:spPr>
        <p:txBody>
          <a:bodyPr>
            <a:normAutofit fontScale="92500"/>
          </a:bodyPr>
          <a:lstStyle/>
          <a:p>
            <a:r>
              <a:rPr lang="zh-TW" altLang="en-US" b="1" dirty="0" smtClean="0">
                <a:solidFill>
                  <a:srgbClr val="00B050"/>
                </a:solidFill>
              </a:rPr>
              <a:t>           </a:t>
            </a:r>
            <a:r>
              <a:rPr lang="zh-TW" altLang="en-US" sz="3500" b="1" u="sng" dirty="0" smtClean="0">
                <a:solidFill>
                  <a:srgbClr val="00B050"/>
                </a:solidFill>
                <a:latin typeface="標楷體" pitchFamily="65" charset="-120"/>
                <a:ea typeface="標楷體" pitchFamily="65" charset="-120"/>
              </a:rPr>
              <a:t>華語</a:t>
            </a:r>
            <a:r>
              <a:rPr lang="zh-TW" altLang="en-US" sz="3500" b="1" dirty="0" smtClean="0">
                <a:solidFill>
                  <a:srgbClr val="00B05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3500" b="1" dirty="0" smtClean="0">
                <a:solidFill>
                  <a:srgbClr val="00B050"/>
                </a:solidFill>
              </a:rPr>
              <a:t>                             </a:t>
            </a:r>
            <a:r>
              <a:rPr lang="zh-TW" altLang="en-US" sz="3500" b="1" u="sng" dirty="0" smtClean="0">
                <a:solidFill>
                  <a:srgbClr val="00B050"/>
                </a:solidFill>
                <a:latin typeface="標楷體" pitchFamily="65" charset="-120"/>
                <a:ea typeface="標楷體" pitchFamily="65" charset="-120"/>
              </a:rPr>
              <a:t>台語</a:t>
            </a:r>
            <a:endParaRPr lang="en-US" altLang="zh-TW" sz="3500" b="1" u="sng" dirty="0" smtClean="0">
              <a:solidFill>
                <a:srgbClr val="00B050"/>
              </a:solidFill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r>
              <a:rPr lang="zh-TW" altLang="en-US" sz="3500" dirty="0" smtClean="0"/>
              <a:t>        </a:t>
            </a:r>
            <a:r>
              <a:rPr lang="zh-TW" altLang="en-US" sz="3500" dirty="0" smtClean="0">
                <a:latin typeface="標楷體" pitchFamily="65" charset="-120"/>
                <a:ea typeface="標楷體" pitchFamily="65" charset="-120"/>
              </a:rPr>
              <a:t>好像</a:t>
            </a:r>
            <a:r>
              <a:rPr lang="zh-TW" altLang="en-US" sz="3500" dirty="0" smtClean="0"/>
              <a:t>、</a:t>
            </a:r>
            <a:r>
              <a:rPr lang="zh-TW" altLang="en-US" sz="3500" dirty="0" smtClean="0">
                <a:latin typeface="標楷體" pitchFamily="65" charset="-120"/>
                <a:ea typeface="標楷體" pitchFamily="65" charset="-120"/>
              </a:rPr>
              <a:t>似乎</a:t>
            </a:r>
            <a:r>
              <a:rPr lang="zh-TW" altLang="en-US" sz="3500" dirty="0" smtClean="0"/>
              <a:t>      </a:t>
            </a:r>
            <a:r>
              <a:rPr lang="zh-TW" altLang="en-US" sz="3500" dirty="0" smtClean="0">
                <a:latin typeface="標楷體" pitchFamily="65" charset="-120"/>
                <a:ea typeface="標楷體" pitchFamily="65" charset="-120"/>
              </a:rPr>
              <a:t>若像、親像、敢若、袂輸</a:t>
            </a:r>
            <a:endParaRPr lang="en-US" altLang="zh-TW" sz="3500" dirty="0" smtClean="0"/>
          </a:p>
          <a:p>
            <a:pPr>
              <a:buNone/>
            </a:pPr>
            <a:r>
              <a:rPr lang="zh-TW" altLang="en-US" sz="3500" dirty="0" smtClean="0"/>
              <a:t>        </a:t>
            </a:r>
            <a:r>
              <a:rPr lang="zh-TW" altLang="en-US" sz="3500" dirty="0" smtClean="0">
                <a:latin typeface="標楷體" pitchFamily="65" charset="-120"/>
                <a:ea typeface="標楷體" pitchFamily="65" charset="-120"/>
              </a:rPr>
              <a:t>和、與、跟</a:t>
            </a:r>
            <a:r>
              <a:rPr lang="zh-TW" altLang="en-US" sz="3500" dirty="0" smtClean="0"/>
              <a:t>                   </a:t>
            </a:r>
            <a:r>
              <a:rPr lang="zh-TW" altLang="en-US" sz="3500" dirty="0" smtClean="0">
                <a:latin typeface="標楷體" pitchFamily="65" charset="-120"/>
                <a:ea typeface="標楷體" pitchFamily="65" charset="-120"/>
              </a:rPr>
              <a:t>和、佮、參</a:t>
            </a:r>
            <a:endParaRPr lang="en-US" altLang="zh-TW" sz="3500" dirty="0" smtClean="0"/>
          </a:p>
          <a:p>
            <a:pPr>
              <a:buNone/>
            </a:pPr>
            <a:r>
              <a:rPr lang="zh-TW" altLang="en-US" sz="3500" dirty="0" smtClean="0"/>
              <a:t>       </a:t>
            </a:r>
            <a:r>
              <a:rPr lang="zh-TW" altLang="en-US" sz="3500" dirty="0" smtClean="0">
                <a:latin typeface="標楷體" pitchFamily="65" charset="-120"/>
                <a:ea typeface="標楷體" pitchFamily="65" charset="-120"/>
              </a:rPr>
              <a:t>相同、一樣</a:t>
            </a:r>
            <a:r>
              <a:rPr lang="zh-TW" altLang="en-US" sz="3500" dirty="0" smtClean="0"/>
              <a:t>           </a:t>
            </a:r>
            <a:r>
              <a:rPr lang="zh-TW" altLang="en-US" sz="3500" dirty="0" smtClean="0">
                <a:latin typeface="標楷體" pitchFamily="65" charset="-120"/>
                <a:ea typeface="標楷體" pitchFamily="65" charset="-120"/>
              </a:rPr>
              <a:t>相仝、仝款、相</a:t>
            </a:r>
            <a:r>
              <a:rPr lang="en-US" altLang="zh-TW" sz="3500" dirty="0" err="1" smtClean="0">
                <a:latin typeface="標楷體" pitchFamily="65" charset="-120"/>
                <a:ea typeface="標楷體" pitchFamily="65" charset="-120"/>
              </a:rPr>
              <a:t>siâng</a:t>
            </a:r>
            <a:endParaRPr lang="en-US" altLang="zh-TW" sz="3500" dirty="0" smtClean="0"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r>
              <a:rPr lang="en-US" altLang="zh-TW" sz="3500" dirty="0" smtClean="0"/>
              <a:t>       </a:t>
            </a:r>
            <a:r>
              <a:rPr lang="zh-TW" altLang="en-US" sz="3500" dirty="0" smtClean="0">
                <a:latin typeface="標楷體" pitchFamily="65" charset="-120"/>
                <a:ea typeface="標楷體" pitchFamily="65" charset="-120"/>
              </a:rPr>
              <a:t>忽然、突然</a:t>
            </a:r>
            <a:r>
              <a:rPr lang="zh-TW" altLang="en-US" sz="3500" dirty="0" smtClean="0"/>
              <a:t>                  </a:t>
            </a:r>
            <a:r>
              <a:rPr lang="zh-TW" altLang="en-US" sz="3500" dirty="0" smtClean="0">
                <a:latin typeface="標楷體" pitchFamily="65" charset="-120"/>
                <a:ea typeface="標楷體" pitchFamily="65" charset="-120"/>
              </a:rPr>
              <a:t>雄雄、無張持</a:t>
            </a:r>
            <a:endParaRPr lang="en-US" altLang="zh-TW" sz="3500" dirty="0" smtClean="0"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r>
              <a:rPr lang="zh-TW" altLang="en-US" sz="3500" dirty="0" smtClean="0"/>
              <a:t>    </a:t>
            </a:r>
            <a:r>
              <a:rPr lang="zh-TW" altLang="en-US" sz="3500" dirty="0" smtClean="0">
                <a:latin typeface="標楷體" pitchFamily="65" charset="-120"/>
                <a:ea typeface="標楷體" pitchFamily="65" charset="-120"/>
              </a:rPr>
              <a:t>但是、不過</a:t>
            </a:r>
            <a:r>
              <a:rPr lang="zh-TW" altLang="en-US" sz="3500" dirty="0" smtClean="0"/>
              <a:t>、</a:t>
            </a:r>
            <a:r>
              <a:rPr lang="zh-TW" altLang="en-US" sz="3500" dirty="0" smtClean="0">
                <a:latin typeface="標楷體" pitchFamily="65" charset="-120"/>
                <a:ea typeface="標楷體" pitchFamily="65" charset="-120"/>
              </a:rPr>
              <a:t>卻</a:t>
            </a:r>
            <a:r>
              <a:rPr lang="zh-TW" altLang="en-US" sz="3500" dirty="0" smtClean="0"/>
              <a:t>         </a:t>
            </a:r>
            <a:r>
              <a:rPr lang="zh-TW" altLang="en-US" sz="3500" dirty="0" smtClean="0">
                <a:latin typeface="標楷體" pitchFamily="65" charset="-120"/>
                <a:ea typeface="標楷體" pitchFamily="65" charset="-120"/>
              </a:rPr>
              <a:t>毋過、不而過、煞</a:t>
            </a:r>
            <a:endParaRPr lang="zh-TW" altLang="en-US" sz="3500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撲面">
  <a:themeElements>
    <a:clrScheme name="暗香撲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撲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撲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592</TotalTime>
  <Words>1686</Words>
  <Application>Microsoft Office PowerPoint</Application>
  <PresentationFormat>如螢幕大小 (4:3)</PresentationFormat>
  <Paragraphs>68</Paragraphs>
  <Slides>15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暗香撲面</vt:lpstr>
      <vt:lpstr>華台語文對譯報告</vt:lpstr>
      <vt:lpstr>作者簡介</vt:lpstr>
      <vt:lpstr>翻寫小說：鄭清文集--- 龐大的影子（足大的烏影）</vt:lpstr>
      <vt:lpstr>譯文摘錄</vt:lpstr>
      <vt:lpstr>譯文摘錄</vt:lpstr>
      <vt:lpstr>譯文摘錄</vt:lpstr>
      <vt:lpstr>譯文摘錄</vt:lpstr>
      <vt:lpstr>較困難的語詞</vt:lpstr>
      <vt:lpstr>會當轉換的語詞</vt:lpstr>
      <vt:lpstr>翻寫心得</vt:lpstr>
      <vt:lpstr>第二部分－譯文摘錄</vt:lpstr>
      <vt:lpstr>譯文摘錄</vt:lpstr>
      <vt:lpstr>譯文摘錄</vt:lpstr>
      <vt:lpstr>較困難的語詞</vt:lpstr>
      <vt:lpstr>報告結束，多謝逐家^^</vt:lpstr>
    </vt:vector>
  </TitlesOfParts>
  <Company>...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華台語文對譯報告</dc:title>
  <dc:creator>user</dc:creator>
  <cp:lastModifiedBy>user</cp:lastModifiedBy>
  <cp:revision>126</cp:revision>
  <dcterms:created xsi:type="dcterms:W3CDTF">2012-06-02T12:37:21Z</dcterms:created>
  <dcterms:modified xsi:type="dcterms:W3CDTF">2012-06-03T06:32:26Z</dcterms:modified>
</cp:coreProperties>
</file>