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2" r:id="rId8"/>
    <p:sldId id="263" r:id="rId9"/>
    <p:sldId id="264" r:id="rId10"/>
    <p:sldId id="266" r:id="rId11"/>
    <p:sldId id="265" r:id="rId12"/>
    <p:sldId id="269" r:id="rId13"/>
    <p:sldId id="272" r:id="rId14"/>
    <p:sldId id="270" r:id="rId15"/>
    <p:sldId id="271" r:id="rId16"/>
    <p:sldId id="267" r:id="rId1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96686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538286"/>
          </a:xfrm>
        </p:spPr>
        <p:txBody>
          <a:bodyPr anchor="b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21468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63784-FB29-4AA5-ADAF-8058D07EBEB3}" type="datetimeFigureOut">
              <a:rPr lang="zh-TW" altLang="en-US" smtClean="0"/>
              <a:pPr/>
              <a:t>2012/6/15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9BCC7-1035-43A3-BDA9-2EC05016FC7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63784-FB29-4AA5-ADAF-8058D07EBEB3}" type="datetimeFigureOut">
              <a:rPr lang="zh-TW" altLang="en-US" smtClean="0"/>
              <a:pPr/>
              <a:t>2012/6/15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9BCC7-1035-43A3-BDA9-2EC05016FC7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215206" y="274638"/>
            <a:ext cx="1471594" cy="6011882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686568" cy="6011882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63784-FB29-4AA5-ADAF-8058D07EBEB3}" type="datetimeFigureOut">
              <a:rPr lang="zh-TW" altLang="en-US" smtClean="0"/>
              <a:pPr/>
              <a:t>2012/6/15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9BCC7-1035-43A3-BDA9-2EC05016FC7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73152" y="6400800"/>
            <a:ext cx="3200400" cy="283800"/>
          </a:xfrm>
        </p:spPr>
        <p:txBody>
          <a:bodyPr/>
          <a:lstStyle/>
          <a:p>
            <a:fld id="{5AD63784-FB29-4AA5-ADAF-8058D07EBEB3}" type="datetimeFigureOut">
              <a:rPr lang="zh-TW" altLang="en-US" smtClean="0"/>
              <a:pPr/>
              <a:t>2012/6/15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5330952" y="6400800"/>
            <a:ext cx="3733800" cy="2838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9BCC7-1035-43A3-BDA9-2EC05016FC7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43248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143248"/>
            <a:ext cx="7772400" cy="1362075"/>
          </a:xfrm>
        </p:spPr>
        <p:txBody>
          <a:bodyPr anchor="t"/>
          <a:lstStyle>
            <a:lvl1pPr algn="ctr">
              <a:defRPr sz="4000" b="0" cap="all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1643061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63784-FB29-4AA5-ADAF-8058D07EBEB3}" type="datetimeFigureOut">
              <a:rPr lang="zh-TW" altLang="en-US" smtClean="0"/>
              <a:pPr/>
              <a:t>2012/6/15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9BCC7-1035-43A3-BDA9-2EC05016FC7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63784-FB29-4AA5-ADAF-8058D07EBEB3}" type="datetimeFigureOut">
              <a:rPr lang="zh-TW" altLang="en-US" smtClean="0"/>
              <a:pPr/>
              <a:t>2012/6/15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9BCC7-1035-43A3-BDA9-2EC05016FC7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63784-FB29-4AA5-ADAF-8058D07EBEB3}" type="datetimeFigureOut">
              <a:rPr lang="zh-TW" altLang="en-US" smtClean="0"/>
              <a:pPr/>
              <a:t>2012/6/15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9BCC7-1035-43A3-BDA9-2EC05016FC7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63784-FB29-4AA5-ADAF-8058D07EBEB3}" type="datetimeFigureOut">
              <a:rPr lang="zh-TW" altLang="en-US" smtClean="0"/>
              <a:pPr/>
              <a:t>2012/6/15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9BCC7-1035-43A3-BDA9-2EC05016FC7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63784-FB29-4AA5-ADAF-8058D07EBEB3}" type="datetimeFigureOut">
              <a:rPr lang="zh-TW" altLang="en-US" smtClean="0"/>
              <a:pPr/>
              <a:t>2012/6/15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9BCC7-1035-43A3-BDA9-2EC05016FC7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786050" y="1053546"/>
            <a:ext cx="59040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786050" y="228600"/>
            <a:ext cx="5900752" cy="842946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786050" y="1142984"/>
            <a:ext cx="5900750" cy="51435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5" y="1142984"/>
            <a:ext cx="2257408" cy="5143536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63784-FB29-4AA5-ADAF-8058D07EBEB3}" type="datetimeFigureOut">
              <a:rPr lang="zh-TW" altLang="en-US" smtClean="0"/>
              <a:pPr/>
              <a:t>2012/6/15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9BCC7-1035-43A3-BDA9-2EC05016FC7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6400800" cy="685800"/>
          </a:xfrm>
        </p:spPr>
        <p:txBody>
          <a:bodyPr anchor="ctr"/>
          <a:lstStyle>
            <a:lvl1pPr algn="l">
              <a:defRPr sz="24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701552" y="1143000"/>
            <a:ext cx="7223248" cy="3980172"/>
          </a:xfrm>
          <a:prstGeom prst="roundRect">
            <a:avLst>
              <a:gd name="adj" fmla="val 18278"/>
            </a:avLst>
          </a:prstGeom>
          <a:solidFill>
            <a:schemeClr val="accent1">
              <a:tint val="40000"/>
            </a:schemeClr>
          </a:solidFill>
          <a:ln w="50800" cap="rnd">
            <a:gradFill flip="none" rotWithShape="1">
              <a:gsLst>
                <a:gs pos="0">
                  <a:schemeClr val="accent1">
                    <a:shade val="50000"/>
                  </a:schemeClr>
                </a:gs>
                <a:gs pos="20000">
                  <a:schemeClr val="accent2">
                    <a:shade val="50000"/>
                  </a:schemeClr>
                </a:gs>
                <a:gs pos="40000">
                  <a:schemeClr val="accent3">
                    <a:shade val="50000"/>
                  </a:schemeClr>
                </a:gs>
                <a:gs pos="60000">
                  <a:schemeClr val="accent4">
                    <a:shade val="50000"/>
                  </a:schemeClr>
                </a:gs>
                <a:gs pos="80000">
                  <a:schemeClr val="accent5">
                    <a:shade val="50000"/>
                  </a:schemeClr>
                </a:gs>
                <a:gs pos="100000">
                  <a:schemeClr val="accent6">
                    <a:shade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round/>
          </a:ln>
          <a:effectLst>
            <a:outerShdw blurRad="50800" dist="38100" dir="5400000" algn="tl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TW" altLang="en-US" smtClean="0"/>
              <a:t>按一下圖示以新增圖片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62200" y="5410200"/>
            <a:ext cx="5657888" cy="804862"/>
          </a:xfrm>
        </p:spPr>
        <p:txBody>
          <a:bodyPr anchor="ctr"/>
          <a:lstStyle>
            <a:lvl1pPr marL="0" indent="0" algn="r">
              <a:buNone/>
              <a:defRPr sz="1200" b="0"/>
            </a:lvl1pPr>
            <a:lvl2pPr marL="457200" indent="0" algn="r">
              <a:buNone/>
              <a:defRPr sz="1200" b="0"/>
            </a:lvl2pPr>
            <a:lvl3pPr marL="914400" indent="0" algn="r">
              <a:buNone/>
              <a:defRPr sz="1200" b="0"/>
            </a:lvl3pPr>
            <a:lvl4pPr marL="1371600" indent="0" algn="r">
              <a:buNone/>
              <a:defRPr sz="1200" b="0"/>
            </a:lvl4pPr>
            <a:lvl5pPr marL="1828800" indent="0" algn="r">
              <a:buNone/>
              <a:defRPr sz="1200" b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63784-FB29-4AA5-ADAF-8058D07EBEB3}" type="datetimeFigureOut">
              <a:rPr lang="zh-TW" altLang="en-US" smtClean="0"/>
              <a:pPr/>
              <a:t>2012/6/15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9BCC7-1035-43A3-BDA9-2EC05016FC7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678000"/>
            <a:ext cx="9144000" cy="180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863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3800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5AD63784-FB29-4AA5-ADAF-8058D07EBEB3}" type="datetimeFigureOut">
              <a:rPr lang="zh-TW" altLang="en-US" smtClean="0"/>
              <a:pPr/>
              <a:t>2012/6/15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3800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3464"/>
          </a:xfrm>
          <a:prstGeom prst="rect">
            <a:avLst/>
          </a:prstGeom>
          <a:noFill/>
        </p:spPr>
        <p:txBody>
          <a:bodyPr vert="horz" lIns="45720" rIns="45720" rtlCol="0" anchor="ctr"/>
          <a:lstStyle>
            <a:lvl1pPr algn="ctr" eaLnBrk="1" latinLnBrk="0" hangingPunct="1">
              <a:defRPr kumimoji="0" sz="1100" b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2D49BCC7-1035-43A3-BDA9-2EC05016FC7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0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ß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Þ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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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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42910" y="1428736"/>
            <a:ext cx="7772400" cy="1112835"/>
          </a:xfrm>
        </p:spPr>
        <p:txBody>
          <a:bodyPr>
            <a:normAutofit/>
          </a:bodyPr>
          <a:lstStyle/>
          <a:p>
            <a:r>
              <a:rPr lang="zh-TW" altLang="en-US" sz="6000" b="1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華台語文對譯報告</a:t>
            </a:r>
            <a:endParaRPr lang="zh-TW" altLang="en-US" sz="6000" b="1" dirty="0">
              <a:solidFill>
                <a:srgbClr val="0070C0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2500330"/>
          </a:xfrm>
        </p:spPr>
        <p:txBody>
          <a:bodyPr/>
          <a:lstStyle/>
          <a:p>
            <a:r>
              <a:rPr lang="zh-TW" altLang="en-US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班級：台三甲</a:t>
            </a:r>
            <a:endParaRPr lang="en-US" altLang="zh-TW" dirty="0" smtClean="0">
              <a:solidFill>
                <a:schemeClr val="tx1"/>
              </a:solidFill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指導老師：楊允言老師</a:t>
            </a:r>
            <a:endParaRPr lang="en-US" altLang="zh-TW" dirty="0" smtClean="0">
              <a:solidFill>
                <a:schemeClr val="tx1"/>
              </a:solidFill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上半部份：</a:t>
            </a:r>
            <a:r>
              <a:rPr lang="en-US" altLang="zh-TW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ATA098124</a:t>
            </a:r>
            <a:r>
              <a:rPr lang="zh-TW" altLang="en-US" dirty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 </a:t>
            </a:r>
            <a:r>
              <a:rPr lang="zh-TW" altLang="en-US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 蘇聖詠</a:t>
            </a:r>
            <a:endParaRPr lang="en-US" altLang="zh-TW" dirty="0" smtClean="0">
              <a:solidFill>
                <a:schemeClr val="tx1"/>
              </a:solidFill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下半</a:t>
            </a:r>
            <a:r>
              <a:rPr lang="zh-TW" altLang="en-US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部分：</a:t>
            </a:r>
            <a:r>
              <a:rPr lang="en-US" altLang="zh-TW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ATA098131</a:t>
            </a:r>
            <a:r>
              <a:rPr lang="zh-TW" altLang="en-US" dirty="0" smtClean="0">
                <a:solidFill>
                  <a:schemeClr val="tx1"/>
                </a:solidFill>
                <a:latin typeface="標楷體" pitchFamily="65" charset="-120"/>
                <a:ea typeface="標楷體" pitchFamily="65" charset="-120"/>
              </a:rPr>
              <a:t>  李宜潔</a:t>
            </a:r>
            <a:endParaRPr lang="zh-TW" altLang="en-US" dirty="0">
              <a:solidFill>
                <a:schemeClr val="tx1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000" b="1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會當轉換的語詞</a:t>
            </a:r>
            <a:endParaRPr lang="zh-TW" altLang="en-US" sz="6000" b="1" dirty="0">
              <a:solidFill>
                <a:srgbClr val="0070C0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4857784"/>
          </a:xfrm>
        </p:spPr>
        <p:txBody>
          <a:bodyPr>
            <a:normAutofit fontScale="92500"/>
          </a:bodyPr>
          <a:lstStyle/>
          <a:p>
            <a:r>
              <a:rPr lang="zh-TW" altLang="en-US" b="1" dirty="0" smtClean="0">
                <a:solidFill>
                  <a:srgbClr val="00B050"/>
                </a:solidFill>
              </a:rPr>
              <a:t>           </a:t>
            </a:r>
            <a:r>
              <a:rPr lang="zh-TW" altLang="en-US" sz="3500" b="1" u="sng" dirty="0" smtClean="0">
                <a:solidFill>
                  <a:srgbClr val="00B050"/>
                </a:solidFill>
                <a:latin typeface="標楷體" pitchFamily="65" charset="-120"/>
                <a:ea typeface="標楷體" pitchFamily="65" charset="-120"/>
              </a:rPr>
              <a:t>華語</a:t>
            </a:r>
            <a:r>
              <a:rPr lang="zh-TW" altLang="en-US" sz="3500" b="1" dirty="0" smtClean="0">
                <a:solidFill>
                  <a:srgbClr val="00B050"/>
                </a:solidFill>
                <a:latin typeface="標楷體" pitchFamily="65" charset="-120"/>
                <a:ea typeface="標楷體" pitchFamily="65" charset="-120"/>
              </a:rPr>
              <a:t> </a:t>
            </a:r>
            <a:r>
              <a:rPr lang="zh-TW" altLang="en-US" sz="3500" b="1" dirty="0" smtClean="0">
                <a:solidFill>
                  <a:srgbClr val="00B050"/>
                </a:solidFill>
              </a:rPr>
              <a:t>                             </a:t>
            </a:r>
            <a:r>
              <a:rPr lang="zh-TW" altLang="en-US" sz="3500" b="1" u="sng" dirty="0" smtClean="0">
                <a:solidFill>
                  <a:srgbClr val="00B050"/>
                </a:solidFill>
                <a:latin typeface="標楷體" pitchFamily="65" charset="-120"/>
                <a:ea typeface="標楷體" pitchFamily="65" charset="-120"/>
              </a:rPr>
              <a:t>台語</a:t>
            </a:r>
            <a:endParaRPr lang="en-US" altLang="zh-TW" sz="3500" b="1" u="sng" dirty="0" smtClean="0">
              <a:solidFill>
                <a:srgbClr val="00B050"/>
              </a:solidFill>
              <a:latin typeface="標楷體" pitchFamily="65" charset="-120"/>
              <a:ea typeface="標楷體" pitchFamily="65" charset="-120"/>
            </a:endParaRPr>
          </a:p>
          <a:p>
            <a:pPr>
              <a:buNone/>
            </a:pPr>
            <a:r>
              <a:rPr lang="zh-TW" altLang="en-US" sz="3500" dirty="0" smtClean="0"/>
              <a:t>        </a:t>
            </a:r>
            <a:r>
              <a:rPr lang="zh-TW" altLang="en-US" sz="3500" dirty="0" smtClean="0">
                <a:latin typeface="標楷體" pitchFamily="65" charset="-120"/>
                <a:ea typeface="標楷體" pitchFamily="65" charset="-120"/>
              </a:rPr>
              <a:t>好像</a:t>
            </a:r>
            <a:r>
              <a:rPr lang="zh-TW" altLang="en-US" sz="3500" dirty="0" smtClean="0"/>
              <a:t>、</a:t>
            </a:r>
            <a:r>
              <a:rPr lang="zh-TW" altLang="en-US" sz="3500" dirty="0" smtClean="0">
                <a:latin typeface="標楷體" pitchFamily="65" charset="-120"/>
                <a:ea typeface="標楷體" pitchFamily="65" charset="-120"/>
              </a:rPr>
              <a:t>似乎</a:t>
            </a:r>
            <a:r>
              <a:rPr lang="zh-TW" altLang="en-US" sz="3500" dirty="0" smtClean="0"/>
              <a:t>      </a:t>
            </a:r>
            <a:r>
              <a:rPr lang="zh-TW" altLang="en-US" sz="3500" dirty="0" smtClean="0">
                <a:latin typeface="標楷體" pitchFamily="65" charset="-120"/>
                <a:ea typeface="標楷體" pitchFamily="65" charset="-120"/>
              </a:rPr>
              <a:t>若像、親像、敢若、袂輸</a:t>
            </a:r>
            <a:endParaRPr lang="en-US" altLang="zh-TW" sz="3500" dirty="0" smtClean="0"/>
          </a:p>
          <a:p>
            <a:pPr>
              <a:buNone/>
            </a:pPr>
            <a:r>
              <a:rPr lang="zh-TW" altLang="en-US" sz="3500" dirty="0" smtClean="0"/>
              <a:t>        </a:t>
            </a:r>
            <a:r>
              <a:rPr lang="zh-TW" altLang="en-US" sz="3500" dirty="0" smtClean="0">
                <a:latin typeface="標楷體" pitchFamily="65" charset="-120"/>
                <a:ea typeface="標楷體" pitchFamily="65" charset="-120"/>
              </a:rPr>
              <a:t>和、與、跟</a:t>
            </a:r>
            <a:r>
              <a:rPr lang="zh-TW" altLang="en-US" sz="3500" dirty="0" smtClean="0"/>
              <a:t>                   </a:t>
            </a:r>
            <a:r>
              <a:rPr lang="zh-TW" altLang="en-US" sz="3500" dirty="0" smtClean="0">
                <a:latin typeface="標楷體" pitchFamily="65" charset="-120"/>
                <a:ea typeface="標楷體" pitchFamily="65" charset="-120"/>
              </a:rPr>
              <a:t>和、佮、參</a:t>
            </a:r>
            <a:endParaRPr lang="en-US" altLang="zh-TW" sz="3500" dirty="0" smtClean="0"/>
          </a:p>
          <a:p>
            <a:pPr>
              <a:buNone/>
            </a:pPr>
            <a:r>
              <a:rPr lang="zh-TW" altLang="en-US" sz="3500" dirty="0" smtClean="0"/>
              <a:t>       </a:t>
            </a:r>
            <a:r>
              <a:rPr lang="zh-TW" altLang="en-US" sz="3500" dirty="0" smtClean="0">
                <a:latin typeface="標楷體" pitchFamily="65" charset="-120"/>
                <a:ea typeface="標楷體" pitchFamily="65" charset="-120"/>
              </a:rPr>
              <a:t>相同、一樣</a:t>
            </a:r>
            <a:r>
              <a:rPr lang="zh-TW" altLang="en-US" sz="3500" dirty="0" smtClean="0"/>
              <a:t>           </a:t>
            </a:r>
            <a:r>
              <a:rPr lang="zh-TW" altLang="en-US" sz="3500" dirty="0" smtClean="0">
                <a:latin typeface="標楷體" pitchFamily="65" charset="-120"/>
                <a:ea typeface="標楷體" pitchFamily="65" charset="-120"/>
              </a:rPr>
              <a:t>相仝、仝款、相</a:t>
            </a:r>
            <a:r>
              <a:rPr lang="en-US" altLang="zh-TW" sz="3500" dirty="0" err="1" smtClean="0">
                <a:latin typeface="標楷體" pitchFamily="65" charset="-120"/>
                <a:ea typeface="標楷體" pitchFamily="65" charset="-120"/>
              </a:rPr>
              <a:t>siâng</a:t>
            </a:r>
            <a:endParaRPr lang="en-US" altLang="zh-TW" sz="3500" dirty="0" smtClean="0">
              <a:latin typeface="標楷體" pitchFamily="65" charset="-120"/>
              <a:ea typeface="標楷體" pitchFamily="65" charset="-120"/>
            </a:endParaRPr>
          </a:p>
          <a:p>
            <a:pPr>
              <a:buNone/>
            </a:pPr>
            <a:r>
              <a:rPr lang="en-US" altLang="zh-TW" sz="3500" dirty="0" smtClean="0"/>
              <a:t>       </a:t>
            </a:r>
            <a:r>
              <a:rPr lang="zh-TW" altLang="en-US" sz="3500" dirty="0" smtClean="0">
                <a:latin typeface="標楷體" pitchFamily="65" charset="-120"/>
                <a:ea typeface="標楷體" pitchFamily="65" charset="-120"/>
              </a:rPr>
              <a:t>忽然、突然</a:t>
            </a:r>
            <a:r>
              <a:rPr lang="zh-TW" altLang="en-US" sz="3500" dirty="0" smtClean="0"/>
              <a:t>                  </a:t>
            </a:r>
            <a:r>
              <a:rPr lang="zh-TW" altLang="en-US" sz="3500" dirty="0" smtClean="0">
                <a:latin typeface="標楷體" pitchFamily="65" charset="-120"/>
                <a:ea typeface="標楷體" pitchFamily="65" charset="-120"/>
              </a:rPr>
              <a:t>雄雄、無張持</a:t>
            </a:r>
            <a:endParaRPr lang="en-US" altLang="zh-TW" sz="3500" dirty="0" smtClean="0">
              <a:latin typeface="標楷體" pitchFamily="65" charset="-120"/>
              <a:ea typeface="標楷體" pitchFamily="65" charset="-120"/>
            </a:endParaRPr>
          </a:p>
          <a:p>
            <a:pPr>
              <a:buNone/>
            </a:pPr>
            <a:r>
              <a:rPr lang="zh-TW" altLang="en-US" sz="3500" dirty="0" smtClean="0"/>
              <a:t>    </a:t>
            </a:r>
            <a:r>
              <a:rPr lang="zh-TW" altLang="en-US" sz="3500" dirty="0" smtClean="0">
                <a:latin typeface="標楷體" pitchFamily="65" charset="-120"/>
                <a:ea typeface="標楷體" pitchFamily="65" charset="-120"/>
              </a:rPr>
              <a:t>但是、不過</a:t>
            </a:r>
            <a:r>
              <a:rPr lang="zh-TW" altLang="en-US" sz="3500" dirty="0" smtClean="0"/>
              <a:t>、</a:t>
            </a:r>
            <a:r>
              <a:rPr lang="zh-TW" altLang="en-US" sz="3500" dirty="0" smtClean="0">
                <a:latin typeface="標楷體" pitchFamily="65" charset="-120"/>
                <a:ea typeface="標楷體" pitchFamily="65" charset="-120"/>
              </a:rPr>
              <a:t>卻</a:t>
            </a:r>
            <a:r>
              <a:rPr lang="zh-TW" altLang="en-US" sz="3500" dirty="0" smtClean="0"/>
              <a:t>         </a:t>
            </a:r>
            <a:r>
              <a:rPr lang="zh-TW" altLang="en-US" sz="3500" dirty="0" smtClean="0">
                <a:latin typeface="標楷體" pitchFamily="65" charset="-120"/>
                <a:ea typeface="標楷體" pitchFamily="65" charset="-120"/>
              </a:rPr>
              <a:t>毋過、不而過、煞</a:t>
            </a:r>
            <a:endParaRPr lang="zh-TW" altLang="en-US" sz="3500" dirty="0"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000" b="1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翻寫心得</a:t>
            </a:r>
            <a:endParaRPr lang="zh-TW" altLang="en-US" sz="6000" b="1" dirty="0">
              <a:solidFill>
                <a:srgbClr val="0070C0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         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一開始掠做只是共華語翻做台語無啥物，毋過真正欲做煞毋是按呢，有當時仔整句是翻甲誠順，尤其是</a:t>
            </a:r>
            <a:r>
              <a:rPr lang="zh-TW" altLang="en-US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對話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的部分，若拄著</a:t>
            </a:r>
            <a:r>
              <a:rPr lang="zh-TW" altLang="en-US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描述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的時，有可能一个華語真普遍，抑是捷（</a:t>
            </a:r>
            <a:r>
              <a:rPr lang="en-US" altLang="zh-TW" dirty="0" err="1" smtClean="0">
                <a:latin typeface="標楷體" pitchFamily="65" charset="-120"/>
                <a:ea typeface="標楷體" pitchFamily="65" charset="-120"/>
              </a:rPr>
              <a:t>tsia̍p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）用的詞句，煞愛開規半晡的時間去想閣揣辭典，</a:t>
            </a:r>
            <a:r>
              <a:rPr lang="en-US" altLang="zh-TW" dirty="0" err="1" smtClean="0">
                <a:latin typeface="標楷體" pitchFamily="65" charset="-120"/>
                <a:ea typeface="標楷體" pitchFamily="65" charset="-120"/>
              </a:rPr>
              <a:t>mā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愛檢查唸著敢會紲喙；另外，有拄著華語有足濟種會使轉換的語詞，台語有可能干焦一種，若一直用這種對頭到尾，會感覺真無味，以上是我的感想。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第二部分－譯文摘錄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白玉珊敢若有一種感覺，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in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二個人毋管是佇握手、拍肩胛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，抑是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佇講話的時，攏敢若是咧比看誰利害，嘛隨時佇咧臆對方咧想啥，和氣中帶敵意，誰嘛毋讓誰。佇外表上，二個人攏笑甲遐爾古錐、遐爾誠懇，精差無共心肝挖出來。毋過對陳經理講話的口氣中，煞會當看出一個重臣的氣慨，相對佇許濟明的口氣中，煞是佇咧暗示伊是這間公司的主人。 </a:t>
            </a:r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1520" y="0"/>
            <a:ext cx="8229600" cy="1143000"/>
          </a:xfrm>
        </p:spPr>
        <p:txBody>
          <a:bodyPr/>
          <a:lstStyle/>
          <a:p>
            <a:r>
              <a:rPr lang="zh-TW" altLang="en-US" b="1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譯文摘錄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3528" y="1196752"/>
            <a:ext cx="8507288" cy="5472608"/>
          </a:xfrm>
        </p:spPr>
        <p:txBody>
          <a:bodyPr>
            <a:normAutofit fontScale="55000" lnSpcReduction="20000"/>
          </a:bodyPr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大概是佇舊年，伊捌共伊要求。董事長自從前幾年死某了，著無閣娶矣。像伊按呢佇工商界遐爾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有頭面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的人，愛伊閣娶應當是無啥物困難才著，無的確有真濟有頭面家庭的小姐猶閣佇咧痟想這个位咧。白玉珊做一个秘書的位，當然嘛知影一寡仔。</a:t>
            </a:r>
          </a:p>
          <a:p>
            <a:pPr>
              <a:buNone/>
            </a:pP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「白小姐，我真佮意妳。」伊閣親身對伊講。</a:t>
            </a:r>
          </a:p>
          <a:p>
            <a:pPr>
              <a:buNone/>
            </a:pP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「啥！」實在是來甲傷雄，伊小可仔去驚著。</a:t>
            </a:r>
          </a:p>
          <a:p>
            <a:pPr>
              <a:buNone/>
            </a:pP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「妳嫁予我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……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」</a:t>
            </a:r>
          </a:p>
          <a:p>
            <a:pPr>
              <a:buNone/>
            </a:pP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「無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……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」伊細聲仔佇遐講，心內有一點仔驚惶。</a:t>
            </a:r>
          </a:p>
          <a:p>
            <a:pPr>
              <a:buNone/>
            </a:pP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「妳毋免隨共我講。」</a:t>
            </a:r>
          </a:p>
          <a:p>
            <a:pPr>
              <a:buNone/>
            </a:pP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「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………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」</a:t>
            </a:r>
          </a:p>
          <a:p>
            <a:pPr>
              <a:buNone/>
            </a:pP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「聽講妳欲出國？」</a:t>
            </a:r>
          </a:p>
          <a:p>
            <a:pPr>
              <a:buNone/>
            </a:pP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「我有這个拍算，毋過猶未確定。」</a:t>
            </a:r>
          </a:p>
          <a:p>
            <a:pPr>
              <a:buNone/>
            </a:pP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「我會使予妳出國。」</a:t>
            </a:r>
          </a:p>
          <a:p>
            <a:pPr>
              <a:buNone/>
            </a:pP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「免啦。」</a:t>
            </a:r>
          </a:p>
          <a:p>
            <a:pPr>
              <a:buNone/>
            </a:pP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「妳無佮意我？」</a:t>
            </a:r>
          </a:p>
          <a:p>
            <a:pPr>
              <a:buNone/>
            </a:pP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「我真尊敬你，我從來嘛毋捌想到遮來。」</a:t>
            </a:r>
          </a:p>
          <a:p>
            <a:pPr>
              <a:buNone/>
            </a:pP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「這也毋是啥物見笑代，雖然咱的歲數差一寡仔。妳無想欲考慮一咧？」</a:t>
            </a:r>
          </a:p>
          <a:p>
            <a:pPr>
              <a:buNone/>
            </a:pP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「無。」伊直接共伊拒絕。</a:t>
            </a:r>
          </a:p>
          <a:p>
            <a:pPr>
              <a:buNone/>
            </a:pP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彼時，伊著想欲辭掉，伊共這个意思共董事長講。</a:t>
            </a:r>
          </a:p>
          <a:p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譯文摘錄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攑目看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著董事長青恂恂的面佮充滿幼血絲的目睭，又閣共話吞落去。伊從來毋捌看過董事長有過按呢的表情。看起來，伊變甲遐老、遐疲勞，伊實在毋敢相信家己的目睭，伊知影這是選擇的時陣。伊拄才提起的彼種話，只是共這半個月一直藏佇心肝內的話講出來，無想著董事長煞遐爾認真。伊感覺有一點仔驚惶，伊的跤步嘛漸漸退後。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較困難的語詞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否定－否定 </a:t>
            </a:r>
            <a:r>
              <a:rPr lang="en-US" altLang="zh-TW" dirty="0" err="1" smtClean="0"/>
              <a:t>hónn-tīng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hóo-tīng</a:t>
            </a:r>
            <a:endParaRPr lang="en-US" altLang="zh-TW" dirty="0" smtClean="0"/>
          </a:p>
          <a:p>
            <a:r>
              <a:rPr lang="zh-TW" altLang="en-US" dirty="0" smtClean="0"/>
              <a:t>緊緊抓住</a:t>
            </a:r>
            <a:r>
              <a:rPr lang="zh-TW" altLang="en-US" dirty="0" smtClean="0"/>
              <a:t>－</a:t>
            </a:r>
            <a:r>
              <a:rPr lang="nl-NL" altLang="zh-TW" dirty="0" smtClean="0"/>
              <a:t>搝</a:t>
            </a:r>
            <a:r>
              <a:rPr lang="zh-TW" altLang="en-US" dirty="0" smtClean="0">
                <a:latin typeface="新細明體" pitchFamily="18" charset="-120"/>
                <a:ea typeface="新細明體" pitchFamily="18" charset="-120"/>
              </a:rPr>
              <a:t>甲</a:t>
            </a:r>
            <a:r>
              <a:rPr lang="nl-NL" altLang="zh-TW" dirty="0" smtClean="0"/>
              <a:t>絚</a:t>
            </a:r>
            <a:r>
              <a:rPr lang="zh-TW" altLang="en-US" dirty="0" smtClean="0"/>
              <a:t> </a:t>
            </a:r>
            <a:r>
              <a:rPr lang="nl-NL" altLang="zh-TW" dirty="0" smtClean="0"/>
              <a:t>絚 </a:t>
            </a:r>
            <a:r>
              <a:rPr lang="en-US" altLang="zh-TW" dirty="0" err="1" smtClean="0"/>
              <a:t>khiú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ká</a:t>
            </a:r>
            <a:r>
              <a:rPr lang="en-US" altLang="zh-TW" smtClean="0"/>
              <a:t> ân-ân</a:t>
            </a:r>
            <a:endParaRPr lang="en-US" altLang="zh-TW" dirty="0" smtClean="0"/>
          </a:p>
          <a:p>
            <a:r>
              <a:rPr lang="zh-TW" altLang="en-US" dirty="0" smtClean="0"/>
              <a:t>蒼白－青恂恂　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tshinn-sún-sún</a:t>
            </a:r>
            <a:r>
              <a:rPr lang="zh-TW" altLang="en-US" dirty="0" smtClean="0"/>
              <a:t>　</a:t>
            </a:r>
            <a:endParaRPr lang="en-US" altLang="zh-TW" dirty="0" smtClean="0"/>
          </a:p>
          <a:p>
            <a:r>
              <a:rPr lang="zh-TW" altLang="en-US" dirty="0" smtClean="0"/>
              <a:t>頓了一下  </a:t>
            </a:r>
            <a:r>
              <a:rPr lang="nl-NL" altLang="zh-TW" dirty="0" smtClean="0"/>
              <a:t>tùn-tenn</a:t>
            </a:r>
            <a:r>
              <a:rPr lang="zh-TW" altLang="en-US" dirty="0" smtClean="0"/>
              <a:t>一咧</a:t>
            </a:r>
            <a:endParaRPr lang="zh-TW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28596" y="2571744"/>
            <a:ext cx="8229600" cy="1785950"/>
          </a:xfrm>
        </p:spPr>
        <p:txBody>
          <a:bodyPr>
            <a:noAutofit/>
          </a:bodyPr>
          <a:lstStyle/>
          <a:p>
            <a:r>
              <a:rPr lang="zh-TW" altLang="en-US" sz="6000" b="1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報告結束，多謝逐家</a:t>
            </a:r>
            <a:r>
              <a:rPr lang="en-US" altLang="zh-TW" sz="6000" b="1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^^</a:t>
            </a:r>
            <a:endParaRPr lang="zh-TW" altLang="en-US" sz="6000" b="1" dirty="0">
              <a:solidFill>
                <a:srgbClr val="0070C0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1143000"/>
          </a:xfrm>
        </p:spPr>
        <p:txBody>
          <a:bodyPr>
            <a:normAutofit/>
          </a:bodyPr>
          <a:lstStyle/>
          <a:p>
            <a:r>
              <a:rPr lang="zh-TW" altLang="en-US" sz="6000" b="1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作者簡介</a:t>
            </a:r>
            <a:endParaRPr lang="zh-TW" altLang="en-US" sz="6000" b="1" dirty="0">
              <a:solidFill>
                <a:srgbClr val="0070C0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14282" y="1500174"/>
            <a:ext cx="5072098" cy="521497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TW" altLang="en-US" sz="3600" dirty="0" smtClean="0">
                <a:latin typeface="標楷體" pitchFamily="65" charset="-120"/>
                <a:ea typeface="標楷體" pitchFamily="65" charset="-120"/>
              </a:rPr>
              <a:t>      </a:t>
            </a:r>
            <a:endParaRPr lang="en-US" altLang="zh-TW" sz="3600" dirty="0" smtClean="0"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4" name="圖片 3" descr="thumbnai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43504" y="1357298"/>
            <a:ext cx="2714644" cy="2214578"/>
          </a:xfrm>
          <a:prstGeom prst="rect">
            <a:avLst/>
          </a:prstGeom>
        </p:spPr>
      </p:pic>
      <p:sp>
        <p:nvSpPr>
          <p:cNvPr id="5" name="內容版面配置區 2"/>
          <p:cNvSpPr txBox="1">
            <a:spLocks/>
          </p:cNvSpPr>
          <p:nvPr/>
        </p:nvSpPr>
        <p:spPr>
          <a:xfrm>
            <a:off x="457200" y="1428736"/>
            <a:ext cx="4471990" cy="204311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zh-TW" altLang="en-US" sz="3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</a:t>
            </a:r>
            <a:r>
              <a:rPr kumimoji="0" lang="zh-TW" altLang="en-US" sz="3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標楷體" pitchFamily="65" charset="-120"/>
                <a:ea typeface="標楷體" pitchFamily="65" charset="-120"/>
              </a:rPr>
              <a:t>鄭清文，台北縣人（這馬的新北市），</a:t>
            </a:r>
            <a:r>
              <a:rPr kumimoji="0" lang="en-US" altLang="zh-TW" sz="3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標楷體" pitchFamily="65" charset="-120"/>
                <a:ea typeface="標楷體" pitchFamily="65" charset="-120"/>
              </a:rPr>
              <a:t>1932</a:t>
            </a:r>
            <a:r>
              <a:rPr kumimoji="0" lang="zh-TW" altLang="en-US" sz="3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標楷體" pitchFamily="65" charset="-120"/>
                <a:ea typeface="標楷體" pitchFamily="65" charset="-120"/>
              </a:rPr>
              <a:t>年佇桃園出世，本底姓李，一歲的時陣，</a:t>
            </a:r>
            <a:r>
              <a:rPr lang="zh-TW" altLang="en-US" sz="3300" dirty="0" smtClean="0">
                <a:latin typeface="標楷體" pitchFamily="65" charset="-120"/>
                <a:ea typeface="標楷體" pitchFamily="65" charset="-120"/>
              </a:rPr>
              <a:t>予蹛（</a:t>
            </a:r>
            <a:r>
              <a:rPr lang="en-US" altLang="zh-TW" sz="3300" dirty="0" err="1" smtClean="0">
                <a:latin typeface="標楷體" pitchFamily="65" charset="-120"/>
                <a:ea typeface="標楷體" pitchFamily="65" charset="-120"/>
              </a:rPr>
              <a:t>tuà</a:t>
            </a:r>
            <a:r>
              <a:rPr lang="zh-TW" altLang="en-US" sz="3300" dirty="0" smtClean="0">
                <a:latin typeface="標楷體" pitchFamily="65" charset="-120"/>
                <a:ea typeface="標楷體" pitchFamily="65" charset="-120"/>
              </a:rPr>
              <a:t>）新莊</a:t>
            </a:r>
            <a:r>
              <a:rPr kumimoji="0" lang="zh-TW" altLang="en-US" sz="3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標楷體" pitchFamily="65" charset="-120"/>
                <a:ea typeface="標楷體" pitchFamily="65" charset="-120"/>
              </a:rPr>
              <a:t>的阿舅收養，改姓鄭。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zh-TW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zh-TW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zh-TW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內容版面配置區 3"/>
          <p:cNvSpPr txBox="1">
            <a:spLocks/>
          </p:cNvSpPr>
          <p:nvPr/>
        </p:nvSpPr>
        <p:spPr>
          <a:xfrm>
            <a:off x="357158" y="3571900"/>
            <a:ext cx="8186766" cy="30003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zh-TW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</a:t>
            </a:r>
            <a:r>
              <a:rPr kumimoji="0" lang="zh-TW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標楷體" pitchFamily="65" charset="-120"/>
                <a:ea typeface="標楷體" pitchFamily="65" charset="-120"/>
              </a:rPr>
              <a:t>台灣光復以後，開始學中文，</a:t>
            </a: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標楷體" pitchFamily="65" charset="-120"/>
                <a:ea typeface="標楷體" pitchFamily="65" charset="-120"/>
              </a:rPr>
              <a:t>1958</a:t>
            </a: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年台大商學系畢業</a:t>
            </a:r>
            <a:r>
              <a:rPr kumimoji="0" lang="zh-TW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標楷體" pitchFamily="65" charset="-120"/>
                <a:ea typeface="標楷體" pitchFamily="65" charset="-120"/>
              </a:rPr>
              <a:t>後發表第一篇作品</a:t>
            </a: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標楷體" pitchFamily="65" charset="-120"/>
                <a:ea typeface="標楷體" pitchFamily="65" charset="-120"/>
              </a:rPr>
              <a:t>&lt;</a:t>
            </a:r>
            <a:r>
              <a:rPr kumimoji="0" lang="zh-TW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標楷體" pitchFamily="65" charset="-120"/>
                <a:ea typeface="標楷體" pitchFamily="65" charset="-120"/>
              </a:rPr>
              <a:t>寂寞的心</a:t>
            </a: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標楷體" pitchFamily="65" charset="-120"/>
                <a:ea typeface="標楷體" pitchFamily="65" charset="-120"/>
              </a:rPr>
              <a:t>&gt;</a:t>
            </a:r>
            <a:r>
              <a:rPr kumimoji="0" lang="zh-TW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標楷體" pitchFamily="65" charset="-120"/>
                <a:ea typeface="標楷體" pitchFamily="65" charset="-120"/>
              </a:rPr>
              <a:t>；</a:t>
            </a: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標楷體" pitchFamily="65" charset="-120"/>
                <a:ea typeface="標楷體" pitchFamily="65" charset="-120"/>
              </a:rPr>
              <a:t>1965</a:t>
            </a:r>
            <a:r>
              <a:rPr kumimoji="0" lang="zh-TW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標楷體" pitchFamily="65" charset="-120"/>
                <a:ea typeface="標楷體" pitchFamily="65" charset="-120"/>
              </a:rPr>
              <a:t>年第一本小說集</a:t>
            </a: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標楷體" pitchFamily="65" charset="-120"/>
                <a:ea typeface="標楷體" pitchFamily="65" charset="-120"/>
              </a:rPr>
              <a:t>《</a:t>
            </a:r>
            <a:r>
              <a:rPr kumimoji="0" lang="zh-TW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標楷體" pitchFamily="65" charset="-120"/>
                <a:ea typeface="標楷體" pitchFamily="65" charset="-120"/>
              </a:rPr>
              <a:t>簸箕谷</a:t>
            </a: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標楷體" pitchFamily="65" charset="-120"/>
                <a:ea typeface="標楷體" pitchFamily="65" charset="-120"/>
              </a:rPr>
              <a:t>》</a:t>
            </a:r>
            <a:r>
              <a:rPr kumimoji="0" lang="zh-TW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標楷體" pitchFamily="65" charset="-120"/>
                <a:ea typeface="標楷體" pitchFamily="65" charset="-120"/>
              </a:rPr>
              <a:t>出版，</a:t>
            </a:r>
            <a:r>
              <a:rPr kumimoji="0" lang="zh-TW" alt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標楷體" pitchFamily="65" charset="-120"/>
                <a:ea typeface="標楷體" pitchFamily="65" charset="-120"/>
              </a:rPr>
              <a:t>作品以</a:t>
            </a:r>
            <a:r>
              <a:rPr kumimoji="0" lang="zh-TW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標楷體" pitchFamily="65" charset="-120"/>
                <a:ea typeface="標楷體" pitchFamily="65" charset="-120"/>
              </a:rPr>
              <a:t>短篇小說</a:t>
            </a:r>
            <a:r>
              <a:rPr kumimoji="0" lang="zh-TW" alt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標楷體" pitchFamily="65" charset="-120"/>
                <a:ea typeface="標楷體" pitchFamily="65" charset="-120"/>
              </a:rPr>
              <a:t>為主</a:t>
            </a:r>
            <a:r>
              <a:rPr kumimoji="0" lang="zh-TW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標楷體" pitchFamily="65" charset="-120"/>
                <a:ea typeface="標楷體" pitchFamily="65" charset="-120"/>
              </a:rPr>
              <a:t>。</a:t>
            </a: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標楷體" pitchFamily="65" charset="-120"/>
                <a:ea typeface="標楷體" pitchFamily="65" charset="-120"/>
              </a:rPr>
              <a:t>1998</a:t>
            </a:r>
            <a:r>
              <a:rPr kumimoji="0" lang="zh-TW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標楷體" pitchFamily="65" charset="-120"/>
                <a:ea typeface="標楷體" pitchFamily="65" charset="-120"/>
              </a:rPr>
              <a:t>年出版</a:t>
            </a: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標楷體" pitchFamily="65" charset="-120"/>
                <a:ea typeface="標楷體" pitchFamily="65" charset="-120"/>
              </a:rPr>
              <a:t>《</a:t>
            </a:r>
            <a:r>
              <a:rPr kumimoji="0" lang="zh-TW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標楷體" pitchFamily="65" charset="-120"/>
                <a:ea typeface="標楷體" pitchFamily="65" charset="-120"/>
              </a:rPr>
              <a:t>鄭清文短篇小說全集</a:t>
            </a: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標楷體" pitchFamily="65" charset="-120"/>
                <a:ea typeface="標楷體" pitchFamily="65" charset="-120"/>
              </a:rPr>
              <a:t>》</a:t>
            </a:r>
            <a:r>
              <a:rPr kumimoji="0" lang="zh-TW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標楷體" pitchFamily="65" charset="-120"/>
                <a:ea typeface="標楷體" pitchFamily="65" charset="-120"/>
              </a:rPr>
              <a:t>七卷。鄭清文的作品捌著「台灣文學</a:t>
            </a: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獎」、「</a:t>
            </a:r>
            <a:r>
              <a:rPr kumimoji="0" lang="zh-TW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標楷體" pitchFamily="65" charset="-120"/>
                <a:ea typeface="標楷體" pitchFamily="65" charset="-120"/>
              </a:rPr>
              <a:t>吳三連文學</a:t>
            </a:r>
            <a:r>
              <a:rPr lang="zh-TW" altLang="en-US" sz="2800" dirty="0" smtClean="0">
                <a:latin typeface="標楷體" pitchFamily="65" charset="-120"/>
                <a:ea typeface="標楷體" pitchFamily="65" charset="-120"/>
              </a:rPr>
              <a:t>獎」、「</a:t>
            </a:r>
            <a:r>
              <a:rPr kumimoji="0" lang="zh-TW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標楷體" pitchFamily="65" charset="-120"/>
                <a:ea typeface="標楷體" pitchFamily="65" charset="-120"/>
              </a:rPr>
              <a:t>時報文學推薦獎」等等。伊遮濟年來對文學創作的用心，成為序細作家的模範。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b="1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翻寫小說：鄭清文集</a:t>
            </a:r>
            <a:r>
              <a:rPr lang="en-US" altLang="zh-TW" b="1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---</a:t>
            </a:r>
            <a:br>
              <a:rPr lang="en-US" altLang="zh-TW" b="1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</a:br>
            <a:r>
              <a:rPr lang="zh-TW" altLang="en-US" b="1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龐大的影子（足大的烏影）</a:t>
            </a:r>
            <a:endParaRPr lang="zh-TW" altLang="en-US" b="1" dirty="0">
              <a:solidFill>
                <a:srgbClr val="0070C0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2844" y="1643050"/>
            <a:ext cx="8143932" cy="2286016"/>
          </a:xfrm>
        </p:spPr>
        <p:txBody>
          <a:bodyPr>
            <a:normAutofit fontScale="85000" lnSpcReduction="20000"/>
          </a:bodyPr>
          <a:lstStyle/>
          <a:p>
            <a:r>
              <a:rPr lang="zh-TW" altLang="en-US" sz="3300" b="1" dirty="0" smtClean="0">
                <a:solidFill>
                  <a:srgbClr val="00B050"/>
                </a:solidFill>
                <a:latin typeface="標楷體" pitchFamily="65" charset="-120"/>
                <a:ea typeface="標楷體" pitchFamily="65" charset="-120"/>
              </a:rPr>
              <a:t>內容簡介：</a:t>
            </a:r>
            <a:endParaRPr lang="en-US" altLang="zh-TW" sz="3300" b="1" dirty="0" smtClean="0">
              <a:solidFill>
                <a:srgbClr val="00B050"/>
              </a:solidFill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 smtClean="0"/>
              <a:t>        </a:t>
            </a:r>
            <a:r>
              <a:rPr lang="zh-TW" altLang="en-US" sz="3300" dirty="0" smtClean="0"/>
              <a:t> </a:t>
            </a:r>
            <a:r>
              <a:rPr lang="zh-TW" altLang="en-US" sz="3300" dirty="0" smtClean="0">
                <a:latin typeface="標楷體" pitchFamily="65" charset="-120"/>
                <a:ea typeface="標楷體" pitchFamily="65" charset="-120"/>
              </a:rPr>
              <a:t>這个故事講著主角白玉珊佮仝一間公司的同事許濟民分手以後，許濟民轉到外國公司做工課，想袂到過無偌久伊閣倒</a:t>
            </a:r>
            <a:r>
              <a:rPr lang="en-US" altLang="zh-TW" sz="3300" dirty="0" smtClean="0">
                <a:latin typeface="標楷體" pitchFamily="65" charset="-120"/>
                <a:ea typeface="標楷體" pitchFamily="65" charset="-120"/>
              </a:rPr>
              <a:t>--</a:t>
            </a:r>
            <a:r>
              <a:rPr lang="zh-TW" altLang="en-US" sz="3300" dirty="0" smtClean="0">
                <a:latin typeface="標楷體" pitchFamily="65" charset="-120"/>
                <a:ea typeface="標楷體" pitchFamily="65" charset="-120"/>
              </a:rPr>
              <a:t>轉</a:t>
            </a:r>
            <a:r>
              <a:rPr lang="en-US" altLang="zh-TW" sz="3300" dirty="0" smtClean="0">
                <a:latin typeface="標楷體" pitchFamily="65" charset="-120"/>
                <a:ea typeface="標楷體" pitchFamily="65" charset="-120"/>
              </a:rPr>
              <a:t>-</a:t>
            </a:r>
            <a:r>
              <a:rPr lang="zh-TW" altLang="en-US" sz="3300" dirty="0" smtClean="0">
                <a:latin typeface="標楷體" pitchFamily="65" charset="-120"/>
                <a:ea typeface="標楷體" pitchFamily="65" charset="-120"/>
              </a:rPr>
              <a:t>來，毋但地位變懸，閣和董事長查某囝結婚；白玉珊想起過往，對比今仔日的現況，予伊心情足複雜。</a:t>
            </a:r>
            <a:endParaRPr lang="en-US" altLang="zh-TW" sz="3300" dirty="0" smtClean="0"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4" name="圖片 3" descr="imag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29322" y="3500438"/>
            <a:ext cx="2286016" cy="3200422"/>
          </a:xfrm>
          <a:prstGeom prst="rect">
            <a:avLst/>
          </a:prstGeom>
        </p:spPr>
      </p:pic>
      <p:sp>
        <p:nvSpPr>
          <p:cNvPr id="5" name="內容版面配置區 4"/>
          <p:cNvSpPr txBox="1">
            <a:spLocks/>
          </p:cNvSpPr>
          <p:nvPr/>
        </p:nvSpPr>
        <p:spPr>
          <a:xfrm>
            <a:off x="142844" y="3929066"/>
            <a:ext cx="5429288" cy="264320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TW" altLang="en-US" sz="3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標楷體" pitchFamily="65" charset="-120"/>
                <a:ea typeface="標楷體" pitchFamily="65" charset="-120"/>
                <a:cs typeface="+mn-cs"/>
              </a:rPr>
              <a:t>    </a:t>
            </a:r>
            <a:r>
              <a:rPr kumimoji="0" lang="zh-TW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標楷體" pitchFamily="65" charset="-120"/>
                <a:ea typeface="標楷體" pitchFamily="65" charset="-120"/>
                <a:cs typeface="+mn-cs"/>
              </a:rPr>
              <a:t>到尾仔，董事長對白玉珊態度變足好，煞演變做董事長佮意伊，予白玉珊真驚惶，親像看著以早許濟民對伊的情形仝款，心中彼个烏影漸漸仔出現。</a:t>
            </a:r>
            <a:endParaRPr kumimoji="0" lang="en-US" altLang="zh-TW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標楷體" pitchFamily="65" charset="-120"/>
              <a:ea typeface="標楷體" pitchFamily="65" charset="-120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000" b="1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譯文摘錄</a:t>
            </a:r>
            <a:endParaRPr lang="zh-TW" altLang="en-US" sz="6000" b="1" dirty="0">
              <a:solidFill>
                <a:srgbClr val="0070C0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7758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         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許濟民佇兩冬前，捌因為成績真好考牢本公司，做工課</a:t>
            </a:r>
            <a:r>
              <a:rPr lang="en-US" dirty="0" err="1" smtClean="0">
                <a:latin typeface="標楷體" pitchFamily="65" charset="-120"/>
                <a:ea typeface="標楷體" pitchFamily="65" charset="-120"/>
              </a:rPr>
              <a:t>m</a:t>
            </a:r>
            <a:r>
              <a:rPr lang="en-US" altLang="zh-TW" dirty="0" err="1" smtClean="0">
                <a:latin typeface="標楷體" pitchFamily="65" charset="-120"/>
                <a:ea typeface="標楷體" pitchFamily="65" charset="-120"/>
              </a:rPr>
              <a:t>ā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足認真，過無半冬著升甲做股長。毋過升起來無偌久，伊雄雄著辭頭路</a:t>
            </a:r>
            <a:r>
              <a:rPr lang="en-US" dirty="0" smtClean="0">
                <a:latin typeface="標楷體" pitchFamily="65" charset="-120"/>
                <a:ea typeface="標楷體" pitchFamily="65" charset="-120"/>
              </a:rPr>
              <a:t>ah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，轉到一間外國的公司。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 smtClean="0"/>
              <a:t>         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九點過十五分，董事長帶拄上任的常務董事許濟民入</a:t>
            </a:r>
            <a:r>
              <a:rPr lang="en-US" dirty="0" smtClean="0">
                <a:latin typeface="標楷體" pitchFamily="65" charset="-120"/>
                <a:ea typeface="標楷體" pitchFamily="65" charset="-120"/>
              </a:rPr>
              <a:t>--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來。白玉珊佮以往仝款，看著董事長著徛起來拍一仔招呼，董事長</a:t>
            </a:r>
            <a:r>
              <a:rPr lang="en-US" dirty="0" err="1" smtClean="0">
                <a:latin typeface="標楷體" pitchFamily="65" charset="-120"/>
                <a:ea typeface="標楷體" pitchFamily="65" charset="-120"/>
              </a:rPr>
              <a:t>m</a:t>
            </a:r>
            <a:r>
              <a:rPr lang="en-US" altLang="zh-TW" dirty="0" err="1" smtClean="0">
                <a:latin typeface="標楷體" pitchFamily="65" charset="-120"/>
                <a:ea typeface="標楷體" pitchFamily="65" charset="-120"/>
              </a:rPr>
              <a:t>ā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佮以早仝款，對伊輕輕仔頕（</a:t>
            </a:r>
            <a:r>
              <a:rPr lang="en-US" altLang="zh-TW" dirty="0" err="1" smtClean="0">
                <a:latin typeface="標楷體" pitchFamily="65" charset="-120"/>
                <a:ea typeface="標楷體" pitchFamily="65" charset="-120"/>
              </a:rPr>
              <a:t>tìm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）一仔頭。許濟民綴佇後壁，</a:t>
            </a:r>
            <a:r>
              <a:rPr lang="en-US" dirty="0" err="1" smtClean="0">
                <a:latin typeface="標楷體" pitchFamily="65" charset="-120"/>
                <a:ea typeface="標楷體" pitchFamily="65" charset="-120"/>
              </a:rPr>
              <a:t>m</a:t>
            </a:r>
            <a:r>
              <a:rPr lang="en-US" altLang="zh-TW" dirty="0" err="1" smtClean="0">
                <a:latin typeface="標楷體" pitchFamily="65" charset="-120"/>
                <a:ea typeface="標楷體" pitchFamily="65" charset="-120"/>
              </a:rPr>
              <a:t>ā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對伊微微仔笑。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000" b="1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譯文摘錄</a:t>
            </a:r>
            <a:endParaRPr lang="zh-TW" altLang="en-US" sz="6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         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許濟民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猶佇公司的時陣，白玉珊捌和伊約會過。伊佮伊做伙去過烏來。彼工是歇睏日，車足濟。坐車的中央，忽然有一个庄跤來的婦人人上車，手提一包麵粉袋仔，一上車著半倚佇白玉珊和許濟民</a:t>
            </a:r>
            <a:r>
              <a:rPr lang="en-US" dirty="0">
                <a:latin typeface="標楷體" pitchFamily="65" charset="-120"/>
                <a:ea typeface="標楷體" pitchFamily="65" charset="-120"/>
              </a:rPr>
              <a:t>in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坐的位後壁。伊的衫仔褲有淡薄仔垃圾，頭毛白白閣蓬鬆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蓬鬆（</a:t>
            </a:r>
            <a:r>
              <a:rPr lang="en-US" altLang="zh-TW" dirty="0" err="1" smtClean="0">
                <a:latin typeface="標楷體" pitchFamily="65" charset="-120"/>
                <a:ea typeface="標楷體" pitchFamily="65" charset="-120"/>
              </a:rPr>
              <a:t>phōng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-song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） 。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彼時白玉珊坐倚窗仔邊的位，感覺許濟民一直</a:t>
            </a:r>
            <a:r>
              <a:rPr lang="en-US" dirty="0" err="1">
                <a:latin typeface="標楷體" pitchFamily="65" charset="-120"/>
                <a:ea typeface="標楷體" pitchFamily="65" charset="-120"/>
              </a:rPr>
              <a:t>kheh</a:t>
            </a:r>
            <a:r>
              <a:rPr lang="en-US" dirty="0">
                <a:latin typeface="標楷體" pitchFamily="65" charset="-120"/>
                <a:ea typeface="標楷體" pitchFamily="65" charset="-120"/>
              </a:rPr>
              <a:t>--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過</a:t>
            </a:r>
            <a:r>
              <a:rPr lang="en-US" dirty="0">
                <a:latin typeface="標楷體" pitchFamily="65" charset="-120"/>
                <a:ea typeface="標楷體" pitchFamily="65" charset="-120"/>
              </a:rPr>
              <a:t>-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來。原來彼个婦人人已經坐佇許濟民邊仔的手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扞（</a:t>
            </a:r>
            <a:r>
              <a:rPr lang="en-US" altLang="zh-TW" dirty="0" err="1" smtClean="0">
                <a:latin typeface="標楷體" pitchFamily="65" charset="-120"/>
                <a:ea typeface="標楷體" pitchFamily="65" charset="-120"/>
              </a:rPr>
              <a:t>huānn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）仔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頂懸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。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endParaRPr lang="zh-TW" altLang="en-US" dirty="0"/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000" b="1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譯文摘錄</a:t>
            </a:r>
            <a:endParaRPr lang="zh-TW" altLang="en-US" sz="6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    這个時陣，白玉珊忽然想起麗華捌共講過的代誌。麗華看著許濟民佮伊誠倚，有共伊警告</a:t>
            </a:r>
            <a:r>
              <a:rPr lang="en-US" dirty="0" smtClean="0">
                <a:latin typeface="標楷體" pitchFamily="65" charset="-120"/>
                <a:ea typeface="標楷體" pitchFamily="65" charset="-120"/>
              </a:rPr>
              <a:t>--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過，叫伊猶未真正和伊足熟進前，毋通佮伊定定做伙。</a:t>
            </a:r>
          </a:p>
          <a:p>
            <a:r>
              <a:rPr lang="en-US" dirty="0" smtClean="0"/>
              <a:t>        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麗華生甲真清氣相（</a:t>
            </a:r>
            <a:r>
              <a:rPr lang="en-US" altLang="zh-TW" dirty="0" err="1" smtClean="0">
                <a:latin typeface="標楷體" pitchFamily="65" charset="-120"/>
                <a:ea typeface="標楷體" pitchFamily="65" charset="-120"/>
              </a:rPr>
              <a:t>siùnn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），人</a:t>
            </a:r>
            <a:r>
              <a:rPr lang="en-US" dirty="0" err="1" smtClean="0">
                <a:latin typeface="標楷體" pitchFamily="65" charset="-120"/>
                <a:ea typeface="標楷體" pitchFamily="65" charset="-120"/>
              </a:rPr>
              <a:t>m</a:t>
            </a:r>
            <a:r>
              <a:rPr lang="en-US" altLang="zh-TW" dirty="0" err="1" smtClean="0">
                <a:latin typeface="標楷體" pitchFamily="65" charset="-120"/>
                <a:ea typeface="標楷體" pitchFamily="65" charset="-120"/>
              </a:rPr>
              <a:t>ā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真巧，公司內底的同事攏真佮意</a:t>
            </a:r>
            <a:r>
              <a:rPr lang="en-US" dirty="0" smtClean="0">
                <a:latin typeface="標楷體" pitchFamily="65" charset="-120"/>
                <a:ea typeface="標楷體" pitchFamily="65" charset="-120"/>
              </a:rPr>
              <a:t>--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伊，佮意和伊開講。許濟民</a:t>
            </a:r>
            <a:r>
              <a:rPr lang="en-US" dirty="0" err="1" smtClean="0">
                <a:latin typeface="標楷體" pitchFamily="65" charset="-120"/>
                <a:ea typeface="標楷體" pitchFamily="65" charset="-120"/>
              </a:rPr>
              <a:t>m</a:t>
            </a:r>
            <a:r>
              <a:rPr lang="en-US" altLang="zh-TW" dirty="0" err="1" smtClean="0">
                <a:latin typeface="標楷體" pitchFamily="65" charset="-120"/>
                <a:ea typeface="標楷體" pitchFamily="65" charset="-120"/>
              </a:rPr>
              <a:t>ā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捌佮伊開講</a:t>
            </a:r>
            <a:r>
              <a:rPr lang="en-US" dirty="0" smtClean="0">
                <a:latin typeface="標楷體" pitchFamily="65" charset="-120"/>
                <a:ea typeface="標楷體" pitchFamily="65" charset="-120"/>
              </a:rPr>
              <a:t>--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過。有一擺，麗華共伊講伊只有初中畢業，伊雄雄恬</a:t>
            </a:r>
            <a:r>
              <a:rPr lang="en-US" dirty="0" smtClean="0">
                <a:latin typeface="標楷體" pitchFamily="65" charset="-120"/>
                <a:ea typeface="標楷體" pitchFamily="65" charset="-120"/>
              </a:rPr>
              <a:t>--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去，自以後干焦工課的代誌，著無閣和伊開講</a:t>
            </a:r>
            <a:r>
              <a:rPr lang="en-US" dirty="0" smtClean="0">
                <a:latin typeface="標楷體" pitchFamily="65" charset="-120"/>
                <a:ea typeface="標楷體" pitchFamily="65" charset="-120"/>
              </a:rPr>
              <a:t>ah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。</a:t>
            </a:r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000" b="1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譯文摘錄</a:t>
            </a:r>
            <a:endParaRPr lang="zh-TW" altLang="en-US" sz="6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         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白玉珊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刁故意共話尾聲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搝（</a:t>
            </a:r>
            <a:r>
              <a:rPr lang="en-US" altLang="zh-TW" dirty="0" err="1" smtClean="0">
                <a:latin typeface="標楷體" pitchFamily="65" charset="-120"/>
                <a:ea typeface="標楷體" pitchFamily="65" charset="-120"/>
              </a:rPr>
              <a:t>giú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）懸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，目睭看對頭前。伊毋知影家己為啥物欲講這款白賊話。可能是伊想起麗華的代誌，認為這是一種上有效的辦法。其實</a:t>
            </a:r>
            <a:r>
              <a:rPr lang="en-US" dirty="0">
                <a:latin typeface="標楷體" pitchFamily="65" charset="-120"/>
                <a:ea typeface="標楷體" pitchFamily="65" charset="-120"/>
              </a:rPr>
              <a:t>in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阿爸無講過欲退休，</a:t>
            </a:r>
            <a:r>
              <a:rPr lang="en-US" dirty="0">
                <a:latin typeface="標楷體" pitchFamily="65" charset="-120"/>
                <a:ea typeface="標楷體" pitchFamily="65" charset="-120"/>
              </a:rPr>
              <a:t>in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阿母</a:t>
            </a:r>
            <a:r>
              <a:rPr lang="en-US" dirty="0" err="1">
                <a:latin typeface="標楷體" pitchFamily="65" charset="-120"/>
                <a:ea typeface="標楷體" pitchFamily="65" charset="-120"/>
              </a:rPr>
              <a:t>m</a:t>
            </a:r>
            <a:r>
              <a:rPr lang="en-US" altLang="zh-TW" dirty="0" err="1">
                <a:latin typeface="標楷體" pitchFamily="65" charset="-120"/>
                <a:ea typeface="標楷體" pitchFamily="65" charset="-120"/>
              </a:rPr>
              <a:t>ā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無破病。講阿爸退休閣無啥物要緊，講著阿母破病，伊心肝頭著漸漸仔疼</a:t>
            </a:r>
            <a:r>
              <a:rPr lang="en-US" dirty="0">
                <a:latin typeface="標楷體" pitchFamily="65" charset="-120"/>
                <a:ea typeface="標楷體" pitchFamily="65" charset="-120"/>
              </a:rPr>
              <a:t>--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起</a:t>
            </a:r>
            <a:r>
              <a:rPr lang="en-US" dirty="0">
                <a:latin typeface="標楷體" pitchFamily="65" charset="-120"/>
                <a:ea typeface="標楷體" pitchFamily="65" charset="-120"/>
              </a:rPr>
              <a:t>-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來。一个人為啥物無講這款白賊話袂使</a:t>
            </a:r>
            <a:r>
              <a:rPr lang="en-US" dirty="0" err="1">
                <a:latin typeface="標楷體" pitchFamily="65" charset="-120"/>
                <a:ea typeface="標楷體" pitchFamily="65" charset="-120"/>
              </a:rPr>
              <a:t>leh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？是為著試探，抑是為著斷絕？伊無張持共頭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向（</a:t>
            </a:r>
            <a:r>
              <a:rPr lang="en-US" altLang="zh-TW" dirty="0" err="1" smtClean="0">
                <a:latin typeface="標楷體" pitchFamily="65" charset="-120"/>
                <a:ea typeface="標楷體" pitchFamily="65" charset="-120"/>
              </a:rPr>
              <a:t>ànn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） </a:t>
            </a:r>
            <a:r>
              <a:rPr lang="en-US" dirty="0" smtClean="0">
                <a:latin typeface="標楷體" pitchFamily="65" charset="-120"/>
                <a:ea typeface="標楷體" pitchFamily="65" charset="-120"/>
              </a:rPr>
              <a:t>--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落</a:t>
            </a:r>
            <a:r>
              <a:rPr lang="en-US" dirty="0">
                <a:latin typeface="標楷體" pitchFamily="65" charset="-120"/>
                <a:ea typeface="標楷體" pitchFamily="65" charset="-120"/>
              </a:rPr>
              <a:t>-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去，目屎險險仔著流</a:t>
            </a:r>
            <a:r>
              <a:rPr lang="en-US" dirty="0">
                <a:latin typeface="標楷體" pitchFamily="65" charset="-120"/>
                <a:ea typeface="標楷體" pitchFamily="65" charset="-120"/>
              </a:rPr>
              <a:t>--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落</a:t>
            </a:r>
            <a:r>
              <a:rPr lang="en-US" dirty="0">
                <a:latin typeface="標楷體" pitchFamily="65" charset="-120"/>
                <a:ea typeface="標楷體" pitchFamily="65" charset="-120"/>
              </a:rPr>
              <a:t>-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來。</a:t>
            </a:r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000" b="1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譯文摘錄</a:t>
            </a:r>
            <a:endParaRPr lang="zh-TW" altLang="en-US" sz="6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    伊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想控制家己。其實，伊</a:t>
            </a:r>
            <a:r>
              <a:rPr lang="en-US" dirty="0" err="1">
                <a:latin typeface="標楷體" pitchFamily="65" charset="-120"/>
                <a:ea typeface="標楷體" pitchFamily="65" charset="-120"/>
              </a:rPr>
              <a:t>m</a:t>
            </a:r>
            <a:r>
              <a:rPr lang="en-US" altLang="zh-TW" dirty="0" err="1">
                <a:latin typeface="標楷體" pitchFamily="65" charset="-120"/>
                <a:ea typeface="標楷體" pitchFamily="65" charset="-120"/>
              </a:rPr>
              <a:t>ā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共家己控制甲好勢好勢。毋過自許濟民和董事長的查某囝結婚，所致伊當選公司的常務董事，今仔日閣佮伊見著面，這連紲的代誌發生，袂輸一枝鼓槌一直</a:t>
            </a:r>
            <a:r>
              <a:rPr lang="en-US" dirty="0" err="1">
                <a:latin typeface="標楷體" pitchFamily="65" charset="-120"/>
                <a:ea typeface="標楷體" pitchFamily="65" charset="-120"/>
              </a:rPr>
              <a:t>teh</a:t>
            </a:r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摃伊的心肝頭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。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    是董事長</a:t>
            </a:r>
            <a:r>
              <a:rPr lang="en-US" dirty="0" err="1" smtClean="0">
                <a:latin typeface="標楷體" pitchFamily="65" charset="-120"/>
                <a:ea typeface="標楷體" pitchFamily="65" charset="-120"/>
              </a:rPr>
              <a:t>teh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揤（</a:t>
            </a:r>
            <a:r>
              <a:rPr lang="en-US" altLang="zh-TW" dirty="0" err="1" smtClean="0">
                <a:latin typeface="標楷體" pitchFamily="65" charset="-120"/>
                <a:ea typeface="標楷體" pitchFamily="65" charset="-120"/>
              </a:rPr>
              <a:t>tshi̍h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）伊的電鈴。白玉珊趕緊徛</a:t>
            </a:r>
            <a:r>
              <a:rPr lang="en-US" dirty="0" smtClean="0">
                <a:latin typeface="標楷體" pitchFamily="65" charset="-120"/>
                <a:ea typeface="標楷體" pitchFamily="65" charset="-120"/>
              </a:rPr>
              <a:t>--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起</a:t>
            </a:r>
            <a:r>
              <a:rPr lang="en-US" dirty="0" smtClean="0">
                <a:latin typeface="標楷體" pitchFamily="65" charset="-120"/>
                <a:ea typeface="標楷體" pitchFamily="65" charset="-120"/>
              </a:rPr>
              <a:t>-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來，拍開董事長伊辦公室的門。伊刁工毋去看許濟民，毋過伊的影煞一直佇伊的視線內搖掣（</a:t>
            </a:r>
            <a:r>
              <a:rPr lang="en-US" altLang="zh-TW" dirty="0" err="1" smtClean="0">
                <a:latin typeface="標楷體" pitchFamily="65" charset="-120"/>
                <a:ea typeface="標楷體" pitchFamily="65" charset="-120"/>
              </a:rPr>
              <a:t>tshuah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） 。</a:t>
            </a:r>
          </a:p>
          <a:p>
            <a:endParaRPr lang="zh-TW" altLang="en-US" dirty="0" smtClean="0"/>
          </a:p>
          <a:p>
            <a:endParaRPr lang="zh-TW" altLang="en-US" dirty="0"/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0034" y="214290"/>
            <a:ext cx="8229600" cy="1143000"/>
          </a:xfrm>
        </p:spPr>
        <p:txBody>
          <a:bodyPr>
            <a:normAutofit/>
          </a:bodyPr>
          <a:lstStyle/>
          <a:p>
            <a:r>
              <a:rPr lang="zh-TW" altLang="en-US" sz="6000" b="1" dirty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較困難</a:t>
            </a:r>
            <a:r>
              <a:rPr lang="zh-TW" altLang="en-US" sz="6000" b="1" dirty="0" smtClean="0">
                <a:solidFill>
                  <a:srgbClr val="0070C0"/>
                </a:solidFill>
                <a:latin typeface="標楷體" pitchFamily="65" charset="-120"/>
                <a:ea typeface="標楷體" pitchFamily="65" charset="-120"/>
              </a:rPr>
              <a:t>的語詞</a:t>
            </a:r>
            <a:endParaRPr lang="zh-TW" altLang="en-US" sz="6000" b="1" dirty="0">
              <a:solidFill>
                <a:srgbClr val="0070C0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0034" y="1428736"/>
            <a:ext cx="8229600" cy="5214974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   </a:t>
            </a:r>
            <a:r>
              <a:rPr lang="zh-TW" altLang="en-US" b="1" u="sng" dirty="0" smtClean="0">
                <a:solidFill>
                  <a:srgbClr val="00B050"/>
                </a:solidFill>
                <a:latin typeface="標楷體" pitchFamily="65" charset="-120"/>
                <a:ea typeface="標楷體" pitchFamily="65" charset="-120"/>
              </a:rPr>
              <a:t>華語</a:t>
            </a:r>
            <a:r>
              <a:rPr lang="zh-TW" altLang="en-US" b="1" dirty="0" smtClean="0">
                <a:solidFill>
                  <a:srgbClr val="00B050"/>
                </a:solidFill>
                <a:latin typeface="標楷體" pitchFamily="65" charset="-120"/>
                <a:ea typeface="標楷體" pitchFamily="65" charset="-120"/>
              </a:rPr>
              <a:t> </a:t>
            </a:r>
            <a:r>
              <a:rPr lang="zh-TW" altLang="en-US" b="1" dirty="0" smtClean="0">
                <a:solidFill>
                  <a:srgbClr val="00B050"/>
                </a:solidFill>
              </a:rPr>
              <a:t>            </a:t>
            </a:r>
            <a:r>
              <a:rPr lang="zh-TW" altLang="en-US" b="1" u="sng" dirty="0" smtClean="0">
                <a:solidFill>
                  <a:srgbClr val="00B050"/>
                </a:solidFill>
                <a:latin typeface="標楷體" pitchFamily="65" charset="-120"/>
                <a:ea typeface="標楷體" pitchFamily="65" charset="-120"/>
              </a:rPr>
              <a:t>台語</a:t>
            </a:r>
            <a:r>
              <a:rPr lang="zh-TW" altLang="en-US" b="1" dirty="0" smtClean="0">
                <a:solidFill>
                  <a:srgbClr val="00B050"/>
                </a:solidFill>
              </a:rPr>
              <a:t>         </a:t>
            </a:r>
            <a:r>
              <a:rPr lang="zh-TW" altLang="en-US" b="1" u="sng" dirty="0" smtClean="0">
                <a:solidFill>
                  <a:srgbClr val="00B050"/>
                </a:solidFill>
                <a:latin typeface="標楷體" pitchFamily="65" charset="-120"/>
                <a:ea typeface="標楷體" pitchFamily="65" charset="-120"/>
              </a:rPr>
              <a:t>華語</a:t>
            </a:r>
            <a:r>
              <a:rPr lang="zh-TW" altLang="en-US" b="1" dirty="0" smtClean="0">
                <a:solidFill>
                  <a:srgbClr val="00B050"/>
                </a:solidFill>
              </a:rPr>
              <a:t>            </a:t>
            </a:r>
            <a:r>
              <a:rPr lang="zh-TW" altLang="en-US" b="1" u="sng" dirty="0" smtClean="0">
                <a:solidFill>
                  <a:srgbClr val="00B050"/>
                </a:solidFill>
                <a:latin typeface="標楷體" pitchFamily="65" charset="-120"/>
                <a:ea typeface="標楷體" pitchFamily="65" charset="-120"/>
              </a:rPr>
              <a:t>台語</a:t>
            </a:r>
            <a:r>
              <a:rPr lang="zh-TW" altLang="en-US" b="1" u="sng" dirty="0" smtClean="0">
                <a:solidFill>
                  <a:srgbClr val="00B050"/>
                </a:solidFill>
              </a:rPr>
              <a:t> </a:t>
            </a:r>
            <a:endParaRPr lang="en-US" altLang="zh-TW" b="1" u="sng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altLang="zh-TW" dirty="0" smtClean="0"/>
              <a:t>1.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大發雷霆</a:t>
            </a:r>
            <a:r>
              <a:rPr lang="zh-TW" altLang="en-US" b="1" dirty="0" smtClean="0"/>
              <a:t> </a:t>
            </a:r>
            <a:r>
              <a:rPr lang="zh-TW" altLang="en-US" dirty="0" smtClean="0"/>
              <a:t>      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起毛䆀</a:t>
            </a:r>
            <a:r>
              <a:rPr lang="zh-TW" altLang="en-US" dirty="0" smtClean="0"/>
              <a:t> </a:t>
            </a:r>
            <a:r>
              <a:rPr lang="en-US" altLang="zh-TW" dirty="0" smtClean="0"/>
              <a:t>2.</a:t>
            </a:r>
            <a:r>
              <a:rPr lang="zh-TW" altLang="en-US" dirty="0" smtClean="0"/>
              <a:t>   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點頭</a:t>
            </a:r>
            <a:r>
              <a:rPr lang="zh-TW" altLang="en-US" dirty="0" smtClean="0"/>
              <a:t>            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頕頭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pPr>
              <a:buNone/>
            </a:pPr>
            <a:r>
              <a:rPr lang="en-US" altLang="zh-TW" dirty="0" smtClean="0"/>
              <a:t>3.  </a:t>
            </a:r>
            <a:r>
              <a:rPr lang="zh-TW" altLang="en-US" dirty="0" smtClean="0"/>
              <a:t> 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扶手</a:t>
            </a:r>
            <a:r>
              <a:rPr lang="zh-TW" altLang="en-US" dirty="0" smtClean="0"/>
              <a:t>            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手扞仔</a:t>
            </a:r>
            <a:r>
              <a:rPr lang="zh-TW" altLang="en-US" dirty="0" smtClean="0"/>
              <a:t> </a:t>
            </a:r>
            <a:r>
              <a:rPr lang="en-US" altLang="zh-TW" dirty="0" smtClean="0"/>
              <a:t>4.</a:t>
            </a:r>
            <a:r>
              <a:rPr lang="zh-TW" altLang="en-US" dirty="0" smtClean="0"/>
              <a:t> 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翻白眼</a:t>
            </a:r>
            <a:r>
              <a:rPr lang="zh-TW" altLang="en-US" dirty="0" smtClean="0"/>
              <a:t>        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吊白目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pPr>
              <a:buNone/>
            </a:pPr>
            <a:r>
              <a:rPr lang="en-US" altLang="zh-TW" dirty="0" smtClean="0"/>
              <a:t>5.</a:t>
            </a:r>
            <a:r>
              <a:rPr lang="zh-TW" altLang="en-US" dirty="0" smtClean="0"/>
              <a:t>   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清秀</a:t>
            </a:r>
            <a:r>
              <a:rPr lang="zh-TW" altLang="en-US" dirty="0" smtClean="0"/>
              <a:t>            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清氣相</a:t>
            </a:r>
            <a:r>
              <a:rPr lang="zh-TW" altLang="en-US" dirty="0" smtClean="0"/>
              <a:t> </a:t>
            </a:r>
            <a:r>
              <a:rPr lang="en-US" altLang="zh-TW" dirty="0" smtClean="0"/>
              <a:t>6.</a:t>
            </a:r>
            <a:r>
              <a:rPr lang="zh-TW" altLang="en-US" dirty="0" smtClean="0"/>
              <a:t> 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吹口哨</a:t>
            </a:r>
            <a:r>
              <a:rPr lang="zh-TW" altLang="en-US" dirty="0" smtClean="0"/>
              <a:t>        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呼噓仔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pPr>
              <a:buNone/>
            </a:pPr>
            <a:r>
              <a:rPr lang="en-US" altLang="zh-TW" dirty="0" smtClean="0"/>
              <a:t>7.</a:t>
            </a:r>
            <a:r>
              <a:rPr lang="zh-TW" altLang="en-US" dirty="0" smtClean="0"/>
              <a:t>   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口袋</a:t>
            </a:r>
            <a:r>
              <a:rPr lang="zh-TW" altLang="en-US" dirty="0" smtClean="0"/>
              <a:t>            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落橐仔</a:t>
            </a:r>
            <a:r>
              <a:rPr lang="zh-TW" altLang="en-US" dirty="0" smtClean="0"/>
              <a:t>  </a:t>
            </a:r>
            <a:r>
              <a:rPr lang="en-US" altLang="zh-TW" dirty="0" smtClean="0"/>
              <a:t>8.</a:t>
            </a:r>
            <a:r>
              <a:rPr lang="zh-TW" altLang="en-US" dirty="0" smtClean="0"/>
              <a:t>  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也許</a:t>
            </a:r>
            <a:r>
              <a:rPr lang="zh-TW" altLang="en-US" dirty="0" smtClean="0"/>
              <a:t>           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無定著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pPr>
              <a:buNone/>
            </a:pPr>
            <a:r>
              <a:rPr lang="en-US" altLang="zh-TW" dirty="0" smtClean="0"/>
              <a:t>9.</a:t>
            </a:r>
            <a:r>
              <a:rPr lang="zh-TW" altLang="en-US" dirty="0" smtClean="0"/>
              <a:t> 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得意樣</a:t>
            </a:r>
            <a:r>
              <a:rPr lang="zh-TW" altLang="en-US" dirty="0" smtClean="0"/>
              <a:t>          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臭屁款</a:t>
            </a:r>
            <a:r>
              <a:rPr lang="zh-TW" altLang="en-US" dirty="0" smtClean="0"/>
              <a:t> </a:t>
            </a:r>
            <a:r>
              <a:rPr lang="en-US" altLang="zh-TW" dirty="0" smtClean="0"/>
              <a:t>10.</a:t>
            </a:r>
            <a:r>
              <a:rPr lang="zh-TW" altLang="en-US" dirty="0" smtClean="0"/>
              <a:t> 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屈辱</a:t>
            </a:r>
            <a:r>
              <a:rPr lang="zh-TW" altLang="en-US" dirty="0" smtClean="0"/>
              <a:t>           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克虧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pPr>
              <a:buNone/>
            </a:pPr>
            <a:r>
              <a:rPr lang="en-US" altLang="zh-TW" dirty="0" smtClean="0"/>
              <a:t>11.</a:t>
            </a:r>
            <a:r>
              <a:rPr lang="zh-TW" altLang="en-US" dirty="0" smtClean="0"/>
              <a:t> 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眼神</a:t>
            </a:r>
            <a:r>
              <a:rPr lang="zh-TW" altLang="en-US" dirty="0" smtClean="0"/>
              <a:t>             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目色</a:t>
            </a:r>
            <a:r>
              <a:rPr lang="zh-TW" altLang="en-US" dirty="0" smtClean="0"/>
              <a:t>   </a:t>
            </a:r>
            <a:r>
              <a:rPr lang="en-US" altLang="zh-TW" dirty="0" smtClean="0"/>
              <a:t>12.</a:t>
            </a:r>
            <a:r>
              <a:rPr lang="zh-TW" altLang="en-US" dirty="0" smtClean="0"/>
              <a:t> 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浮動</a:t>
            </a:r>
            <a:r>
              <a:rPr lang="zh-TW" altLang="en-US" dirty="0" smtClean="0"/>
              <a:t>            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搖掣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pPr>
              <a:buNone/>
            </a:pPr>
            <a:r>
              <a:rPr lang="en-US" altLang="zh-TW" dirty="0" smtClean="0"/>
              <a:t>13.</a:t>
            </a:r>
            <a:r>
              <a:rPr lang="zh-TW" altLang="en-US" dirty="0" smtClean="0"/>
              <a:t> 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反正</a:t>
            </a:r>
            <a:r>
              <a:rPr lang="zh-TW" altLang="en-US" dirty="0" smtClean="0"/>
              <a:t>             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橫直</a:t>
            </a:r>
            <a:r>
              <a:rPr lang="zh-TW" altLang="en-US" dirty="0" smtClean="0"/>
              <a:t>   </a:t>
            </a:r>
            <a:r>
              <a:rPr lang="en-US" altLang="zh-TW" dirty="0" smtClean="0"/>
              <a:t>14.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慢慢的</a:t>
            </a:r>
            <a:r>
              <a:rPr lang="zh-TW" altLang="en-US" dirty="0" smtClean="0"/>
              <a:t>       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沓沓仔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暗香撲面">
  <a:themeElements>
    <a:clrScheme name="暗香撲面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暗香撲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暗香撲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0000"/>
                <a:satMod val="1000000"/>
              </a:schemeClr>
            </a:gs>
            <a:gs pos="31000">
              <a:schemeClr val="phClr">
                <a:shade val="85000"/>
                <a:satMod val="450000"/>
              </a:schemeClr>
            </a:gs>
            <a:gs pos="100000">
              <a:schemeClr val="phClr">
                <a:tint val="70000"/>
                <a:satMod val="300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2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Fan</Template>
  <TotalTime>577</TotalTime>
  <Words>1838</Words>
  <Application>Microsoft Office PowerPoint</Application>
  <PresentationFormat>如螢幕大小 (4:3)</PresentationFormat>
  <Paragraphs>73</Paragraphs>
  <Slides>16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17" baseType="lpstr">
      <vt:lpstr>暗香撲面</vt:lpstr>
      <vt:lpstr>華台語文對譯報告</vt:lpstr>
      <vt:lpstr>作者簡介</vt:lpstr>
      <vt:lpstr>翻寫小說：鄭清文集--- 龐大的影子（足大的烏影）</vt:lpstr>
      <vt:lpstr>譯文摘錄</vt:lpstr>
      <vt:lpstr>譯文摘錄</vt:lpstr>
      <vt:lpstr>譯文摘錄</vt:lpstr>
      <vt:lpstr>譯文摘錄</vt:lpstr>
      <vt:lpstr>譯文摘錄</vt:lpstr>
      <vt:lpstr>較困難的語詞</vt:lpstr>
      <vt:lpstr>會當轉換的語詞</vt:lpstr>
      <vt:lpstr>翻寫心得</vt:lpstr>
      <vt:lpstr>第二部分－譯文摘錄</vt:lpstr>
      <vt:lpstr>譯文摘錄</vt:lpstr>
      <vt:lpstr>譯文摘錄</vt:lpstr>
      <vt:lpstr>較困難的語詞</vt:lpstr>
      <vt:lpstr>報告結束，多謝逐家^^</vt:lpstr>
    </vt:vector>
  </TitlesOfParts>
  <Company>...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華台語文對譯報告</dc:title>
  <dc:creator>user</dc:creator>
  <cp:lastModifiedBy>Yi-Jie</cp:lastModifiedBy>
  <cp:revision>124</cp:revision>
  <dcterms:created xsi:type="dcterms:W3CDTF">2012-06-02T12:37:21Z</dcterms:created>
  <dcterms:modified xsi:type="dcterms:W3CDTF">2012-06-15T02:34:01Z</dcterms:modified>
</cp:coreProperties>
</file>