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4A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CD59C36-2181-44C3-8033-AEC4DD2D0969}" type="datetimeFigureOut">
              <a:rPr lang="zh-TW" altLang="en-US"/>
              <a:pPr>
                <a:defRPr/>
              </a:pPr>
              <a:t>2012/6/1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59D8648-89D3-41CF-99D1-1CC07E05DF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536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6EC2E3-E39D-4035-B641-C42499821D8E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741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929125-8AC9-4D72-899A-2A4967F04917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945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31B117-19ED-457F-8ECC-FE62EFC96B50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150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D76BBC-2540-4AE2-972F-2CF5093DA22C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355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97DCC2-1258-4D94-AAB3-B31C64080E83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560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961169-D1A4-4946-9D26-787EF76D58CC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765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FA4BD6-1039-4AAE-BDEE-2B1FA78823FD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969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774081-BBE8-42AF-AB0F-9D61A7CFD52C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174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EE606A-146D-4624-A6B5-347320E64623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直線接點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直線接點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3" name="直線接點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4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5" name="直線接點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22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AF571-F584-4BD2-8C8F-4B042804D94F}" type="datetimeFigureOut">
              <a:rPr lang="zh-TW" altLang="en-US"/>
              <a:pPr>
                <a:defRPr/>
              </a:pPr>
              <a:t>2012/6/1</a:t>
            </a:fld>
            <a:endParaRPr lang="zh-TW" altLang="en-US"/>
          </a:p>
        </p:txBody>
      </p:sp>
      <p:sp>
        <p:nvSpPr>
          <p:cNvPr id="23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F6E6E-B858-4563-AA0B-FC1CA01862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8733E-E538-4B19-83A2-0E5AAFF558EA}" type="datetimeFigureOut">
              <a:rPr lang="zh-TW" altLang="en-US"/>
              <a:pPr>
                <a:defRPr/>
              </a:pPr>
              <a:t>2012/6/1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51E2A-664D-42F5-AC6A-CF35B54717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3CE0C-1B4B-40EC-A467-A03992D73F57}" type="datetimeFigureOut">
              <a:rPr lang="zh-TW" altLang="en-US"/>
              <a:pPr>
                <a:defRPr/>
              </a:pPr>
              <a:t>2012/6/1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68E6E-85A7-41E0-8DA2-21E553CF2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6D48DA-7519-4647-BBD4-D21BA500C1C2}" type="datetimeFigureOut">
              <a:rPr lang="zh-TW" altLang="en-US"/>
              <a:pPr>
                <a:defRPr/>
              </a:pPr>
              <a:t>2012/6/1</a:t>
            </a:fld>
            <a:endParaRPr lang="zh-TW" altLang="en-US"/>
          </a:p>
        </p:txBody>
      </p:sp>
      <p:sp>
        <p:nvSpPr>
          <p:cNvPr id="5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BB59FCA-FE41-4462-B7D7-06184CFBF32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直線接點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直線接點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直線接點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CC306-28E3-4784-BCCF-A375322B4E23}" type="datetimeFigureOut">
              <a:rPr lang="zh-TW" altLang="en-US"/>
              <a:pPr>
                <a:defRPr/>
              </a:pPr>
              <a:t>2012/6/1</a:t>
            </a:fld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A0AAD-1219-4C48-BBC8-87C998AC7C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D69AD-EE1F-4541-AA86-4A95C20CC35E}" type="datetimeFigureOut">
              <a:rPr lang="zh-TW" altLang="en-US"/>
              <a:pPr>
                <a:defRPr/>
              </a:pPr>
              <a:t>2012/6/1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C87A1-4E8E-46F2-92C4-36A0C71304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7C1D7-515A-49B3-8DCE-A7371D9FE48F}" type="datetimeFigureOut">
              <a:rPr lang="zh-TW" altLang="en-US"/>
              <a:pPr>
                <a:defRPr/>
              </a:pPr>
              <a:t>2012/6/1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8521D-AB2E-40C2-AAEE-17F65EE9B9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D4C2FB5-6D94-46AE-8447-0D63AE4071AC}" type="datetimeFigureOut">
              <a:rPr lang="zh-TW" altLang="en-US"/>
              <a:pPr>
                <a:defRPr/>
              </a:pPr>
              <a:t>2012/6/1</a:t>
            </a:fld>
            <a:endParaRPr lang="zh-TW" altLang="en-US"/>
          </a:p>
        </p:txBody>
      </p:sp>
      <p:sp>
        <p:nvSpPr>
          <p:cNvPr id="4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B97B31E-A298-4277-93C5-309052A864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F59BD-46CA-4B2A-8A1B-22F0147BDBC8}" type="datetimeFigureOut">
              <a:rPr lang="zh-TW" altLang="en-US"/>
              <a:pPr>
                <a:defRPr/>
              </a:pPr>
              <a:t>2012/6/1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7ABCB-D7FC-444B-B363-5A92C5EB581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8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橢圓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2464145-79C6-441B-A99D-B48B6C039BC6}" type="datetimeFigureOut">
              <a:rPr lang="zh-TW" altLang="en-US"/>
              <a:pPr>
                <a:defRPr/>
              </a:pPr>
              <a:t>2012/6/1</a:t>
            </a:fld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F48833-A44E-4892-9BFF-8676EB68F4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橢圓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F2556B6-2BEF-46B5-B0CA-A00F269D2C05}" type="datetimeFigureOut">
              <a:rPr lang="zh-TW" altLang="en-US"/>
              <a:pPr>
                <a:defRPr/>
              </a:pPr>
              <a:t>2012/6/1</a:t>
            </a:fld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557EA46-B841-4F5F-8C1F-13BCD84E482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31CA03-F962-4AAB-B6EF-65A30B2AD973}" type="datetimeFigureOut">
              <a:rPr lang="zh-TW" altLang="en-US"/>
              <a:pPr>
                <a:defRPr/>
              </a:pPr>
              <a:t>2012/6/1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C2C40A-CC74-4759-8AC5-3D92CFDE92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87" r:id="rId4"/>
    <p:sldLayoutId id="2147483886" r:id="rId5"/>
    <p:sldLayoutId id="2147483891" r:id="rId6"/>
    <p:sldLayoutId id="2147483885" r:id="rId7"/>
    <p:sldLayoutId id="2147483892" r:id="rId8"/>
    <p:sldLayoutId id="2147483893" r:id="rId9"/>
    <p:sldLayoutId id="2147483884" r:id="rId10"/>
    <p:sldLayoutId id="21474838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D36F07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6C0AA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CDACAE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14400" y="0"/>
            <a:ext cx="8229600" cy="14700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sz="6000" dirty="0">
                <a:solidFill>
                  <a:schemeClr val="accent1"/>
                </a:solidFill>
              </a:rPr>
              <a:t>華台語文對譯</a:t>
            </a:r>
          </a:p>
        </p:txBody>
      </p:sp>
      <p:sp>
        <p:nvSpPr>
          <p:cNvPr id="14338" name="文字版面配置區 7"/>
          <p:cNvSpPr>
            <a:spLocks noGrp="1"/>
          </p:cNvSpPr>
          <p:nvPr>
            <p:ph type="subTitle" idx="1"/>
          </p:nvPr>
        </p:nvSpPr>
        <p:spPr>
          <a:xfrm>
            <a:off x="3348038" y="4508500"/>
            <a:ext cx="6111875" cy="1600200"/>
          </a:xfrm>
        </p:spPr>
        <p:txBody>
          <a:bodyPr/>
          <a:lstStyle/>
          <a:p>
            <a:r>
              <a:rPr lang="zh-TW" altLang="en-US" sz="360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系級</a:t>
            </a:r>
            <a:r>
              <a:rPr lang="en-US" altLang="zh-TW" sz="360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60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台三甲</a:t>
            </a:r>
            <a:endParaRPr lang="en-US" altLang="zh-TW" sz="3600" smtClean="0">
              <a:solidFill>
                <a:schemeClr val="accent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60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學號</a:t>
            </a:r>
            <a:r>
              <a:rPr lang="en-US" altLang="zh-TW" sz="360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:ATA098142 </a:t>
            </a:r>
          </a:p>
          <a:p>
            <a:r>
              <a:rPr lang="zh-TW" altLang="en-US" sz="360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姓名</a:t>
            </a:r>
            <a:r>
              <a:rPr lang="en-US" altLang="zh-TW" sz="360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60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張文怡</a:t>
            </a:r>
          </a:p>
        </p:txBody>
      </p:sp>
      <p:sp>
        <p:nvSpPr>
          <p:cNvPr id="14339" name="矩形 8"/>
          <p:cNvSpPr>
            <a:spLocks noChangeArrowheads="1"/>
          </p:cNvSpPr>
          <p:nvPr/>
        </p:nvSpPr>
        <p:spPr bwMode="auto">
          <a:xfrm>
            <a:off x="1908175" y="2276475"/>
            <a:ext cx="6048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kumimoji="0" lang="zh-TW" altLang="en-US" sz="54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王詩琅 夜雨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sz="4800" b="1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王詩琅 夜雨</a:t>
            </a:r>
            <a:endParaRPr lang="zh-TW" altLang="en-US" sz="4800" b="1" dirty="0">
              <a:solidFill>
                <a:schemeClr val="accent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611188" y="1984375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sz="3000" b="1" dirty="0" smtClean="0">
                <a:solidFill>
                  <a:schemeClr val="accent6">
                    <a:lumMod val="50000"/>
                  </a:schemeClr>
                </a:solidFill>
              </a:rPr>
              <a:t>收入佇 </a:t>
            </a:r>
            <a:r>
              <a:rPr lang="en-US" altLang="zh-TW" sz="3000" b="1" dirty="0" smtClean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TW" altLang="en-US" sz="3000" b="1" dirty="0" smtClean="0">
                <a:solidFill>
                  <a:schemeClr val="accent6">
                    <a:lumMod val="50000"/>
                  </a:schemeClr>
                </a:solidFill>
              </a:rPr>
              <a:t>王詩琅．朱點人合集</a:t>
            </a:r>
            <a:r>
              <a:rPr lang="en-US" altLang="zh-TW" sz="3000" b="1" dirty="0" smtClean="0">
                <a:solidFill>
                  <a:schemeClr val="accent6">
                    <a:lumMod val="50000"/>
                  </a:schemeClr>
                </a:solidFill>
              </a:rPr>
              <a:t>》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30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zh-TW" altLang="en-US" sz="3000" b="1" dirty="0" smtClean="0">
                <a:solidFill>
                  <a:schemeClr val="accent6">
                    <a:lumMod val="50000"/>
                  </a:schemeClr>
                </a:solidFill>
              </a:rPr>
              <a:t>王詩琅集 </a:t>
            </a:r>
            <a:r>
              <a:rPr lang="en-US" altLang="zh-TW" sz="3000" b="1" dirty="0" smtClean="0">
                <a:solidFill>
                  <a:schemeClr val="accent6">
                    <a:lumMod val="50000"/>
                  </a:schemeClr>
                </a:solidFill>
              </a:rPr>
              <a:t>p.26-35</a:t>
            </a:r>
            <a:endParaRPr lang="en-US" altLang="zh-TW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altLang="zh-TW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zh-TW" sz="3000" b="1" dirty="0" smtClean="0">
                <a:solidFill>
                  <a:schemeClr val="accent6">
                    <a:lumMod val="50000"/>
                  </a:schemeClr>
                </a:solidFill>
              </a:rPr>
              <a:t>王詩琅早期主要的文學創作包括詩</a:t>
            </a:r>
            <a:r>
              <a:rPr lang="zh-TW" altLang="en-US" sz="3000" b="1" dirty="0" smtClean="0">
                <a:solidFill>
                  <a:schemeClr val="accent6">
                    <a:lumMod val="50000"/>
                  </a:schemeClr>
                </a:solidFill>
              </a:rPr>
              <a:t>佮</a:t>
            </a:r>
            <a:r>
              <a:rPr lang="zh-TW" altLang="zh-TW" sz="3000" b="1" dirty="0" smtClean="0">
                <a:solidFill>
                  <a:schemeClr val="accent6">
                    <a:lumMod val="50000"/>
                  </a:schemeClr>
                </a:solidFill>
              </a:rPr>
              <a:t>小說</a:t>
            </a:r>
            <a:endParaRPr lang="en-US" altLang="zh-TW" sz="3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zh-TW" altLang="en-US" sz="3000" b="1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zh-TW" altLang="zh-TW" sz="3000" b="1" smtClean="0">
                <a:solidFill>
                  <a:schemeClr val="accent6">
                    <a:lumMod val="50000"/>
                  </a:schemeClr>
                </a:solidFill>
              </a:rPr>
              <a:t>小說</a:t>
            </a:r>
            <a:r>
              <a:rPr lang="zh-TW" altLang="zh-TW" sz="3000" b="1" dirty="0" smtClean="0">
                <a:solidFill>
                  <a:schemeClr val="accent6">
                    <a:lumMod val="50000"/>
                  </a:schemeClr>
                </a:solidFill>
              </a:rPr>
              <a:t>的風格有批判</a:t>
            </a:r>
            <a:r>
              <a:rPr lang="zh-TW" altLang="en-US" sz="3000" b="1" dirty="0" smtClean="0">
                <a:solidFill>
                  <a:schemeClr val="accent6">
                    <a:lumMod val="50000"/>
                  </a:schemeClr>
                </a:solidFill>
              </a:rPr>
              <a:t>性的</a:t>
            </a:r>
            <a:r>
              <a:rPr lang="zh-TW" altLang="zh-TW" sz="3000" b="1" dirty="0" smtClean="0">
                <a:solidFill>
                  <a:schemeClr val="accent6">
                    <a:lumMod val="50000"/>
                  </a:schemeClr>
                </a:solidFill>
              </a:rPr>
              <a:t>寫實主義、</a:t>
            </a:r>
            <a:r>
              <a:rPr lang="zh-TW" altLang="en-US" sz="3000" b="1" dirty="0" smtClean="0">
                <a:solidFill>
                  <a:schemeClr val="accent6">
                    <a:lumMod val="50000"/>
                  </a:schemeClr>
                </a:solidFill>
              </a:rPr>
              <a:t>文字</a:t>
            </a:r>
            <a:r>
              <a:rPr lang="zh-TW" altLang="zh-TW" sz="3000" b="1" dirty="0" smtClean="0">
                <a:solidFill>
                  <a:schemeClr val="accent6">
                    <a:lumMod val="50000"/>
                  </a:schemeClr>
                </a:solidFill>
              </a:rPr>
              <a:t>沉</a:t>
            </a:r>
            <a:r>
              <a:rPr lang="en-US" altLang="zh-TW" sz="30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zh-TW" altLang="en-US" sz="3000" b="1" dirty="0" smtClean="0">
                <a:solidFill>
                  <a:schemeClr val="accent6">
                    <a:lumMod val="50000"/>
                  </a:schemeClr>
                </a:solidFill>
              </a:rPr>
              <a:t>重，</a:t>
            </a:r>
            <a:r>
              <a:rPr lang="zh-TW" altLang="zh-TW" sz="3000" b="1" dirty="0" smtClean="0">
                <a:solidFill>
                  <a:schemeClr val="accent6">
                    <a:lumMod val="50000"/>
                  </a:schemeClr>
                </a:solidFill>
              </a:rPr>
              <a:t>反映出當時社會運動受到壓</a:t>
            </a:r>
            <a:r>
              <a:rPr lang="zh-TW" altLang="en-US" sz="3000" b="1" dirty="0" smtClean="0">
                <a:solidFill>
                  <a:schemeClr val="accent6">
                    <a:lumMod val="50000"/>
                  </a:schemeClr>
                </a:solidFill>
              </a:rPr>
              <a:t>逼</a:t>
            </a:r>
            <a:r>
              <a:rPr lang="zh-TW" altLang="zh-TW" sz="3000" b="1" dirty="0" smtClean="0">
                <a:solidFill>
                  <a:schemeClr val="accent6">
                    <a:lumMod val="50000"/>
                  </a:schemeClr>
                </a:solidFill>
              </a:rPr>
              <a:t>的挫敗</a:t>
            </a:r>
            <a:r>
              <a:rPr lang="zh-TW" altLang="en-US" sz="30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TW" altLang="en-US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467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sz="4800" b="1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內容簡介</a:t>
            </a:r>
            <a:endParaRPr lang="zh-TW" altLang="en-US" sz="4800" b="1" dirty="0">
              <a:solidFill>
                <a:schemeClr val="accent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750" y="1484313"/>
            <a:ext cx="7467600" cy="4873625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sz="2600" b="1" dirty="0" smtClean="0">
                <a:solidFill>
                  <a:schemeClr val="accent6">
                    <a:lumMod val="50000"/>
                  </a:schemeClr>
                </a:solidFill>
              </a:rPr>
              <a:t>男主角有德，因為頭家一寡無公平的作法，所以開始參與罷工，自彼時就無收入，厝內的開銷攏是</a:t>
            </a:r>
            <a:r>
              <a:rPr lang="en-US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zh-TW" altLang="en-US" sz="2600" b="1" dirty="0" smtClean="0">
                <a:solidFill>
                  <a:schemeClr val="accent6">
                    <a:lumMod val="50000"/>
                  </a:schemeClr>
                </a:solidFill>
              </a:rPr>
              <a:t>某阿換趁錢飼家。</a:t>
            </a:r>
            <a:endParaRPr lang="en-US" altLang="zh-TW" sz="2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br>
              <a:rPr lang="en-US" altLang="zh-TW" sz="2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zh-TW" altLang="en-US" sz="2600" b="1" dirty="0" smtClean="0">
                <a:solidFill>
                  <a:schemeClr val="accent6">
                    <a:lumMod val="50000"/>
                  </a:schemeClr>
                </a:solidFill>
              </a:rPr>
              <a:t>有德佮阿換有一个後生一个查某囝，查某是大漢的，伊叫作秀蘭，查埔叫作隆興。</a:t>
            </a:r>
            <a:endParaRPr lang="en-US" altLang="zh-TW" sz="2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zh-TW" altLang="en-US" sz="26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TW" sz="2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zh-TW" altLang="en-US" sz="2600" b="1" dirty="0" smtClean="0">
                <a:solidFill>
                  <a:schemeClr val="accent6">
                    <a:lumMod val="50000"/>
                  </a:schemeClr>
                </a:solidFill>
              </a:rPr>
              <a:t>阿換共伊的金仔攏提去當掉換錢，這馬錢嘛開到差不多矣，米嘛無矣，這時阿換的遠親阿柳嫂，出一个主意，予秀蘭去</a:t>
            </a:r>
            <a:r>
              <a:rPr lang="zh-TW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最近開業的大咖啡廳「娜利耶」做女招待。然後慢慢矣教伊學京曲，做藝旦。</a:t>
            </a:r>
            <a:r>
              <a:rPr lang="zh-TW" altLang="en-US" sz="2600" b="1" dirty="0" smtClean="0">
                <a:solidFill>
                  <a:schemeClr val="accent6">
                    <a:lumMod val="50000"/>
                  </a:schemeClr>
                </a:solidFill>
              </a:rPr>
              <a:t>鬥趁錢飼家。</a:t>
            </a:r>
            <a:endParaRPr lang="en-US" altLang="zh-TW" sz="2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600" b="1" dirty="0" smtClean="0"/>
              <a:t>   </a:t>
            </a:r>
            <a:endParaRPr lang="zh-TW" altLang="en-US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750" y="1773238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sz="2600" b="1" dirty="0" smtClean="0">
                <a:solidFill>
                  <a:schemeClr val="accent6">
                    <a:lumMod val="50000"/>
                  </a:schemeClr>
                </a:solidFill>
              </a:rPr>
              <a:t>有德以身為一個男性，看待咖啡店的女招待，</a:t>
            </a:r>
            <a:r>
              <a:rPr lang="zh-TW" altLang="en-US" sz="2600" b="1" smtClean="0">
                <a:solidFill>
                  <a:schemeClr val="accent6">
                    <a:lumMod val="50000"/>
                  </a:schemeClr>
                </a:solidFill>
              </a:rPr>
              <a:t>是摩登佮享樂</a:t>
            </a:r>
            <a:r>
              <a:rPr lang="zh-TW" altLang="en-US" sz="2600" b="1" dirty="0" smtClean="0">
                <a:solidFill>
                  <a:schemeClr val="accent6">
                    <a:lumMod val="50000"/>
                  </a:schemeClr>
                </a:solidFill>
              </a:rPr>
              <a:t>；毋過若是身為一個阿爹，是死嘛袂當容忍自己的查</a:t>
            </a:r>
            <a:r>
              <a:rPr lang="zh-TW" altLang="en-US" sz="2600" b="1" smtClean="0">
                <a:solidFill>
                  <a:schemeClr val="accent6">
                    <a:lumMod val="50000"/>
                  </a:schemeClr>
                </a:solidFill>
              </a:rPr>
              <a:t>某囝做咖啡店</a:t>
            </a:r>
            <a:r>
              <a:rPr lang="zh-TW" altLang="en-US" sz="2600" b="1" dirty="0" smtClean="0">
                <a:solidFill>
                  <a:schemeClr val="accent6">
                    <a:lumMod val="50000"/>
                  </a:schemeClr>
                </a:solidFill>
              </a:rPr>
              <a:t>的女招待。</a:t>
            </a:r>
            <a:endParaRPr lang="en-US" altLang="zh-TW" sz="2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zh-TW" altLang="en-US" sz="2600" b="1" dirty="0" smtClean="0">
                <a:solidFill>
                  <a:schemeClr val="accent6">
                    <a:lumMod val="50000"/>
                  </a:schemeClr>
                </a:solidFill>
              </a:rPr>
              <a:t>尾仔因為實在時無法度解決厝內經濟問題，才予秀蘭去做女招待，毋過心肝親像針咧揻仝款。</a:t>
            </a:r>
            <a:endParaRPr lang="en-US" altLang="zh-TW" sz="26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sz="4800" b="1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內容簡介</a:t>
            </a:r>
            <a:endParaRPr lang="zh-TW" altLang="en-US" sz="4800" b="1" dirty="0">
              <a:solidFill>
                <a:schemeClr val="accent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zh-TW" sz="2800" b="1" dirty="0" smtClean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zh-TW" altLang="zh-TW" sz="2800" b="1" dirty="0" smtClean="0">
                <a:solidFill>
                  <a:schemeClr val="accent6">
                    <a:lumMod val="50000"/>
                  </a:schemeClr>
                </a:solidFill>
              </a:rPr>
              <a:t>工場的青年工憤慨業主，欲毀掉歇睏嘛有工資的禮拜日，開始罷工。這爿的熟手工嘛為著生活，贊聲徛出來，動員全台北印刷工組合的組合員同盟罷工，嘛只不過是因為生活予威脅引起的。毋過結果屬於職工的全面慘敗，追究原因，雖然惡積的業主對抗工人，向內地（日本本土）大量的移入工人佮新倩台灣人，買收內奸，來擾亂陣營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sz="4800" b="1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zh-TW" sz="2800" b="1" dirty="0" smtClean="0">
                <a:solidFill>
                  <a:schemeClr val="accent6">
                    <a:lumMod val="50000"/>
                  </a:schemeClr>
                </a:solidFill>
              </a:rPr>
              <a:t>就是家己無團結，指導方針無好，由在</a:t>
            </a:r>
            <a:r>
              <a:rPr lang="zh-TW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幾</a:t>
            </a:r>
            <a:r>
              <a:rPr lang="zh-TW" altLang="zh-TW" sz="2800" b="1" dirty="0" smtClean="0">
                <a:solidFill>
                  <a:schemeClr val="accent6">
                    <a:lumMod val="50000"/>
                  </a:schemeClr>
                </a:solidFill>
              </a:rPr>
              <a:t>个人佇法老，嘛袂當講無，伊感覺啥物人攏袂得咧恨。業主嘛是為著景氣無親像較早遐好，家己嘛是為著生活落去做，遐更加是正當的行動，就是遐的內奸，是無法度對抗久長的罷工，然後降服遐的苦憐蟲，遮攏毋是罷工的責任者，伊感覺敢若有閣較大的、看袂著的。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11188" y="188913"/>
            <a:ext cx="7467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sz="4800" b="1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「就算散到無飯食，我嘛袂叫查某囝去做彼款代</a:t>
            </a:r>
            <a:r>
              <a:rPr lang="en-US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zh-TW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誌，我無能力予伊入去高女</a:t>
            </a:r>
            <a:r>
              <a:rPr lang="en-US" altLang="zh-TW" sz="2600" b="1" dirty="0" err="1" smtClean="0">
                <a:solidFill>
                  <a:schemeClr val="accent6">
                    <a:lumMod val="50000"/>
                  </a:schemeClr>
                </a:solidFill>
              </a:rPr>
              <a:t>niâ</a:t>
            </a:r>
            <a:r>
              <a:rPr lang="zh-TW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，至少嘛需要教伊嫁一个適當的好翁婿。」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zh-TW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伊拒絕彼个提議。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伊安慰家己：十六歲的女子，出嫁有淡薄仔早。散食人嫁散食人，所得著的聘金，自然是無濟。而且遠水救袂著近火，若是遮攏做別個問題，欲救的是眼前的生活，只有這个查某囝。伊到這時才感覺做彼款行業的查某嘛攏是無可奈何，不得已的一條生活路，過去輕視</a:t>
            </a:r>
            <a:r>
              <a:rPr lang="en-US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zh-TW" altLang="zh-TW" sz="2600" b="1" dirty="0" smtClean="0">
                <a:solidFill>
                  <a:schemeClr val="accent6">
                    <a:lumMod val="50000"/>
                  </a:schemeClr>
                </a:solidFill>
              </a:rPr>
              <a:t>是毋著的。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zh-TW" altLang="en-US" dirty="0"/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539750" y="188913"/>
            <a:ext cx="7467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sz="4800" b="1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sz="4800" b="1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較困難的語詞、語句</a:t>
            </a:r>
            <a:endParaRPr lang="zh-TW" altLang="en-US" sz="4800" b="1" dirty="0">
              <a:solidFill>
                <a:schemeClr val="accent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539750" y="2971800"/>
            <a:ext cx="3657600" cy="3886200"/>
          </a:xfrm>
        </p:spPr>
        <p:txBody>
          <a:bodyPr>
            <a:normAutofit/>
          </a:bodyPr>
          <a:lstStyle/>
          <a:p>
            <a:r>
              <a:rPr lang="zh-TW" altLang="en-US" sz="2800" b="1" smtClean="0">
                <a:solidFill>
                  <a:srgbClr val="674D26"/>
                </a:solidFill>
              </a:rPr>
              <a:t>粒積 </a:t>
            </a:r>
            <a:r>
              <a:rPr lang="en-US" altLang="zh-TW" sz="2800" b="1" smtClean="0">
                <a:solidFill>
                  <a:srgbClr val="674D26"/>
                </a:solidFill>
              </a:rPr>
              <a:t>(</a:t>
            </a:r>
            <a:r>
              <a:rPr lang="zh-TW" altLang="en-US" sz="2800" b="1" smtClean="0">
                <a:solidFill>
                  <a:srgbClr val="674D26"/>
                </a:solidFill>
              </a:rPr>
              <a:t>積蓄</a:t>
            </a:r>
            <a:r>
              <a:rPr lang="en-US" altLang="zh-TW" sz="2800" b="1" smtClean="0">
                <a:solidFill>
                  <a:srgbClr val="674D26"/>
                </a:solidFill>
              </a:rPr>
              <a:t>)</a:t>
            </a:r>
          </a:p>
          <a:p>
            <a:r>
              <a:rPr lang="zh-TW" altLang="zh-TW" sz="2800" b="1" smtClean="0">
                <a:solidFill>
                  <a:srgbClr val="674D26"/>
                </a:solidFill>
              </a:rPr>
              <a:t>氣怫怫 (很生氣)</a:t>
            </a:r>
            <a:endParaRPr lang="en-US" altLang="zh-TW" sz="2800" b="1" smtClean="0">
              <a:solidFill>
                <a:srgbClr val="674D26"/>
              </a:solidFill>
            </a:endParaRPr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>
          <a:xfrm>
            <a:off x="4427538" y="2971800"/>
            <a:ext cx="3657600" cy="38862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zh-TW" sz="2800" b="1" dirty="0" err="1" smtClean="0">
                <a:solidFill>
                  <a:schemeClr val="accent6">
                    <a:lumMod val="50000"/>
                  </a:schemeClr>
                </a:solidFill>
              </a:rPr>
              <a:t>lia̍p-tsik</a:t>
            </a:r>
            <a:endParaRPr lang="en-US" altLang="zh-TW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zh-TW" sz="2800" b="1" dirty="0" err="1" smtClean="0">
                <a:solidFill>
                  <a:schemeClr val="accent6">
                    <a:lumMod val="50000"/>
                  </a:schemeClr>
                </a:solidFill>
              </a:rPr>
              <a:t>khì-phut-phut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676" name="文字版面配置區 4"/>
          <p:cNvSpPr>
            <a:spLocks noGrp="1"/>
          </p:cNvSpPr>
          <p:nvPr>
            <p:ph type="body" sz="quarter" idx="1"/>
          </p:nvPr>
        </p:nvSpPr>
        <p:spPr>
          <a:xfrm>
            <a:off x="468313" y="1916113"/>
            <a:ext cx="3657600" cy="658812"/>
          </a:xfrm>
        </p:spPr>
        <p:txBody>
          <a:bodyPr/>
          <a:lstStyle/>
          <a:p>
            <a:pPr algn="ctr"/>
            <a:r>
              <a:rPr lang="zh-TW" altLang="en-US" sz="3200" smtClean="0"/>
              <a:t>漢羅</a:t>
            </a:r>
          </a:p>
        </p:txBody>
      </p:sp>
      <p:sp>
        <p:nvSpPr>
          <p:cNvPr id="28677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4356100" y="1916113"/>
            <a:ext cx="3657600" cy="658812"/>
          </a:xfrm>
        </p:spPr>
        <p:txBody>
          <a:bodyPr/>
          <a:lstStyle/>
          <a:p>
            <a:pPr algn="ctr"/>
            <a:r>
              <a:rPr lang="zh-TW" altLang="en-US" sz="3200" smtClean="0"/>
              <a:t>台羅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2484438" y="1341438"/>
            <a:ext cx="6172200" cy="18938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7200" dirty="0" smtClean="0">
                <a:solidFill>
                  <a:srgbClr val="DA4A4D"/>
                </a:solidFill>
              </a:rPr>
              <a:t>感謝、勞力！</a:t>
            </a:r>
            <a:endParaRPr lang="zh-TW" altLang="en-US" sz="7200" dirty="0">
              <a:solidFill>
                <a:srgbClr val="DA4A4D"/>
              </a:solidFill>
            </a:endParaRPr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>
          <a:xfrm>
            <a:off x="2268538" y="3500438"/>
            <a:ext cx="6172200" cy="136207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2012.05.17</a:t>
            </a:r>
            <a:endParaRPr lang="zh-TW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觀點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183</TotalTime>
  <Words>829</Words>
  <Application>Microsoft Office PowerPoint</Application>
  <PresentationFormat>On-screen Show (4:3)</PresentationFormat>
  <Paragraphs>47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簡報設計範本</vt:lpstr>
      </vt:variant>
      <vt:variant>
        <vt:i4>7</vt:i4>
      </vt:variant>
      <vt:variant>
        <vt:lpstr>投影片標題</vt:lpstr>
      </vt:variant>
      <vt:variant>
        <vt:i4>9</vt:i4>
      </vt:variant>
    </vt:vector>
  </HeadingPairs>
  <TitlesOfParts>
    <vt:vector size="23" baseType="lpstr">
      <vt:lpstr>Century Schoolbook</vt:lpstr>
      <vt:lpstr>新細明體</vt:lpstr>
      <vt:lpstr>Arial</vt:lpstr>
      <vt:lpstr>Wingdings</vt:lpstr>
      <vt:lpstr>Wingdings 2</vt:lpstr>
      <vt:lpstr>Calibri</vt:lpstr>
      <vt:lpstr>標楷體</vt:lpstr>
      <vt:lpstr>壁窗</vt:lpstr>
      <vt:lpstr>壁窗</vt:lpstr>
      <vt:lpstr>壁窗</vt:lpstr>
      <vt:lpstr>壁窗</vt:lpstr>
      <vt:lpstr>壁窗</vt:lpstr>
      <vt:lpstr>壁窗</vt:lpstr>
      <vt:lpstr>壁窗</vt:lpstr>
      <vt:lpstr>華台語文對譯</vt:lpstr>
      <vt:lpstr>王詩琅 夜雨</vt:lpstr>
      <vt:lpstr>內容簡介</vt:lpstr>
      <vt:lpstr>內容簡介</vt:lpstr>
      <vt:lpstr>譯文摘錄</vt:lpstr>
      <vt:lpstr>譯文摘錄</vt:lpstr>
      <vt:lpstr>譯文摘錄</vt:lpstr>
      <vt:lpstr>較困難的語詞、語句</vt:lpstr>
      <vt:lpstr>感謝、勞力！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v</cp:lastModifiedBy>
  <cp:revision>26</cp:revision>
  <dcterms:created xsi:type="dcterms:W3CDTF">2012-05-14T13:24:02Z</dcterms:created>
  <dcterms:modified xsi:type="dcterms:W3CDTF">2012-06-01T13:00:57Z</dcterms:modified>
</cp:coreProperties>
</file>