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60" r:id="rId6"/>
    <p:sldId id="261" r:id="rId7"/>
    <p:sldId id="268" r:id="rId8"/>
    <p:sldId id="263" r:id="rId9"/>
    <p:sldId id="264" r:id="rId10"/>
    <p:sldId id="265" r:id="rId11"/>
    <p:sldId id="267" r:id="rId12"/>
    <p:sldId id="266" r:id="rId13"/>
    <p:sldId id="269" r:id="rId14"/>
    <p:sldId id="270" r:id="rId15"/>
    <p:sldId id="262"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BA339F-1F99-49C5-86B5-B63CC55CD780}" type="datetimeFigureOut">
              <a:rPr lang="zh-TW" altLang="en-US" smtClean="0"/>
              <a:t>2013/6/11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DFE50-EB77-4053-BC03-9D704106BB4A}" type="slidenum">
              <a:rPr lang="zh-TW" altLang="en-US" smtClean="0"/>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E1DFE50-EB77-4053-BC03-9D704106BB4A}" type="slidenum">
              <a:rPr lang="zh-TW" altLang="en-US" smtClean="0"/>
              <a:t>4</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3E8E7F3C-A8D6-4F1C-B21A-C1B3FBC37920}" type="datetimeFigureOut">
              <a:rPr lang="zh-TW" altLang="en-US" smtClean="0"/>
              <a:t>2013/6/11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01794B-088C-491A-8C9E-F380876CE00E}"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3E8E7F3C-A8D6-4F1C-B21A-C1B3FBC37920}" type="datetimeFigureOut">
              <a:rPr lang="zh-TW" altLang="en-US" smtClean="0"/>
              <a:t>2013/6/11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01794B-088C-491A-8C9E-F380876CE00E}"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0"/>
            <a:ext cx="6829444"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3E8E7F3C-A8D6-4F1C-B21A-C1B3FBC37920}" type="datetimeFigureOut">
              <a:rPr lang="zh-TW" altLang="en-US" smtClean="0"/>
              <a:t>2013/6/11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01794B-088C-491A-8C9E-F380876CE00E}"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3E8E7F3C-A8D6-4F1C-B21A-C1B3FBC37920}" type="datetimeFigureOut">
              <a:rPr lang="zh-TW" altLang="en-US" smtClean="0"/>
              <a:t>2013/6/11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01794B-088C-491A-8C9E-F380876CE00E}"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685800" y="3854150"/>
            <a:ext cx="7772400" cy="1860850"/>
          </a:xfrm>
        </p:spPr>
        <p:txBody>
          <a:bodyPr anchor="t"/>
          <a:lstStyle>
            <a:lvl1pPr algn="l">
              <a:defRPr sz="4400" b="1"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3E8E7F3C-A8D6-4F1C-B21A-C1B3FBC37920}" type="datetimeFigureOut">
              <a:rPr lang="zh-TW" altLang="en-US" smtClean="0"/>
              <a:t>2013/6/11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01794B-088C-491A-8C9E-F380876CE00E}"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3E8E7F3C-A8D6-4F1C-B21A-C1B3FBC37920}" type="datetimeFigureOut">
              <a:rPr lang="zh-TW" altLang="en-US" smtClean="0"/>
              <a:t>2013/6/11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D01794B-088C-491A-8C9E-F380876CE00E}"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3E8E7F3C-A8D6-4F1C-B21A-C1B3FBC37920}" type="datetimeFigureOut">
              <a:rPr lang="zh-TW" altLang="en-US" smtClean="0"/>
              <a:t>2013/6/11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D01794B-088C-491A-8C9E-F380876CE00E}" type="slidenum">
              <a:rPr lang="zh-TW" altLang="en-US" smtClean="0"/>
              <a:t>‹#›</a:t>
            </a:fld>
            <a:endParaRPr lang="zh-TW" altLang="en-US"/>
          </a:p>
        </p:txBody>
      </p:sp>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3E8E7F3C-A8D6-4F1C-B21A-C1B3FBC37920}" type="datetimeFigureOut">
              <a:rPr lang="zh-TW" altLang="en-US" smtClean="0"/>
              <a:t>2013/6/11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D01794B-088C-491A-8C9E-F380876CE00E}"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E8E7F3C-A8D6-4F1C-B21A-C1B3FBC37920}" type="datetimeFigureOut">
              <a:rPr lang="zh-TW" altLang="en-US" smtClean="0"/>
              <a:t>2013/6/11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D01794B-088C-491A-8C9E-F380876CE00E}"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3E8E7F3C-A8D6-4F1C-B21A-C1B3FBC37920}" type="datetimeFigureOut">
              <a:rPr lang="zh-TW" altLang="en-US" smtClean="0"/>
              <a:t>2013/6/11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D01794B-088C-491A-8C9E-F380876CE00E}"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群組 7"/>
          <p:cNvGrpSpPr/>
          <p:nvPr/>
        </p:nvGrpSpPr>
        <p:grpSpPr>
          <a:xfrm>
            <a:off x="1580474" y="553734"/>
            <a:ext cx="7349244" cy="4741531"/>
            <a:chOff x="428596" y="553734"/>
            <a:chExt cx="7349244" cy="4741531"/>
          </a:xfrm>
        </p:grpSpPr>
        <p:sp>
          <p:nvSpPr>
            <p:cNvPr id="16" name="矩形 15"/>
            <p:cNvSpPr/>
            <p:nvPr userDrawn="1"/>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userDrawn="1"/>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userDrawn="1"/>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圖片版面配置區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useBgFill="1">
        <p:nvSpPr>
          <p:cNvPr id="2" name="標題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3E8E7F3C-A8D6-4F1C-B21A-C1B3FBC37920}" type="datetimeFigureOut">
              <a:rPr lang="zh-TW" altLang="en-US" smtClean="0"/>
              <a:t>2013/6/11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D01794B-088C-491A-8C9E-F380876CE00E}"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3E8E7F3C-A8D6-4F1C-B21A-C1B3FBC37920}" type="datetimeFigureOut">
              <a:rPr lang="zh-TW" altLang="en-US" smtClean="0"/>
              <a:t>2013/6/11</a:t>
            </a:fld>
            <a:endParaRPr lang="zh-TW" altLang="en-US"/>
          </a:p>
        </p:txBody>
      </p:sp>
      <p:sp>
        <p:nvSpPr>
          <p:cNvPr id="5" name="頁尾版面配置區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8D01794B-088C-491A-8C9E-F380876CE00E}"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huck158207.pixnet.net/blog/post/7318409" TargetMode="External"/><Relationship Id="rId2" Type="http://schemas.openxmlformats.org/officeDocument/2006/relationships/hyperlink" Target="http://zh.wikipedia.org/zh-tw/%E7%8E%8B%E8%A9%A9%E7%90%8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zh.wikipedia.org/w/index.php?title=%E5%B0%8F%E6%BE%A4%E4%B8%80&amp;action=edit&amp;redlink=1" TargetMode="External"/><Relationship Id="rId3" Type="http://schemas.openxmlformats.org/officeDocument/2006/relationships/hyperlink" Target="http://zh.wikipedia.org/wiki/%E8%89%8B%E8%88%BA" TargetMode="External"/><Relationship Id="rId7" Type="http://schemas.openxmlformats.org/officeDocument/2006/relationships/hyperlink" Target="http://zh.wikipedia.org/wiki/%E6%97%A5%E6%9C%AC" TargetMode="External"/><Relationship Id="rId2" Type="http://schemas.openxmlformats.org/officeDocument/2006/relationships/hyperlink" Target="http://zh.wikipedia.org/wiki/%E5%8F%B0%E7%81%A3" TargetMode="External"/><Relationship Id="rId1" Type="http://schemas.openxmlformats.org/officeDocument/2006/relationships/slideLayout" Target="../slideLayouts/slideLayout2.xml"/><Relationship Id="rId6" Type="http://schemas.openxmlformats.org/officeDocument/2006/relationships/hyperlink" Target="http://zh.wikipedia.org/w/index.php?title=%E6%97%A5%E6%B2%BB%E6%94%BF%E5%BA%9C&amp;action=edit&amp;redlink=1" TargetMode="External"/><Relationship Id="rId5" Type="http://schemas.openxmlformats.org/officeDocument/2006/relationships/hyperlink" Target="http://zh.wikipedia.org/w/index.php?title=%E7%A8%97%E5%AE%98%E9%87%8E%E5%8F%B2&amp;action=edit&amp;redlink=1" TargetMode="External"/><Relationship Id="rId4" Type="http://schemas.openxmlformats.org/officeDocument/2006/relationships/hyperlink" Target="http://zh.wikipedia.org/wiki/%E7%A7%81%E5%A1%B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zh.wikipedia.org/wiki/%E5%BB%A3%E5%B7%9E" TargetMode="External"/><Relationship Id="rId2" Type="http://schemas.openxmlformats.org/officeDocument/2006/relationships/hyperlink" Target="http://zh.wikipedia.org/wiki/%E4%B8%8A%E6%B5%B7" TargetMode="External"/><Relationship Id="rId1" Type="http://schemas.openxmlformats.org/officeDocument/2006/relationships/slideLayout" Target="../slideLayouts/slideLayout2.xml"/><Relationship Id="rId4" Type="http://schemas.openxmlformats.org/officeDocument/2006/relationships/hyperlink" Target="http://zh.wikipedia.org/wiki/%E4%BA%8C%E6%AC%A1%E5%A4%A7%E6%88%B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zh.wikipedia.org/wiki/%E8%A9%A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zh.wikipedia.org/wiki/%E6%9C%B1%E9%BB%9E%E4%BA%BA" TargetMode="External"/><Relationship Id="rId4" Type="http://schemas.openxmlformats.org/officeDocument/2006/relationships/hyperlink" Target="http://zh.wikipedia.org/wiki/%E5%B0%8F%E8%AA%A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華台語對譯</a:t>
            </a:r>
            <a:r>
              <a:rPr lang="en-US" altLang="zh-TW" dirty="0" smtClean="0"/>
              <a:t/>
            </a:r>
            <a:br>
              <a:rPr lang="en-US" altLang="zh-TW" dirty="0" smtClean="0"/>
            </a:br>
            <a:r>
              <a:rPr lang="zh-TW" altLang="en-US" dirty="0" smtClean="0"/>
              <a:t>王詩琅</a:t>
            </a:r>
            <a:r>
              <a:rPr lang="en-US" altLang="zh-TW" dirty="0" smtClean="0"/>
              <a:t>-</a:t>
            </a:r>
            <a:r>
              <a:rPr lang="zh-TW" altLang="en-US" dirty="0" smtClean="0"/>
              <a:t>十字路</a:t>
            </a:r>
            <a:endParaRPr lang="zh-TW" altLang="en-US" dirty="0"/>
          </a:p>
        </p:txBody>
      </p:sp>
      <p:sp>
        <p:nvSpPr>
          <p:cNvPr id="3" name="副標題 2"/>
          <p:cNvSpPr>
            <a:spLocks noGrp="1"/>
          </p:cNvSpPr>
          <p:nvPr>
            <p:ph type="subTitle" idx="1"/>
          </p:nvPr>
        </p:nvSpPr>
        <p:spPr/>
        <p:txBody>
          <a:bodyPr/>
          <a:lstStyle/>
          <a:p>
            <a:endParaRPr lang="en-US" altLang="zh-TW" dirty="0" smtClean="0"/>
          </a:p>
          <a:p>
            <a:r>
              <a:rPr lang="zh-TW" altLang="en-US" dirty="0" smtClean="0"/>
              <a:t>數四甲 </a:t>
            </a:r>
            <a:r>
              <a:rPr lang="zh-TW" altLang="en-US" dirty="0" smtClean="0"/>
              <a:t> </a:t>
            </a:r>
            <a:r>
              <a:rPr lang="zh-TW" altLang="en-US" dirty="0" smtClean="0"/>
              <a:t>    黃万己</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dirty="0" smtClean="0"/>
              <a:t>穿插是門面，現代人尚注意穿插，自頭頂到腳底，一點仔抑袂使凊采，要顧的全體，要有尚新的現代化。最後的帽仔抑是同款。安呢出去，抑袂有失禮的所在矣吧。幾年前只有一心樸素勤勉，不管同僚的恥笑，一領洋裝穿到破糊糊，這陣想起來感覺足好笑，感覺足苦憐</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r>
              <a:rPr lang="en-US" altLang="zh-TW" dirty="0" err="1" smtClean="0"/>
              <a:t>tú</a:t>
            </a:r>
            <a:r>
              <a:rPr lang="zh-TW" altLang="en-US" dirty="0" smtClean="0"/>
              <a:t>仔佇銀行內底歸腹肚火抑佇我沒注意的時陣就毋知走去佗位矣。他</a:t>
            </a:r>
            <a:r>
              <a:rPr lang="en-US" altLang="zh-TW" dirty="0" err="1" smtClean="0"/>
              <a:t>kōaⁿ</a:t>
            </a:r>
            <a:r>
              <a:rPr lang="zh-TW" altLang="en-US" dirty="0" smtClean="0"/>
              <a:t>了</a:t>
            </a:r>
            <a:r>
              <a:rPr lang="en-US" altLang="zh-TW" dirty="0" err="1" smtClean="0"/>
              <a:t>chhāi</a:t>
            </a:r>
            <a:r>
              <a:rPr lang="zh-TW" altLang="en-US" dirty="0" smtClean="0"/>
              <a:t>帽仔的圓紙盒仔，面頂出現滿意的笑容，佇響出蠧蠹皮鞋聲的腳步，比平常時阿</a:t>
            </a:r>
            <a:r>
              <a:rPr lang="en-US" altLang="zh-TW" dirty="0" err="1" smtClean="0"/>
              <a:t>khah</a:t>
            </a:r>
            <a:r>
              <a:rPr lang="zh-TW" altLang="en-US" dirty="0" smtClean="0"/>
              <a:t>有氣力而且活潑。他享受佇伊家己</a:t>
            </a:r>
            <a:r>
              <a:rPr lang="zh-TW" altLang="en-US" smtClean="0"/>
              <a:t>的</a:t>
            </a:r>
            <a:r>
              <a:rPr lang="zh-TW" altLang="en-US" smtClean="0"/>
              <a:t>滿足內面，</a:t>
            </a:r>
            <a:r>
              <a:rPr lang="zh-TW" altLang="en-US" dirty="0" smtClean="0"/>
              <a:t>佇沒注意的時已經走出吵鬧的市仔，到了西門的鐵支路線頭前矣。憲兵本部邊闊闊的博覽會場，實在淒涼，土腳黃土沒半叢草。只有佇冷</a:t>
            </a:r>
            <a:r>
              <a:rPr lang="en-US" altLang="zh-TW" dirty="0" err="1" smtClean="0"/>
              <a:t>súnsún</a:t>
            </a:r>
            <a:r>
              <a:rPr lang="zh-TW" altLang="en-US" dirty="0" smtClean="0"/>
              <a:t>的寒風中，</a:t>
            </a:r>
            <a:r>
              <a:rPr lang="en-US" altLang="zh-TW" dirty="0" err="1" smtClean="0"/>
              <a:t>lin</a:t>
            </a:r>
            <a:r>
              <a:rPr lang="en-US" altLang="zh-TW" dirty="0" smtClean="0"/>
              <a:t>-</a:t>
            </a:r>
            <a:r>
              <a:rPr lang="en-US" altLang="zh-TW" dirty="0" err="1" smtClean="0"/>
              <a:t>lin</a:t>
            </a:r>
            <a:r>
              <a:rPr lang="en-US" altLang="zh-TW" dirty="0" smtClean="0"/>
              <a:t>-san-san</a:t>
            </a:r>
            <a:r>
              <a:rPr lang="zh-TW" altLang="en-US" dirty="0" smtClean="0"/>
              <a:t>剩幾叢</a:t>
            </a:r>
            <a:r>
              <a:rPr lang="en-US" altLang="zh-TW" dirty="0" err="1" smtClean="0"/>
              <a:t>tú-tú</a:t>
            </a:r>
            <a:r>
              <a:rPr lang="en-US" altLang="zh-TW" dirty="0" smtClean="0"/>
              <a:t> </a:t>
            </a:r>
            <a:r>
              <a:rPr lang="en-US" altLang="zh-TW" dirty="0" err="1" smtClean="0"/>
              <a:t>soah</a:t>
            </a:r>
            <a:r>
              <a:rPr lang="en-US" altLang="zh-TW" dirty="0" smtClean="0"/>
              <a:t> </a:t>
            </a:r>
            <a:r>
              <a:rPr lang="zh-TW" altLang="en-US" dirty="0" smtClean="0"/>
              <a:t>過來的剪過的樹</a:t>
            </a:r>
            <a:r>
              <a:rPr lang="en-US" altLang="zh-TW" dirty="0" err="1" smtClean="0"/>
              <a:t>leh</a:t>
            </a:r>
            <a:r>
              <a:rPr lang="zh-TW" altLang="en-US" dirty="0" smtClean="0"/>
              <a:t>小可幌振動。</a:t>
            </a:r>
          </a:p>
          <a:p>
            <a:endParaRPr lang="zh-TW"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難譯字句</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中折帽</a:t>
            </a:r>
            <a:r>
              <a:rPr lang="en-US" altLang="zh-TW" dirty="0" smtClean="0">
                <a:sym typeface="Wingdings" pitchFamily="2" charset="2"/>
              </a:rPr>
              <a:t>??(</a:t>
            </a:r>
            <a:r>
              <a:rPr lang="zh-TW" altLang="en-US" dirty="0" smtClean="0">
                <a:sym typeface="Wingdings" pitchFamily="2" charset="2"/>
              </a:rPr>
              <a:t>帽仔</a:t>
            </a:r>
            <a:r>
              <a:rPr lang="en-US" altLang="zh-TW" dirty="0" smtClean="0">
                <a:sym typeface="Wingdings" pitchFamily="2" charset="2"/>
              </a:rPr>
              <a:t>)</a:t>
            </a:r>
            <a:endParaRPr lang="en-US" altLang="zh-TW" dirty="0" smtClean="0"/>
          </a:p>
          <a:p>
            <a:r>
              <a:rPr lang="zh-TW" altLang="en-US" dirty="0" smtClean="0"/>
              <a:t>舶來品</a:t>
            </a:r>
            <a:r>
              <a:rPr lang="en-US" altLang="zh-TW" dirty="0" smtClean="0">
                <a:sym typeface="Wingdings" pitchFamily="2" charset="2"/>
              </a:rPr>
              <a:t></a:t>
            </a:r>
            <a:r>
              <a:rPr lang="zh-TW" altLang="en-US" dirty="0" smtClean="0"/>
              <a:t>過水過</a:t>
            </a:r>
            <a:endParaRPr lang="en-US" altLang="zh-TW" dirty="0" smtClean="0"/>
          </a:p>
          <a:p>
            <a:r>
              <a:rPr lang="zh-TW" altLang="en-US" dirty="0" smtClean="0"/>
              <a:t>聳</a:t>
            </a:r>
            <a:r>
              <a:rPr lang="zh-TW" altLang="en-US" dirty="0" smtClean="0"/>
              <a:t>聳肩膀</a:t>
            </a:r>
            <a:r>
              <a:rPr lang="en-US" altLang="zh-TW" dirty="0" smtClean="0">
                <a:sym typeface="Wingdings" pitchFamily="2" charset="2"/>
              </a:rPr>
              <a:t></a:t>
            </a:r>
            <a:r>
              <a:rPr lang="zh-TW" altLang="en-US" dirty="0" smtClean="0"/>
              <a:t>沖一</a:t>
            </a:r>
            <a:r>
              <a:rPr lang="en-US" altLang="zh-TW" dirty="0" err="1" smtClean="0"/>
              <a:t>leh</a:t>
            </a:r>
            <a:r>
              <a:rPr lang="zh-TW" altLang="en-US" dirty="0" smtClean="0"/>
              <a:t>仔肩</a:t>
            </a:r>
            <a:endParaRPr lang="en-US" altLang="zh-TW" dirty="0" smtClean="0"/>
          </a:p>
          <a:p>
            <a:r>
              <a:rPr lang="zh-TW" altLang="en-US" dirty="0" smtClean="0"/>
              <a:t>榮町 京町</a:t>
            </a:r>
            <a:r>
              <a:rPr lang="en-US" altLang="zh-TW" dirty="0" smtClean="0">
                <a:sym typeface="Wingdings" pitchFamily="2" charset="2"/>
              </a:rPr>
              <a:t>??(</a:t>
            </a:r>
            <a:r>
              <a:rPr lang="zh-TW" altLang="en-US" dirty="0" smtClean="0">
                <a:sym typeface="Wingdings" pitchFamily="2" charset="2"/>
              </a:rPr>
              <a:t>城內 市內</a:t>
            </a:r>
            <a:r>
              <a:rPr lang="en-US" altLang="zh-TW" dirty="0" smtClean="0">
                <a:sym typeface="Wingdings" pitchFamily="2" charset="2"/>
              </a:rPr>
              <a:t>)</a:t>
            </a:r>
          </a:p>
          <a:p>
            <a:endParaRPr lang="en-US" altLang="zh-TW" dirty="0" smtClean="0"/>
          </a:p>
          <a:p>
            <a:r>
              <a:rPr lang="zh-TW" altLang="en-US" dirty="0" smtClean="0"/>
              <a:t>融在均和的電光裏的那頂帽子好像嫵媚的美人在向他招手</a:t>
            </a:r>
            <a:endParaRPr lang="en-US" altLang="zh-TW" dirty="0" smtClean="0"/>
          </a:p>
          <a:p>
            <a:r>
              <a:rPr lang="en-US" altLang="zh-TW" dirty="0" smtClean="0">
                <a:sym typeface="Wingdings" pitchFamily="2" charset="2"/>
              </a:rPr>
              <a:t></a:t>
            </a:r>
            <a:r>
              <a:rPr lang="zh-TW" altLang="en-US" dirty="0" smtClean="0"/>
              <a:t>彼頂和電火的光線合佮</a:t>
            </a:r>
            <a:r>
              <a:rPr lang="en-US" altLang="zh-TW" dirty="0" smtClean="0"/>
              <a:t>mat-mat-mat</a:t>
            </a:r>
            <a:r>
              <a:rPr lang="zh-TW" altLang="en-US" dirty="0" smtClean="0"/>
              <a:t>的帽仔親像妖嬌的美人</a:t>
            </a:r>
            <a:r>
              <a:rPr lang="en-US" altLang="zh-TW" dirty="0" err="1" smtClean="0"/>
              <a:t>leh</a:t>
            </a:r>
            <a:r>
              <a:rPr lang="zh-TW" altLang="en-US" dirty="0" smtClean="0"/>
              <a:t>向伊拽</a:t>
            </a:r>
            <a:r>
              <a:rPr lang="zh-TW" altLang="en-US" dirty="0" smtClean="0"/>
              <a:t>手</a:t>
            </a:r>
            <a:endParaRPr lang="en-US" altLang="zh-TW" dirty="0" smtClean="0"/>
          </a:p>
          <a:p>
            <a:endParaRPr lang="en-US" altLang="zh-TW"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r>
              <a:rPr lang="zh-TW" altLang="en-US" dirty="0" smtClean="0"/>
              <a:t>街市上歲暮的氣氛已十分濃厚，達到沸騰點了</a:t>
            </a:r>
            <a:endParaRPr lang="en-US" altLang="zh-TW" dirty="0" smtClean="0"/>
          </a:p>
          <a:p>
            <a:r>
              <a:rPr lang="en-US" altLang="zh-TW" dirty="0" smtClean="0">
                <a:sym typeface="Wingdings" pitchFamily="2" charset="2"/>
              </a:rPr>
              <a:t></a:t>
            </a:r>
            <a:r>
              <a:rPr lang="zh-TW" altLang="en-US" dirty="0" smtClean="0"/>
              <a:t>街仔頂年尾的氣氛已經厚厚厚，就欲滾起來</a:t>
            </a:r>
            <a:r>
              <a:rPr lang="zh-TW" altLang="en-US" dirty="0" smtClean="0"/>
              <a:t>囉</a:t>
            </a:r>
            <a:endParaRPr lang="en-US" altLang="zh-TW" dirty="0" smtClean="0"/>
          </a:p>
          <a:p>
            <a:r>
              <a:rPr lang="zh-TW" altLang="en-US" dirty="0" smtClean="0"/>
              <a:t>擁擁擠</a:t>
            </a:r>
            <a:r>
              <a:rPr lang="zh-TW" altLang="en-US" dirty="0" smtClean="0"/>
              <a:t>擠繁忙的在蠕動</a:t>
            </a:r>
            <a:r>
              <a:rPr lang="en-US" altLang="zh-TW" dirty="0" smtClean="0">
                <a:sym typeface="Wingdings" pitchFamily="2" charset="2"/>
              </a:rPr>
              <a:t></a:t>
            </a:r>
            <a:r>
              <a:rPr lang="zh-TW" altLang="en-US" dirty="0" smtClean="0"/>
              <a:t>狹掙掙擱熱滾滾</a:t>
            </a:r>
            <a:r>
              <a:rPr lang="en-US" altLang="zh-TW" dirty="0" err="1" smtClean="0"/>
              <a:t>leh</a:t>
            </a:r>
            <a:r>
              <a:rPr lang="zh-TW" altLang="en-US" dirty="0" smtClean="0"/>
              <a:t>振動</a:t>
            </a:r>
            <a:endParaRPr lang="en-US" altLang="zh-TW" dirty="0" smtClean="0"/>
          </a:p>
          <a:p>
            <a:r>
              <a:rPr lang="zh-TW" altLang="en-US" dirty="0" smtClean="0"/>
              <a:t>灰的白的赤紅的黃褐的高大巍峨的官衙會社銀行的建築物吐出的男女鬧得多一層的混亂</a:t>
            </a:r>
            <a:endParaRPr lang="en-US" altLang="zh-TW" dirty="0" smtClean="0"/>
          </a:p>
          <a:p>
            <a:r>
              <a:rPr lang="en-US" altLang="zh-TW" dirty="0" smtClean="0">
                <a:sym typeface="Wingdings" pitchFamily="2" charset="2"/>
              </a:rPr>
              <a:t></a:t>
            </a:r>
            <a:r>
              <a:rPr lang="zh-TW" altLang="en-US" dirty="0" smtClean="0"/>
              <a:t>灰的白的紅的黃的峘</a:t>
            </a:r>
            <a:r>
              <a:rPr lang="en-US" altLang="zh-TW" dirty="0" err="1" smtClean="0"/>
              <a:t>lòng-sòng</a:t>
            </a:r>
            <a:r>
              <a:rPr lang="zh-TW" altLang="en-US" dirty="0" smtClean="0"/>
              <a:t>的官衙會社銀行的大樓吐出來的男女鬧佮多一層混亂</a:t>
            </a:r>
          </a:p>
          <a:p>
            <a:endParaRPr lang="zh-TW"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成語翻譯</a:t>
            </a:r>
            <a:endParaRPr lang="zh-TW" altLang="en-US" dirty="0"/>
          </a:p>
        </p:txBody>
      </p:sp>
      <p:sp>
        <p:nvSpPr>
          <p:cNvPr id="3" name="內容版面配置區 2"/>
          <p:cNvSpPr>
            <a:spLocks noGrp="1"/>
          </p:cNvSpPr>
          <p:nvPr>
            <p:ph idx="1"/>
          </p:nvPr>
        </p:nvSpPr>
        <p:spPr/>
        <p:txBody>
          <a:bodyPr/>
          <a:lstStyle/>
          <a:p>
            <a:r>
              <a:rPr lang="zh-TW" altLang="en-US" dirty="0" smtClean="0"/>
              <a:t>殷賑華麗</a:t>
            </a:r>
            <a:r>
              <a:rPr lang="en-US" altLang="zh-TW" dirty="0" smtClean="0">
                <a:sym typeface="Wingdings" pitchFamily="2" charset="2"/>
              </a:rPr>
              <a:t></a:t>
            </a:r>
            <a:r>
              <a:rPr lang="zh-TW" altLang="en-US" dirty="0" smtClean="0">
                <a:sym typeface="Wingdings" pitchFamily="2" charset="2"/>
              </a:rPr>
              <a:t>華彩</a:t>
            </a:r>
            <a:endParaRPr lang="en-US" altLang="zh-TW" dirty="0" smtClean="0"/>
          </a:p>
          <a:p>
            <a:r>
              <a:rPr lang="zh-TW" altLang="en-US" dirty="0" smtClean="0"/>
              <a:t>擁擁擠擠</a:t>
            </a:r>
            <a:r>
              <a:rPr lang="en-US" altLang="zh-TW" dirty="0" smtClean="0">
                <a:sym typeface="Wingdings" pitchFamily="2" charset="2"/>
              </a:rPr>
              <a:t></a:t>
            </a:r>
            <a:r>
              <a:rPr lang="zh-TW" altLang="en-US" dirty="0" smtClean="0"/>
              <a:t>狹掙</a:t>
            </a:r>
            <a:r>
              <a:rPr lang="zh-TW" altLang="en-US" dirty="0" smtClean="0"/>
              <a:t>掙</a:t>
            </a:r>
            <a:endParaRPr lang="en-US" altLang="zh-TW" dirty="0" smtClean="0"/>
          </a:p>
          <a:p>
            <a:r>
              <a:rPr lang="zh-TW" altLang="en-US" dirty="0" smtClean="0"/>
              <a:t>如花似錦</a:t>
            </a:r>
            <a:r>
              <a:rPr lang="en-US" altLang="zh-TW" dirty="0" smtClean="0">
                <a:sym typeface="Wingdings" pitchFamily="2" charset="2"/>
              </a:rPr>
              <a:t></a:t>
            </a:r>
            <a:r>
              <a:rPr lang="zh-TW" altLang="en-US" dirty="0" smtClean="0"/>
              <a:t>裝佮水噹</a:t>
            </a:r>
            <a:r>
              <a:rPr lang="zh-TW" altLang="en-US" dirty="0" smtClean="0"/>
              <a:t>噹</a:t>
            </a:r>
            <a:endParaRPr lang="en-US" altLang="zh-TW" dirty="0" smtClean="0"/>
          </a:p>
          <a:p>
            <a:r>
              <a:rPr lang="zh-TW" altLang="en-US" dirty="0" smtClean="0">
                <a:solidFill>
                  <a:schemeClr val="bg2">
                    <a:lumMod val="50000"/>
                  </a:schemeClr>
                </a:solidFill>
              </a:rPr>
              <a:t>花花綠綠</a:t>
            </a:r>
            <a:r>
              <a:rPr lang="en-US" altLang="zh-TW" dirty="0" smtClean="0">
                <a:solidFill>
                  <a:schemeClr val="bg2">
                    <a:lumMod val="50000"/>
                  </a:schemeClr>
                </a:solidFill>
                <a:sym typeface="Wingdings" pitchFamily="2" charset="2"/>
              </a:rPr>
              <a:t></a:t>
            </a:r>
            <a:r>
              <a:rPr lang="zh-TW" altLang="en-US" dirty="0" smtClean="0">
                <a:solidFill>
                  <a:schemeClr val="bg2">
                    <a:lumMod val="50000"/>
                  </a:schemeClr>
                </a:solidFill>
              </a:rPr>
              <a:t>花</a:t>
            </a:r>
            <a:r>
              <a:rPr lang="en-US" altLang="zh-TW" dirty="0" smtClean="0">
                <a:solidFill>
                  <a:schemeClr val="bg2">
                    <a:lumMod val="50000"/>
                  </a:schemeClr>
                </a:solidFill>
              </a:rPr>
              <a:t>-</a:t>
            </a:r>
            <a:r>
              <a:rPr lang="en-US" altLang="zh-TW" dirty="0" err="1" smtClean="0">
                <a:solidFill>
                  <a:schemeClr val="bg2">
                    <a:lumMod val="50000"/>
                  </a:schemeClr>
                </a:solidFill>
              </a:rPr>
              <a:t>li-lo</a:t>
            </a:r>
            <a:r>
              <a:rPr lang="en-US" altLang="zh-TW" dirty="0" err="1" smtClean="0">
                <a:solidFill>
                  <a:schemeClr val="bg2">
                    <a:lumMod val="50000"/>
                  </a:schemeClr>
                </a:solidFill>
              </a:rPr>
              <a:t>̍k-niau</a:t>
            </a:r>
            <a:endParaRPr lang="en-US" altLang="zh-TW" dirty="0" smtClean="0">
              <a:solidFill>
                <a:schemeClr val="bg2">
                  <a:lumMod val="50000"/>
                </a:schemeClr>
              </a:solidFill>
            </a:endParaRPr>
          </a:p>
          <a:p>
            <a:r>
              <a:rPr lang="zh-TW" altLang="en-US" dirty="0" smtClean="0"/>
              <a:t>疏疏希希</a:t>
            </a:r>
            <a:r>
              <a:rPr lang="en-US" altLang="zh-TW" dirty="0" smtClean="0">
                <a:sym typeface="Wingdings" pitchFamily="2" charset="2"/>
              </a:rPr>
              <a:t></a:t>
            </a:r>
            <a:r>
              <a:rPr lang="en-US" altLang="zh-TW" dirty="0" smtClean="0"/>
              <a:t> </a:t>
            </a:r>
            <a:r>
              <a:rPr lang="en-US" altLang="zh-TW" dirty="0" err="1" smtClean="0"/>
              <a:t>lin</a:t>
            </a:r>
            <a:r>
              <a:rPr lang="en-US" altLang="zh-TW" dirty="0" smtClean="0"/>
              <a:t>-</a:t>
            </a:r>
            <a:r>
              <a:rPr lang="en-US" altLang="zh-TW" dirty="0" err="1" smtClean="0"/>
              <a:t>lin</a:t>
            </a:r>
            <a:r>
              <a:rPr lang="en-US" altLang="zh-TW" dirty="0" smtClean="0"/>
              <a:t>-san-san</a:t>
            </a:r>
            <a:endParaRPr lang="en-US" altLang="zh-TW" dirty="0" smtClean="0"/>
          </a:p>
          <a:p>
            <a:endParaRPr lang="en-US" altLang="zh-TW"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資料來源</a:t>
            </a:r>
            <a:endParaRPr lang="zh-TW" altLang="en-US" dirty="0"/>
          </a:p>
        </p:txBody>
      </p:sp>
      <p:sp>
        <p:nvSpPr>
          <p:cNvPr id="3" name="內容版面配置區 2"/>
          <p:cNvSpPr>
            <a:spLocks noGrp="1"/>
          </p:cNvSpPr>
          <p:nvPr>
            <p:ph idx="1"/>
          </p:nvPr>
        </p:nvSpPr>
        <p:spPr/>
        <p:txBody>
          <a:bodyPr/>
          <a:lstStyle/>
          <a:p>
            <a:r>
              <a:rPr lang="en-US" altLang="zh-TW" dirty="0" smtClean="0">
                <a:hlinkClick r:id="rId2"/>
              </a:rPr>
              <a:t>http://zh.wikipedia.org/zh-tw/%</a:t>
            </a:r>
            <a:r>
              <a:rPr lang="en-US" altLang="zh-TW" dirty="0" smtClean="0">
                <a:hlinkClick r:id="rId2"/>
              </a:rPr>
              <a:t>E7%8E%8B%E8%A9%A9%E7%90%85</a:t>
            </a:r>
            <a:endParaRPr lang="en-US" altLang="zh-TW" dirty="0" smtClean="0"/>
          </a:p>
          <a:p>
            <a:endParaRPr lang="en-US" altLang="zh-TW" dirty="0" smtClean="0">
              <a:hlinkClick r:id="rId3"/>
            </a:endParaRPr>
          </a:p>
          <a:p>
            <a:r>
              <a:rPr lang="en-US" altLang="zh-TW" dirty="0" smtClean="0">
                <a:hlinkClick r:id="rId3"/>
              </a:rPr>
              <a:t>http</a:t>
            </a:r>
            <a:r>
              <a:rPr lang="en-US" altLang="zh-TW" dirty="0" smtClean="0">
                <a:hlinkClick r:id="rId3"/>
              </a:rPr>
              <a:t>://chuck158207.pixnet.net/blog/post/7318409</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作者介紹</a:t>
            </a:r>
            <a:r>
              <a:rPr lang="en-US" altLang="zh-TW" dirty="0" smtClean="0"/>
              <a:t>-</a:t>
            </a:r>
            <a:r>
              <a:rPr lang="zh-TW" altLang="en-US" dirty="0" smtClean="0"/>
              <a:t>社會運動</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smtClean="0"/>
              <a:t>王詩琅是</a:t>
            </a:r>
            <a:r>
              <a:rPr lang="zh-TW" altLang="en-US" dirty="0" smtClean="0">
                <a:hlinkClick r:id="rId2" tooltip="台灣"/>
              </a:rPr>
              <a:t>台灣</a:t>
            </a:r>
            <a:r>
              <a:rPr lang="zh-TW" altLang="en-US" dirty="0" smtClean="0">
                <a:hlinkClick r:id="rId3" tooltip="艋舺"/>
              </a:rPr>
              <a:t>艋舺</a:t>
            </a:r>
            <a:r>
              <a:rPr lang="zh-TW" altLang="en-US" dirty="0" smtClean="0"/>
              <a:t>人，筆名王錦江。自幼進入</a:t>
            </a:r>
            <a:r>
              <a:rPr lang="zh-TW" altLang="en-US" dirty="0" smtClean="0">
                <a:hlinkClick r:id="rId4" tooltip="私塾"/>
              </a:rPr>
              <a:t>私塾</a:t>
            </a:r>
            <a:r>
              <a:rPr lang="zh-TW" altLang="en-US" dirty="0" smtClean="0"/>
              <a:t>就讀，對</a:t>
            </a:r>
            <a:r>
              <a:rPr lang="zh-TW" altLang="en-US" dirty="0" smtClean="0">
                <a:hlinkClick r:id="rId5" tooltip="稗官野史 (頁面不存在)"/>
              </a:rPr>
              <a:t>稗官野史</a:t>
            </a:r>
            <a:r>
              <a:rPr lang="zh-TW" altLang="en-US" dirty="0" smtClean="0"/>
              <a:t>及傳記小說特別感興趣</a:t>
            </a:r>
            <a:endParaRPr lang="en-US" altLang="zh-TW" dirty="0" smtClean="0"/>
          </a:p>
          <a:p>
            <a:endParaRPr lang="en-US" altLang="zh-TW" dirty="0" smtClean="0"/>
          </a:p>
          <a:p>
            <a:r>
              <a:rPr lang="zh-TW" altLang="en-US" dirty="0" smtClean="0"/>
              <a:t>王詩琅</a:t>
            </a:r>
            <a:r>
              <a:rPr lang="en-US" altLang="zh-TW" dirty="0" smtClean="0"/>
              <a:t>16</a:t>
            </a:r>
            <a:r>
              <a:rPr lang="zh-TW" altLang="en-US" dirty="0" smtClean="0"/>
              <a:t>歲（</a:t>
            </a:r>
            <a:r>
              <a:rPr lang="en-US" altLang="zh-TW" dirty="0" smtClean="0"/>
              <a:t>1924</a:t>
            </a:r>
            <a:r>
              <a:rPr lang="zh-TW" altLang="en-US" dirty="0" smtClean="0"/>
              <a:t>年）時組織「勵學會」，因此受到當時</a:t>
            </a:r>
            <a:r>
              <a:rPr lang="zh-TW" altLang="en-US" dirty="0" smtClean="0">
                <a:hlinkClick r:id="rId6" tooltip="日治政府 (頁面不存在)"/>
              </a:rPr>
              <a:t>日治政府</a:t>
            </a:r>
            <a:r>
              <a:rPr lang="zh-TW" altLang="en-US" dirty="0" smtClean="0"/>
              <a:t>警方的</a:t>
            </a:r>
            <a:r>
              <a:rPr lang="zh-TW" altLang="en-US" dirty="0" smtClean="0"/>
              <a:t>注意。</a:t>
            </a:r>
            <a:endParaRPr lang="en-US" altLang="zh-TW" dirty="0" smtClean="0"/>
          </a:p>
          <a:p>
            <a:endParaRPr lang="en-US" altLang="zh-TW" dirty="0" smtClean="0"/>
          </a:p>
          <a:p>
            <a:r>
              <a:rPr lang="en-US" altLang="zh-TW" dirty="0" smtClean="0"/>
              <a:t>1926</a:t>
            </a:r>
            <a:r>
              <a:rPr lang="zh-TW" altLang="en-US" dirty="0" smtClean="0"/>
              <a:t>年時參加由</a:t>
            </a:r>
            <a:r>
              <a:rPr lang="zh-TW" altLang="en-US" dirty="0" smtClean="0">
                <a:hlinkClick r:id="rId7" tooltip="日本"/>
              </a:rPr>
              <a:t>日本</a:t>
            </a:r>
            <a:r>
              <a:rPr lang="zh-TW" altLang="en-US" dirty="0" smtClean="0"/>
              <a:t>人</a:t>
            </a:r>
            <a:r>
              <a:rPr lang="zh-TW" altLang="en-US" dirty="0" smtClean="0">
                <a:hlinkClick r:id="rId8" tooltip="小澤一 (頁面不存在)"/>
              </a:rPr>
              <a:t>小澤一</a:t>
            </a:r>
            <a:r>
              <a:rPr lang="zh-TW" altLang="en-US" dirty="0" smtClean="0"/>
              <a:t>所組織的台灣黑色青年聯盟，在</a:t>
            </a:r>
            <a:r>
              <a:rPr lang="en-US" altLang="zh-TW" dirty="0" smtClean="0"/>
              <a:t>1927</a:t>
            </a:r>
            <a:r>
              <a:rPr lang="zh-TW" altLang="en-US" dirty="0" smtClean="0"/>
              <a:t>年至</a:t>
            </a:r>
            <a:r>
              <a:rPr lang="en-US" altLang="zh-TW" dirty="0" smtClean="0"/>
              <a:t>1935</a:t>
            </a:r>
            <a:r>
              <a:rPr lang="zh-TW" altLang="en-US" dirty="0" smtClean="0"/>
              <a:t>年間共入獄</a:t>
            </a:r>
            <a:r>
              <a:rPr lang="en-US" altLang="zh-TW" dirty="0" smtClean="0"/>
              <a:t>3</a:t>
            </a:r>
            <a:r>
              <a:rPr lang="zh-TW" altLang="en-US" dirty="0" smtClean="0"/>
              <a:t>次</a:t>
            </a:r>
            <a:endParaRPr lang="en-US" altLang="zh-TW" dirty="0" smtClean="0"/>
          </a:p>
          <a:p>
            <a:endParaRPr lang="en-US" altLang="zh-TW" dirty="0" smtClean="0"/>
          </a:p>
          <a:p>
            <a:r>
              <a:rPr lang="en-US" altLang="zh-TW" dirty="0" smtClean="0"/>
              <a:t>23</a:t>
            </a:r>
            <a:r>
              <a:rPr lang="zh-TW" altLang="en-US" dirty="0" smtClean="0"/>
              <a:t>歲又因「台灣勞動互助社事件」，再被判刑</a:t>
            </a:r>
            <a:r>
              <a:rPr lang="en-US" altLang="zh-TW" dirty="0" smtClean="0"/>
              <a:t>10</a:t>
            </a:r>
            <a:r>
              <a:rPr lang="zh-TW" altLang="en-US" dirty="0" smtClean="0"/>
              <a:t>個月，此後以寫作為志業</a:t>
            </a:r>
            <a:r>
              <a:rPr lang="zh-TW" altLang="en-US" dirty="0" smtClean="0"/>
              <a:t>。</a:t>
            </a:r>
            <a:endParaRPr lang="en-US" altLang="zh-TW"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fontScale="85000" lnSpcReduction="20000"/>
          </a:bodyPr>
          <a:lstStyle/>
          <a:p>
            <a:r>
              <a:rPr lang="zh-TW" altLang="en-US" dirty="0" smtClean="0"/>
              <a:t>在中日戰爭期間王詩琅也曾受徵召前往</a:t>
            </a:r>
            <a:r>
              <a:rPr lang="zh-TW" altLang="en-US" dirty="0" smtClean="0">
                <a:hlinkClick r:id="rId2" tooltip="上海"/>
              </a:rPr>
              <a:t>上海</a:t>
            </a:r>
            <a:r>
              <a:rPr lang="zh-TW" altLang="en-US" dirty="0" smtClean="0"/>
              <a:t>和</a:t>
            </a:r>
            <a:r>
              <a:rPr lang="zh-TW" altLang="en-US" dirty="0" smtClean="0">
                <a:hlinkClick r:id="rId3" tooltip="廣州"/>
              </a:rPr>
              <a:t>廣州</a:t>
            </a:r>
            <a:r>
              <a:rPr lang="zh-TW" altLang="en-US" dirty="0" smtClean="0"/>
              <a:t>從事戰爭任務，戰後曾任國民政府軍事委員會廣州行營台灣籍官兵總隊政治教官</a:t>
            </a:r>
            <a:r>
              <a:rPr lang="zh-TW" altLang="en-US" dirty="0" smtClean="0"/>
              <a:t>。</a:t>
            </a:r>
            <a:endParaRPr lang="en-US" altLang="zh-TW" dirty="0" smtClean="0"/>
          </a:p>
          <a:p>
            <a:pPr>
              <a:buNone/>
            </a:pPr>
            <a:endParaRPr lang="en-US" altLang="zh-TW" dirty="0" smtClean="0"/>
          </a:p>
          <a:p>
            <a:r>
              <a:rPr lang="zh-TW" altLang="en-US" dirty="0" smtClean="0">
                <a:hlinkClick r:id="rId4" tooltip="二次大戰"/>
              </a:rPr>
              <a:t>二次大戰</a:t>
            </a:r>
            <a:r>
              <a:rPr lang="zh-TW" altLang="en-US" dirty="0" smtClean="0"/>
              <a:t>結束後，王詩琅曾先後擔任</a:t>
            </a:r>
            <a:r>
              <a:rPr lang="en-US" altLang="zh-TW" dirty="0" smtClean="0"/>
              <a:t>《</a:t>
            </a:r>
            <a:r>
              <a:rPr lang="zh-TW" altLang="en-US" dirty="0" smtClean="0"/>
              <a:t>民報</a:t>
            </a:r>
            <a:r>
              <a:rPr lang="en-US" altLang="zh-TW" dirty="0" smtClean="0"/>
              <a:t>》</a:t>
            </a:r>
            <a:r>
              <a:rPr lang="zh-TW" altLang="en-US" dirty="0" smtClean="0"/>
              <a:t>編輯以及</a:t>
            </a:r>
            <a:r>
              <a:rPr lang="en-US" altLang="zh-TW" dirty="0" smtClean="0"/>
              <a:t>《</a:t>
            </a:r>
            <a:r>
              <a:rPr lang="zh-TW" altLang="en-US" dirty="0" smtClean="0"/>
              <a:t>和平日報</a:t>
            </a:r>
            <a:r>
              <a:rPr lang="en-US" altLang="zh-TW" dirty="0" smtClean="0"/>
              <a:t>》</a:t>
            </a:r>
            <a:r>
              <a:rPr lang="zh-TW" altLang="en-US" dirty="0" smtClean="0"/>
              <a:t>主筆等職位</a:t>
            </a:r>
            <a:r>
              <a:rPr lang="zh-TW" altLang="en-US" dirty="0" smtClean="0"/>
              <a:t>。</a:t>
            </a:r>
            <a:endParaRPr lang="en-US" altLang="zh-TW" dirty="0" smtClean="0"/>
          </a:p>
          <a:p>
            <a:endParaRPr lang="en-US" altLang="zh-TW" dirty="0" smtClean="0"/>
          </a:p>
          <a:p>
            <a:r>
              <a:rPr lang="en-US" altLang="zh-TW" dirty="0" smtClean="0"/>
              <a:t>1948</a:t>
            </a:r>
            <a:r>
              <a:rPr lang="zh-TW" altLang="en-US" dirty="0" smtClean="0"/>
              <a:t>年時王詩琅任職台北市文獻委員會，開始從事臺灣歷史及民俗文化編纂的工作</a:t>
            </a:r>
            <a:r>
              <a:rPr lang="zh-TW" altLang="en-US" dirty="0" smtClean="0"/>
              <a:t>。</a:t>
            </a:r>
            <a:endParaRPr lang="en-US" altLang="zh-TW" dirty="0" smtClean="0"/>
          </a:p>
          <a:p>
            <a:endParaRPr lang="en-US" altLang="zh-TW" dirty="0" smtClean="0"/>
          </a:p>
          <a:p>
            <a:r>
              <a:rPr lang="en-US" altLang="zh-TW" dirty="0" smtClean="0"/>
              <a:t>1961</a:t>
            </a:r>
            <a:r>
              <a:rPr lang="zh-TW" altLang="en-US" dirty="0" smtClean="0"/>
              <a:t>年時再轉任台灣省文獻委員會編纂組長，纂修</a:t>
            </a:r>
            <a:r>
              <a:rPr lang="en-US" altLang="zh-TW" dirty="0" smtClean="0"/>
              <a:t>《</a:t>
            </a:r>
            <a:r>
              <a:rPr lang="zh-TW" altLang="en-US" dirty="0" smtClean="0"/>
              <a:t>臺灣省通誌</a:t>
            </a:r>
            <a:r>
              <a:rPr lang="en-US" altLang="zh-TW" dirty="0" smtClean="0"/>
              <a:t>》</a:t>
            </a:r>
            <a:r>
              <a:rPr lang="zh-TW" altLang="en-US" dirty="0" smtClean="0"/>
              <a:t>。</a:t>
            </a:r>
            <a:endParaRPr lang="zh-TW"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作者介紹</a:t>
            </a:r>
            <a:r>
              <a:rPr lang="en-US" altLang="zh-TW" dirty="0" smtClean="0"/>
              <a:t>-</a:t>
            </a:r>
            <a:r>
              <a:rPr lang="zh-TW" altLang="en-US" dirty="0" smtClean="0"/>
              <a:t>作品</a:t>
            </a:r>
            <a:endParaRPr lang="zh-TW" altLang="en-US" dirty="0"/>
          </a:p>
        </p:txBody>
      </p:sp>
      <p:sp>
        <p:nvSpPr>
          <p:cNvPr id="3" name="內容版面配置區 2"/>
          <p:cNvSpPr>
            <a:spLocks noGrp="1"/>
          </p:cNvSpPr>
          <p:nvPr>
            <p:ph idx="1"/>
          </p:nvPr>
        </p:nvSpPr>
        <p:spPr/>
        <p:txBody>
          <a:bodyPr>
            <a:normAutofit fontScale="70000" lnSpcReduction="20000"/>
          </a:bodyPr>
          <a:lstStyle/>
          <a:p>
            <a:r>
              <a:rPr lang="zh-TW" altLang="en-US" dirty="0" smtClean="0"/>
              <a:t>王詩琅早期主要的文學創作包括</a:t>
            </a:r>
            <a:r>
              <a:rPr lang="zh-TW" altLang="en-US" dirty="0" smtClean="0">
                <a:hlinkClick r:id="rId3" tooltip="詩"/>
              </a:rPr>
              <a:t>詩</a:t>
            </a:r>
            <a:r>
              <a:rPr lang="zh-TW" altLang="en-US" dirty="0" smtClean="0"/>
              <a:t>和</a:t>
            </a:r>
            <a:r>
              <a:rPr lang="zh-TW" altLang="en-US" dirty="0" smtClean="0">
                <a:hlinkClick r:id="rId4" tooltip="小說"/>
              </a:rPr>
              <a:t>小說</a:t>
            </a:r>
            <a:r>
              <a:rPr lang="zh-TW" altLang="en-US" dirty="0" smtClean="0"/>
              <a:t>，其小說的風格帶有批判寫實主義、筆觸沉鬱，</a:t>
            </a:r>
            <a:r>
              <a:rPr lang="zh-TW" altLang="en-US" dirty="0" smtClean="0">
                <a:solidFill>
                  <a:schemeClr val="bg2">
                    <a:lumMod val="50000"/>
                  </a:schemeClr>
                </a:solidFill>
              </a:rPr>
              <a:t>反映出當時社會運動受到壓迫的挫敗</a:t>
            </a:r>
            <a:r>
              <a:rPr lang="zh-TW" altLang="en-US" dirty="0" smtClean="0">
                <a:solidFill>
                  <a:schemeClr val="bg2">
                    <a:lumMod val="50000"/>
                  </a:schemeClr>
                </a:solidFill>
              </a:rPr>
              <a:t>感</a:t>
            </a:r>
            <a:r>
              <a:rPr lang="zh-TW" altLang="en-US" dirty="0" smtClean="0"/>
              <a:t>，</a:t>
            </a:r>
            <a:r>
              <a:rPr lang="zh-TW" altLang="en-US" dirty="0" smtClean="0"/>
              <a:t>發表的作品有</a:t>
            </a:r>
            <a:r>
              <a:rPr lang="en-US" altLang="zh-TW" dirty="0" smtClean="0"/>
              <a:t>〈</a:t>
            </a:r>
            <a:r>
              <a:rPr lang="zh-TW" altLang="en-US" dirty="0" smtClean="0"/>
              <a:t>夜雨</a:t>
            </a:r>
            <a:r>
              <a:rPr lang="en-US" altLang="zh-TW" dirty="0" smtClean="0"/>
              <a:t>〉</a:t>
            </a:r>
            <a:r>
              <a:rPr lang="zh-TW" altLang="en-US" dirty="0" smtClean="0"/>
              <a:t>、</a:t>
            </a:r>
            <a:r>
              <a:rPr lang="en-US" altLang="zh-TW" dirty="0" smtClean="0"/>
              <a:t>〈</a:t>
            </a:r>
            <a:r>
              <a:rPr lang="zh-TW" altLang="en-US" dirty="0" smtClean="0"/>
              <a:t>沒落</a:t>
            </a:r>
            <a:r>
              <a:rPr lang="en-US" altLang="zh-TW" dirty="0" smtClean="0"/>
              <a:t>〉</a:t>
            </a:r>
            <a:r>
              <a:rPr lang="zh-TW" altLang="en-US" dirty="0" smtClean="0"/>
              <a:t>、</a:t>
            </a:r>
            <a:r>
              <a:rPr lang="en-US" altLang="zh-TW" dirty="0" smtClean="0"/>
              <a:t>〈</a:t>
            </a:r>
            <a:r>
              <a:rPr lang="zh-TW" altLang="en-US" dirty="0" smtClean="0"/>
              <a:t>十字路</a:t>
            </a:r>
            <a:r>
              <a:rPr lang="en-US" altLang="zh-TW" dirty="0" smtClean="0"/>
              <a:t>〉</a:t>
            </a:r>
            <a:r>
              <a:rPr lang="zh-TW" altLang="en-US" dirty="0" smtClean="0"/>
              <a:t>等</a:t>
            </a:r>
            <a:r>
              <a:rPr lang="zh-TW" altLang="en-US" dirty="0" smtClean="0"/>
              <a:t>。</a:t>
            </a:r>
            <a:endParaRPr lang="en-US" altLang="zh-TW" dirty="0" smtClean="0"/>
          </a:p>
          <a:p>
            <a:endParaRPr lang="en-US" altLang="zh-TW" dirty="0" smtClean="0"/>
          </a:p>
          <a:p>
            <a:r>
              <a:rPr lang="zh-TW" altLang="en-US" dirty="0" smtClean="0"/>
              <a:t>王</a:t>
            </a:r>
            <a:r>
              <a:rPr lang="zh-TW" altLang="en-US" dirty="0" smtClean="0"/>
              <a:t>詩琅的寫作範圍涵蓋甚廣，作品包括小</a:t>
            </a:r>
            <a:r>
              <a:rPr lang="zh-TW" altLang="en-US" dirty="0" smtClean="0">
                <a:solidFill>
                  <a:schemeClr val="bg2">
                    <a:lumMod val="50000"/>
                  </a:schemeClr>
                </a:solidFill>
              </a:rPr>
              <a:t>說</a:t>
            </a:r>
            <a:r>
              <a:rPr lang="zh-TW" altLang="en-US" dirty="0" smtClean="0"/>
              <a:t>、</a:t>
            </a:r>
            <a:r>
              <a:rPr lang="zh-TW" altLang="en-US" dirty="0" smtClean="0">
                <a:solidFill>
                  <a:schemeClr val="bg2">
                    <a:lumMod val="50000"/>
                  </a:schemeClr>
                </a:solidFill>
              </a:rPr>
              <a:t>兒童文學</a:t>
            </a:r>
            <a:r>
              <a:rPr lang="zh-TW" altLang="en-US" dirty="0" smtClean="0"/>
              <a:t>、</a:t>
            </a:r>
            <a:r>
              <a:rPr lang="zh-TW" altLang="en-US" dirty="0" smtClean="0">
                <a:solidFill>
                  <a:schemeClr val="bg2">
                    <a:lumMod val="50000"/>
                  </a:schemeClr>
                </a:solidFill>
              </a:rPr>
              <a:t>民間故事</a:t>
            </a:r>
            <a:r>
              <a:rPr lang="zh-TW" altLang="en-US" dirty="0" smtClean="0"/>
              <a:t>、</a:t>
            </a:r>
            <a:r>
              <a:rPr lang="zh-TW" altLang="en-US" dirty="0" smtClean="0">
                <a:solidFill>
                  <a:schemeClr val="bg2">
                    <a:lumMod val="50000"/>
                  </a:schemeClr>
                </a:solidFill>
              </a:rPr>
              <a:t>台灣民俗</a:t>
            </a:r>
            <a:r>
              <a:rPr lang="zh-TW" altLang="en-US" dirty="0" smtClean="0"/>
              <a:t>、</a:t>
            </a:r>
            <a:r>
              <a:rPr lang="zh-TW" altLang="en-US" dirty="0" smtClean="0">
                <a:solidFill>
                  <a:schemeClr val="bg2">
                    <a:lumMod val="50000"/>
                  </a:schemeClr>
                </a:solidFill>
              </a:rPr>
              <a:t>台灣人物</a:t>
            </a:r>
            <a:r>
              <a:rPr lang="zh-TW" altLang="en-US" dirty="0" smtClean="0"/>
              <a:t>、</a:t>
            </a:r>
            <a:r>
              <a:rPr lang="zh-TW" altLang="en-US" dirty="0" smtClean="0">
                <a:solidFill>
                  <a:schemeClr val="bg2">
                    <a:lumMod val="50000"/>
                  </a:schemeClr>
                </a:solidFill>
              </a:rPr>
              <a:t>台灣文教</a:t>
            </a:r>
            <a:r>
              <a:rPr lang="zh-TW" altLang="en-US" dirty="0" smtClean="0"/>
              <a:t>及</a:t>
            </a:r>
            <a:r>
              <a:rPr lang="zh-TW" altLang="en-US" dirty="0" smtClean="0">
                <a:solidFill>
                  <a:schemeClr val="bg2">
                    <a:lumMod val="50000"/>
                  </a:schemeClr>
                </a:solidFill>
              </a:rPr>
              <a:t>台灣歷史</a:t>
            </a:r>
            <a:r>
              <a:rPr lang="zh-TW" altLang="en-US" dirty="0" smtClean="0"/>
              <a:t>等</a:t>
            </a:r>
            <a:r>
              <a:rPr lang="zh-TW" altLang="en-US" dirty="0" smtClean="0"/>
              <a:t>。</a:t>
            </a:r>
            <a:endParaRPr lang="en-US" altLang="zh-TW" dirty="0" smtClean="0"/>
          </a:p>
          <a:p>
            <a:endParaRPr lang="en-US" altLang="zh-TW" dirty="0" smtClean="0"/>
          </a:p>
          <a:p>
            <a:r>
              <a:rPr lang="zh-TW" altLang="en-US" dirty="0" smtClean="0"/>
              <a:t>張良澤將王詩琅作品編為</a:t>
            </a:r>
            <a:r>
              <a:rPr lang="en-US" altLang="zh-TW" dirty="0" smtClean="0"/>
              <a:t>《</a:t>
            </a:r>
            <a:r>
              <a:rPr lang="zh-TW" altLang="en-US" dirty="0" smtClean="0"/>
              <a:t>王詩琅全集</a:t>
            </a:r>
            <a:r>
              <a:rPr lang="en-US" altLang="zh-TW" dirty="0" smtClean="0"/>
              <a:t>》</a:t>
            </a:r>
            <a:r>
              <a:rPr lang="zh-TW" altLang="en-US" dirty="0" smtClean="0"/>
              <a:t>，</a:t>
            </a:r>
            <a:r>
              <a:rPr lang="zh-TW" altLang="en-US" dirty="0" smtClean="0"/>
              <a:t>共</a:t>
            </a:r>
            <a:r>
              <a:rPr lang="en-US" altLang="zh-TW" dirty="0" smtClean="0"/>
              <a:t>11</a:t>
            </a:r>
            <a:r>
              <a:rPr lang="zh-TW" altLang="en-US" dirty="0" smtClean="0"/>
              <a:t>卷</a:t>
            </a:r>
            <a:endParaRPr lang="en-US" altLang="zh-TW" dirty="0" smtClean="0"/>
          </a:p>
          <a:p>
            <a:endParaRPr lang="en-US" altLang="zh-TW" dirty="0" smtClean="0"/>
          </a:p>
          <a:p>
            <a:r>
              <a:rPr lang="en-US" altLang="zh-TW" dirty="0" smtClean="0"/>
              <a:t>1991</a:t>
            </a:r>
            <a:r>
              <a:rPr lang="zh-TW" altLang="en-US" dirty="0" smtClean="0"/>
              <a:t>年王詩琅在日治時期所創作的幾篇重要短篇小說，前衛出版社將之與</a:t>
            </a:r>
            <a:r>
              <a:rPr lang="zh-TW" altLang="en-US" dirty="0" smtClean="0">
                <a:hlinkClick r:id="rId5" tooltip="朱點人"/>
              </a:rPr>
              <a:t>朱點人</a:t>
            </a:r>
            <a:r>
              <a:rPr lang="zh-TW" altLang="en-US" dirty="0" smtClean="0"/>
              <a:t>的作品合在一起出版，名為</a:t>
            </a:r>
            <a:r>
              <a:rPr lang="en-US" altLang="zh-TW" dirty="0" smtClean="0"/>
              <a:t>《</a:t>
            </a:r>
            <a:r>
              <a:rPr lang="zh-TW" altLang="en-US" dirty="0" smtClean="0"/>
              <a:t>王詩琅、朱點人合集</a:t>
            </a:r>
            <a:r>
              <a:rPr lang="en-US" altLang="zh-TW"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十字路概述</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「張的」是個銀行職員，雖然是完全沒有參加過社會運動的順民，但表哥、同事都因此被捕下獄</a:t>
            </a:r>
            <a:r>
              <a:rPr lang="zh-TW" altLang="en-US" dirty="0" smtClean="0"/>
              <a:t>。</a:t>
            </a:r>
            <a:endParaRPr lang="en-US" altLang="zh-TW" dirty="0" smtClean="0"/>
          </a:p>
          <a:p>
            <a:endParaRPr lang="en-US" altLang="zh-TW" dirty="0" smtClean="0"/>
          </a:p>
          <a:p>
            <a:r>
              <a:rPr lang="zh-TW" altLang="en-US" dirty="0" smtClean="0"/>
              <a:t>他</a:t>
            </a:r>
            <a:r>
              <a:rPr lang="zh-TW" altLang="en-US" dirty="0" smtClean="0"/>
              <a:t>深信只要努力便能獲得較好的生活，卻在浮沉數十年之後發現，「良民」和「革命分子」的夢想在資本主義社會底下都是無法達成的</a:t>
            </a:r>
            <a:r>
              <a:rPr lang="zh-TW" altLang="en-US" dirty="0" smtClean="0"/>
              <a:t>。</a:t>
            </a:r>
            <a:endParaRPr lang="en-US" altLang="zh-TW" dirty="0" smtClean="0"/>
          </a:p>
          <a:p>
            <a:endParaRPr lang="en-US" altLang="zh-TW" dirty="0" smtClean="0"/>
          </a:p>
          <a:p>
            <a:r>
              <a:rPr lang="zh-TW" altLang="en-US" dirty="0" smtClean="0"/>
              <a:t>主角</a:t>
            </a:r>
            <a:r>
              <a:rPr lang="zh-TW" altLang="en-US" dirty="0" smtClean="0"/>
              <a:t>無論涉入社會運動的程度深淺，背後都有一股強大的經濟壓力；他們都要面對家室</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翻文摘錄</a:t>
            </a:r>
            <a:endParaRPr lang="zh-TW" altLang="en-US" dirty="0"/>
          </a:p>
        </p:txBody>
      </p:sp>
      <p:sp>
        <p:nvSpPr>
          <p:cNvPr id="3" name="內容版面配置區 2"/>
          <p:cNvSpPr>
            <a:spLocks noGrp="1"/>
          </p:cNvSpPr>
          <p:nvPr>
            <p:ph idx="1"/>
          </p:nvPr>
        </p:nvSpPr>
        <p:spPr/>
        <p:txBody>
          <a:bodyPr>
            <a:normAutofit/>
          </a:bodyPr>
          <a:lstStyle/>
          <a:p>
            <a:r>
              <a:rPr lang="zh-TW" altLang="en-US" dirty="0" smtClean="0"/>
              <a:t>     </a:t>
            </a:r>
            <a:r>
              <a:rPr lang="zh-TW" altLang="en-US" dirty="0" smtClean="0"/>
              <a:t>    井原百貨店頭前的「蕭于維荖」內底，這頂鳥鼠色的帽仔，雖然是帝國做的國產品，但是不管帽型抑是色澤，佇這櫥仔外看起來，卻是沒淡薄仔輸同僚</a:t>
            </a:r>
            <a:r>
              <a:rPr lang="en-US" altLang="zh-TW" dirty="0" smtClean="0"/>
              <a:t>in </a:t>
            </a:r>
            <a:r>
              <a:rPr lang="en-US" altLang="zh-TW" dirty="0" err="1" smtClean="0"/>
              <a:t>phoh</a:t>
            </a:r>
            <a:r>
              <a:rPr lang="zh-TW" altLang="en-US" dirty="0" smtClean="0"/>
              <a:t>的過水貨，伊站佇這金爍爍的大琉璃廚仔頭前，憨憨仔看，躊躇了已經足久矣。彼頂和電火的光線合佮</a:t>
            </a:r>
            <a:r>
              <a:rPr lang="en-US" altLang="zh-TW" dirty="0" smtClean="0"/>
              <a:t>mat-mat-mat</a:t>
            </a:r>
            <a:r>
              <a:rPr lang="zh-TW" altLang="en-US" dirty="0" smtClean="0"/>
              <a:t>的帽仔親像妖嬌的美人</a:t>
            </a:r>
            <a:r>
              <a:rPr lang="en-US" altLang="zh-TW" dirty="0" err="1" smtClean="0"/>
              <a:t>leh</a:t>
            </a:r>
            <a:r>
              <a:rPr lang="zh-TW" altLang="en-US" dirty="0" smtClean="0"/>
              <a:t>向伊拽手</a:t>
            </a:r>
            <a:r>
              <a:rPr lang="zh-TW" altLang="en-US" dirty="0" smtClean="0"/>
              <a:t>。</a:t>
            </a:r>
            <a:endParaRPr lang="zh-TW" altLang="en-US" dirty="0" smtClean="0"/>
          </a:p>
          <a:p>
            <a:endParaRPr lang="zh-TW"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老實說，想到我頭頂戴的這頂舊型，擱是</a:t>
            </a:r>
            <a:r>
              <a:rPr lang="en-US" altLang="zh-TW" dirty="0" err="1" smtClean="0"/>
              <a:t>àu</a:t>
            </a:r>
            <a:r>
              <a:rPr lang="zh-TW" altLang="en-US" dirty="0" smtClean="0"/>
              <a:t>貨，實在配袂起這副新洋裝，這領新外套。而且佇</a:t>
            </a:r>
            <a:r>
              <a:rPr lang="en-US" altLang="zh-TW" dirty="0" smtClean="0"/>
              <a:t>in</a:t>
            </a:r>
            <a:r>
              <a:rPr lang="zh-TW" altLang="en-US" dirty="0" smtClean="0"/>
              <a:t>的面頭前，自頭至尾攏欲感覺到艱苦和袂爽，更加歹看。他最後嘛是不管 頭</a:t>
            </a:r>
            <a:r>
              <a:rPr lang="en-US" altLang="zh-TW" dirty="0" err="1" smtClean="0"/>
              <a:t>tú</a:t>
            </a:r>
            <a:r>
              <a:rPr lang="zh-TW" altLang="en-US" dirty="0" smtClean="0"/>
              <a:t>仔領的賞與有夠抑是沒夠開銷矣，舉起頭，沖一</a:t>
            </a:r>
            <a:r>
              <a:rPr lang="en-US" altLang="zh-TW" dirty="0" err="1" smtClean="0"/>
              <a:t>leh</a:t>
            </a:r>
            <a:r>
              <a:rPr lang="zh-TW" altLang="en-US" dirty="0" smtClean="0"/>
              <a:t>仔肩，將手插入</a:t>
            </a:r>
            <a:r>
              <a:rPr lang="en-US" altLang="zh-TW" dirty="0" err="1" smtClean="0"/>
              <a:t>tú</a:t>
            </a:r>
            <a:r>
              <a:rPr lang="zh-TW" altLang="en-US" dirty="0" smtClean="0"/>
              <a:t>新做成的黑外套，大步大步的踏入店內底。「坐呀」。</a:t>
            </a:r>
            <a:endParaRPr lang="zh-TW"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dirty="0" smtClean="0"/>
              <a:t>         街</a:t>
            </a:r>
            <a:r>
              <a:rPr lang="zh-TW" altLang="en-US" dirty="0" smtClean="0"/>
              <a:t>仔頂年尾的氣氛已經厚厚厚，就欲滾起來囉。你看</a:t>
            </a:r>
            <a:r>
              <a:rPr lang="en-US" altLang="zh-TW" dirty="0" smtClean="0"/>
              <a:t>!</a:t>
            </a:r>
            <a:r>
              <a:rPr lang="zh-TW" altLang="en-US" dirty="0" smtClean="0"/>
              <a:t>這塊島的心臟，華彩的城內四界攏是人。店內街路，亭仔腳，狹掙掙擱熱滾滾</a:t>
            </a:r>
            <a:r>
              <a:rPr lang="en-US" altLang="zh-TW" dirty="0" err="1" smtClean="0"/>
              <a:t>leh</a:t>
            </a:r>
            <a:r>
              <a:rPr lang="zh-TW" altLang="en-US" dirty="0" smtClean="0"/>
              <a:t>振動。店鋪內和亭仔腳臨時起的棚，裝佮水噹噹。</a:t>
            </a:r>
            <a:r>
              <a:rPr lang="en-US" altLang="zh-TW" dirty="0" err="1" smtClean="0"/>
              <a:t>kám</a:t>
            </a:r>
            <a:r>
              <a:rPr lang="zh-TW" altLang="en-US" dirty="0" smtClean="0"/>
              <a:t>仔店的帽仔、龍骨帶、化妝品。錶仔店內大小項時鐘、手錶。</a:t>
            </a:r>
            <a:r>
              <a:rPr lang="en-US" altLang="zh-TW" dirty="0" err="1" smtClean="0"/>
              <a:t>chhit-thô</a:t>
            </a:r>
            <a:r>
              <a:rPr lang="zh-TW" altLang="en-US" dirty="0" smtClean="0"/>
              <a:t>物仔店正新的種種</a:t>
            </a:r>
            <a:r>
              <a:rPr lang="en-US" altLang="zh-TW" dirty="0" err="1" smtClean="0"/>
              <a:t>chhit-thô</a:t>
            </a:r>
            <a:r>
              <a:rPr lang="zh-TW" altLang="en-US" dirty="0" smtClean="0"/>
              <a:t>物，花</a:t>
            </a:r>
            <a:r>
              <a:rPr lang="en-US" altLang="zh-TW" dirty="0" smtClean="0"/>
              <a:t>-</a:t>
            </a:r>
            <a:r>
              <a:rPr lang="en-US" altLang="zh-TW" dirty="0" err="1" smtClean="0"/>
              <a:t>li-lo̍k-niau</a:t>
            </a:r>
            <a:r>
              <a:rPr lang="zh-TW" altLang="en-US" dirty="0" smtClean="0"/>
              <a:t>排滿正新的用品。</a:t>
            </a:r>
          </a:p>
          <a:p>
            <a:r>
              <a:rPr lang="zh-TW" altLang="en-US" dirty="0" smtClean="0"/>
              <a:t>       </a:t>
            </a:r>
          </a:p>
          <a:p>
            <a:endParaRPr lang="zh-TW"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這時陣是四五點左右，  今仔日正是賞與金日，這狹掙掙的街仔</a:t>
            </a:r>
            <a:r>
              <a:rPr lang="zh-TW" altLang="en-US" dirty="0" smtClean="0"/>
              <a:t>上更加予</a:t>
            </a:r>
            <a:r>
              <a:rPr lang="zh-TW" altLang="en-US" dirty="0" smtClean="0"/>
              <a:t>遐灰的白的紅的黃的峘</a:t>
            </a:r>
            <a:r>
              <a:rPr lang="en-US" altLang="zh-TW" dirty="0" err="1" smtClean="0"/>
              <a:t>lòng-sòng</a:t>
            </a:r>
            <a:r>
              <a:rPr lang="zh-TW" altLang="en-US" dirty="0" smtClean="0"/>
              <a:t>的官衙會社銀行的大樓吐出來的男女鬧佮多一層混亂。</a:t>
            </a:r>
            <a:endParaRPr lang="zh-TW"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雲流水">
  <a:themeElements>
    <a:clrScheme name="行雲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雲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行雲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Calligraphy</Template>
  <TotalTime>61</TotalTime>
  <Words>1091</Words>
  <Application>Microsoft Office PowerPoint</Application>
  <PresentationFormat>如螢幕大小 (4:3)</PresentationFormat>
  <Paragraphs>64</Paragraphs>
  <Slides>15</Slides>
  <Notes>1</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行雲流水</vt:lpstr>
      <vt:lpstr>華台語對譯 王詩琅-十字路</vt:lpstr>
      <vt:lpstr>作者介紹-社會運動</vt:lpstr>
      <vt:lpstr>投影片 3</vt:lpstr>
      <vt:lpstr>作者介紹-作品</vt:lpstr>
      <vt:lpstr>十字路概述</vt:lpstr>
      <vt:lpstr>翻文摘錄</vt:lpstr>
      <vt:lpstr>投影片 7</vt:lpstr>
      <vt:lpstr>投影片 8</vt:lpstr>
      <vt:lpstr>投影片 9</vt:lpstr>
      <vt:lpstr>投影片 10</vt:lpstr>
      <vt:lpstr>投影片 11</vt:lpstr>
      <vt:lpstr>難譯字句</vt:lpstr>
      <vt:lpstr>投影片 13</vt:lpstr>
      <vt:lpstr>成語翻譯</vt:lpstr>
      <vt:lpstr>資料來源</vt:lpstr>
    </vt:vector>
  </TitlesOfParts>
  <Company>TestComputer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華台語對譯 王詩琅-十字路</dc:title>
  <dc:creator>TestUser</dc:creator>
  <cp:lastModifiedBy>TestUser</cp:lastModifiedBy>
  <cp:revision>12</cp:revision>
  <dcterms:created xsi:type="dcterms:W3CDTF">2013-06-10T18:53:36Z</dcterms:created>
  <dcterms:modified xsi:type="dcterms:W3CDTF">2013-06-10T19:54:52Z</dcterms:modified>
</cp:coreProperties>
</file>