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微軟正黑體" pitchFamily="34" charset="-120"/>
      <p:regular r:id="rId11"/>
      <p:bold r:id="rId12"/>
    </p:embeddedFont>
    <p:embeddedFont>
      <p:font typeface="華康秀風體W3(P)" pitchFamily="66" charset="-12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Wingdings 2" pitchFamily="18" charset="2"/>
      <p:regular r:id="rId18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767F2-9988-4594-A621-15180FC28D66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81244-A8D8-48EF-B6F5-642432ED09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81244-A8D8-48EF-B6F5-642432ED094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0CC3BA-F9DE-419E-9EF3-B588815E5C19}" type="datetimeFigureOut">
              <a:rPr lang="zh-TW" altLang="en-US" smtClean="0"/>
              <a:pPr/>
              <a:t>2013/5/14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99F13C-5615-4BE6-B2C2-123DD26997E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zh-TW" altLang="zh-TW" dirty="0" smtClean="0"/>
              <a:t/>
            </a:r>
            <a:br>
              <a:rPr lang="zh-TW" altLang="zh-TW" dirty="0" smtClean="0"/>
            </a:br>
            <a:r>
              <a:rPr lang="en-US" altLang="zh-TW" dirty="0" smtClean="0"/>
              <a:t> 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r>
              <a:rPr lang="zh-TW" altLang="zh-TW" sz="5300" b="1" dirty="0" smtClean="0">
                <a:solidFill>
                  <a:schemeClr val="bg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華台語文對譯課堂報告</a:t>
            </a:r>
            <a:r>
              <a:rPr lang="zh-TW" altLang="zh-TW" sz="5300" dirty="0" smtClean="0">
                <a:solidFill>
                  <a:schemeClr val="bg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/>
            </a:r>
            <a:br>
              <a:rPr lang="zh-TW" altLang="zh-TW" sz="5300" dirty="0" smtClean="0">
                <a:solidFill>
                  <a:schemeClr val="bg2">
                    <a:lumMod val="75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</a:br>
            <a:r>
              <a:rPr lang="zh-TW" altLang="zh-TW" sz="5300" b="1" dirty="0" smtClean="0">
                <a:solidFill>
                  <a:schemeClr val="tx2">
                    <a:lumMod val="50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楊逵－</a:t>
            </a:r>
            <a:r>
              <a:rPr lang="zh-TW" altLang="zh-TW" sz="5300" dirty="0" smtClean="0">
                <a:solidFill>
                  <a:schemeClr val="tx2">
                    <a:lumMod val="50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種</a:t>
            </a:r>
            <a:r>
              <a:rPr lang="zh-TW" altLang="en-US" sz="5300" dirty="0" smtClean="0">
                <a:solidFill>
                  <a:schemeClr val="tx2">
                    <a:lumMod val="50000"/>
                  </a:schemeClr>
                </a:solidFill>
                <a:latin typeface="華康秀風體W3(P)" pitchFamily="66" charset="-120"/>
                <a:ea typeface="華康秀風體W3(P)" pitchFamily="66" charset="-120"/>
              </a:rPr>
              <a:t>番薯</a:t>
            </a:r>
            <a:r>
              <a:rPr lang="zh-TW" altLang="zh-TW" dirty="0" smtClean="0">
                <a:solidFill>
                  <a:schemeClr val="tx1"/>
                </a:solidFill>
                <a:latin typeface="華康秀風體W3(P)" pitchFamily="66" charset="-120"/>
                <a:ea typeface="華康秀風體W3(P)" pitchFamily="66" charset="-120"/>
              </a:rPr>
              <a:t/>
            </a:r>
            <a:br>
              <a:rPr lang="zh-TW" altLang="zh-TW" dirty="0" smtClean="0">
                <a:solidFill>
                  <a:schemeClr val="tx1"/>
                </a:solidFill>
                <a:latin typeface="華康秀風體W3(P)" pitchFamily="66" charset="-120"/>
                <a:ea typeface="華康秀風體W3(P)" pitchFamily="66" charset="-120"/>
              </a:rPr>
            </a:br>
            <a:endParaRPr lang="zh-TW" altLang="en-US" dirty="0">
              <a:solidFill>
                <a:schemeClr val="tx1"/>
              </a:solidFill>
              <a:latin typeface="華康秀風體W3(P)" pitchFamily="66" charset="-120"/>
              <a:ea typeface="華康秀風體W3(P)" pitchFamily="66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altLang="zh-TW" b="1" dirty="0" smtClean="0">
                <a:latin typeface="華康秀風體W3(P)" pitchFamily="66" charset="-120"/>
                <a:ea typeface="華康秀風體W3(P)" pitchFamily="66" charset="-120"/>
              </a:rPr>
              <a:t>ATA099102</a:t>
            </a:r>
            <a:r>
              <a:rPr lang="zh-TW" altLang="zh-TW" b="1" dirty="0" smtClean="0">
                <a:latin typeface="華康秀風體W3(P)" pitchFamily="66" charset="-120"/>
                <a:ea typeface="華康秀風體W3(P)" pitchFamily="66" charset="-120"/>
              </a:rPr>
              <a:t>台三甲</a:t>
            </a:r>
            <a:endParaRPr lang="en-US" altLang="zh-TW" b="1" dirty="0" smtClean="0">
              <a:latin typeface="華康秀風體W3(P)" pitchFamily="66" charset="-120"/>
              <a:ea typeface="華康秀風體W3(P)" pitchFamily="66" charset="-120"/>
            </a:endParaRPr>
          </a:p>
          <a:p>
            <a:pPr algn="r"/>
            <a:r>
              <a:rPr lang="zh-TW" altLang="zh-TW" b="1" dirty="0" smtClean="0">
                <a:latin typeface="華康秀風體W3(P)" pitchFamily="66" charset="-120"/>
                <a:ea typeface="華康秀風體W3(P)" pitchFamily="66" charset="-120"/>
              </a:rPr>
              <a:t>顏均羽</a:t>
            </a:r>
            <a:r>
              <a:rPr lang="zh-TW" altLang="en-US" b="1" dirty="0" smtClean="0">
                <a:latin typeface="華康秀風體W3(P)" pitchFamily="66" charset="-120"/>
                <a:ea typeface="華康秀風體W3(P)" pitchFamily="66" charset="-120"/>
              </a:rPr>
              <a:t> </a:t>
            </a:r>
            <a:r>
              <a:rPr lang="zh-TW" altLang="zh-TW" b="1" dirty="0" smtClean="0">
                <a:latin typeface="華康秀風體W3(P)" pitchFamily="66" charset="-120"/>
                <a:ea typeface="華康秀風體W3(P)" pitchFamily="66" charset="-120"/>
              </a:rPr>
              <a:t> </a:t>
            </a:r>
            <a:r>
              <a:rPr lang="en-US" altLang="zh-TW" b="1" dirty="0" smtClean="0">
                <a:latin typeface="華康秀風體W3(P)" pitchFamily="66" charset="-120"/>
                <a:ea typeface="華康秀風體W3(P)" pitchFamily="66" charset="-120"/>
              </a:rPr>
              <a:t>Kun-ú </a:t>
            </a:r>
            <a:r>
              <a:rPr lang="en-US" altLang="zh-TW" b="1" dirty="0" err="1" smtClean="0">
                <a:latin typeface="華康秀風體W3(P)" pitchFamily="66" charset="-120"/>
                <a:ea typeface="華康秀風體W3(P)" pitchFamily="66" charset="-120"/>
              </a:rPr>
              <a:t>Gân</a:t>
            </a:r>
            <a:endParaRPr lang="zh-TW" altLang="en-US" dirty="0">
              <a:latin typeface="華康秀風體W3(P)" pitchFamily="66" charset="-120"/>
              <a:ea typeface="華康秀風體W3(P)" pitchFamily="66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1195805515_1.jpg"/>
          <p:cNvPicPr>
            <a:picLocks noChangeAspect="1"/>
          </p:cNvPicPr>
          <p:nvPr/>
        </p:nvPicPr>
        <p:blipFill>
          <a:blip r:embed="rId2" cstate="print">
            <a:lum bright="43000" contrast="33000"/>
          </a:blip>
          <a:stretch>
            <a:fillRect/>
          </a:stretch>
        </p:blipFill>
        <p:spPr>
          <a:xfrm rot="959438">
            <a:off x="4764263" y="673489"/>
            <a:ext cx="3098800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〈</a:t>
            </a:r>
            <a:r>
              <a:rPr lang="zh-TW" altLang="zh-TW" sz="5300" b="1" dirty="0" smtClean="0">
                <a:latin typeface="華康秀風體W3(P)" pitchFamily="66" charset="-120"/>
                <a:ea typeface="華康秀風體W3(P)" pitchFamily="66" charset="-120"/>
              </a:rPr>
              <a:t>種番薯</a:t>
            </a:r>
            <a:r>
              <a:rPr lang="en-US" altLang="zh-TW" sz="5300" b="1" dirty="0" smtClean="0">
                <a:latin typeface="華康秀風體W3(P)" pitchFamily="66" charset="-120"/>
                <a:ea typeface="華康秀風體W3(P)" pitchFamily="66" charset="-120"/>
              </a:rPr>
              <a:t>〉</a:t>
            </a:r>
            <a:r>
              <a:rPr lang="zh-TW" altLang="zh-TW" sz="5300" b="1" dirty="0" smtClean="0">
                <a:latin typeface="華康秀風體W3(P)" pitchFamily="66" charset="-120"/>
                <a:ea typeface="華康秀風體W3(P)" pitchFamily="66" charset="-120"/>
              </a:rPr>
              <a:t>　</a:t>
            </a:r>
            <a:r>
              <a:rPr lang="zh-TW" altLang="zh-TW" sz="5300" dirty="0" smtClean="0">
                <a:latin typeface="華康秀風體W3(P)" pitchFamily="66" charset="-120"/>
                <a:ea typeface="華康秀風體W3(P)" pitchFamily="66" charset="-120"/>
              </a:rPr>
              <a:t/>
            </a:r>
            <a:br>
              <a:rPr lang="zh-TW" altLang="zh-TW" sz="5300" dirty="0" smtClean="0">
                <a:latin typeface="華康秀風體W3(P)" pitchFamily="66" charset="-120"/>
                <a:ea typeface="華康秀風體W3(P)" pitchFamily="66" charset="-120"/>
              </a:rPr>
            </a:br>
            <a:endParaRPr lang="zh-TW" altLang="en-US" sz="5300" dirty="0">
              <a:latin typeface="華康秀風體W3(P)" pitchFamily="66" charset="-120"/>
              <a:ea typeface="華康秀風體W3(P)" pitchFamily="66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TW" sz="4000" dirty="0" smtClean="0">
                <a:latin typeface="華康秀風體W3(P)" pitchFamily="66" charset="-120"/>
                <a:ea typeface="華康秀風體W3(P)" pitchFamily="66" charset="-120"/>
              </a:rPr>
              <a:t>〈</a:t>
            </a:r>
            <a:r>
              <a:rPr lang="zh-TW" altLang="zh-TW" sz="4000" dirty="0" smtClean="0">
                <a:latin typeface="華康秀風體W3(P)" pitchFamily="66" charset="-120"/>
                <a:ea typeface="華康秀風體W3(P)" pitchFamily="66" charset="-120"/>
              </a:rPr>
              <a:t>薯作り</a:t>
            </a:r>
            <a:r>
              <a:rPr lang="en-US" altLang="zh-TW" sz="4000" dirty="0" smtClean="0">
                <a:latin typeface="華康秀風體W3(P)" pitchFamily="66" charset="-120"/>
                <a:ea typeface="華康秀風體W3(P)" pitchFamily="66" charset="-120"/>
              </a:rPr>
              <a:t>〉</a:t>
            </a:r>
          </a:p>
          <a:p>
            <a:pPr>
              <a:buFont typeface="Wingdings" pitchFamily="2" charset="2"/>
              <a:buChar char="u"/>
            </a:pP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 三省堂版</a:t>
            </a:r>
            <a:r>
              <a:rPr lang="en-US" altLang="zh-TW" sz="4000" dirty="0" smtClean="0">
                <a:latin typeface="華康秀風體W3(P)" pitchFamily="66" charset="-120"/>
                <a:ea typeface="華康秀風體W3(P)" pitchFamily="66" charset="-120"/>
              </a:rPr>
              <a:t>《</a:t>
            </a: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鵝媽媽出嫁</a:t>
            </a:r>
            <a:r>
              <a:rPr lang="en-US" altLang="zh-TW" sz="4000" dirty="0" smtClean="0">
                <a:latin typeface="華康秀風體W3(P)" pitchFamily="66" charset="-120"/>
                <a:ea typeface="華康秀風體W3(P)" pitchFamily="66" charset="-120"/>
              </a:rPr>
              <a:t>》</a:t>
            </a:r>
          </a:p>
          <a:p>
            <a:pPr>
              <a:buFont typeface="Wingdings" pitchFamily="2" charset="2"/>
              <a:buChar char="u"/>
            </a:pPr>
            <a:r>
              <a:rPr lang="en-US" altLang="zh-TW" sz="4000" dirty="0" smtClean="0">
                <a:latin typeface="華康秀風體W3(P)" pitchFamily="66" charset="-120"/>
                <a:ea typeface="華康秀風體W3(P)" pitchFamily="66" charset="-120"/>
              </a:rPr>
              <a:t>1946</a:t>
            </a: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年</a:t>
            </a:r>
            <a:r>
              <a:rPr lang="en-US" altLang="zh-TW" sz="4000" dirty="0" smtClean="0">
                <a:latin typeface="華康秀風體W3(P)" pitchFamily="66" charset="-120"/>
                <a:ea typeface="華康秀風體W3(P)" pitchFamily="66" charset="-120"/>
              </a:rPr>
              <a:t>3</a:t>
            </a: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月出版</a:t>
            </a:r>
            <a:endParaRPr lang="en-US" altLang="zh-TW" sz="4000" dirty="0" smtClean="0">
              <a:latin typeface="華康秀風體W3(P)" pitchFamily="66" charset="-120"/>
              <a:ea typeface="華康秀風體W3(P)" pitchFamily="66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楊逵第一本作品集</a:t>
            </a:r>
            <a:endParaRPr lang="en-US" altLang="zh-TW" sz="4000" dirty="0" smtClean="0">
              <a:latin typeface="華康秀風體W3(P)" pitchFamily="66" charset="-120"/>
              <a:ea typeface="華康秀風體W3(P)" pitchFamily="66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後來乎張良澤教授翻做華語</a:t>
            </a:r>
            <a:r>
              <a:rPr lang="en-US" altLang="zh-TW" sz="3600" dirty="0" smtClean="0">
                <a:latin typeface="華康秀風體W3(P)" pitchFamily="66" charset="-120"/>
                <a:ea typeface="華康秀風體W3(P)" pitchFamily="66" charset="-120"/>
              </a:rPr>
              <a:t>〈</a:t>
            </a: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種地瓜</a:t>
            </a:r>
            <a:r>
              <a:rPr lang="en-US" altLang="zh-TW" sz="3600" dirty="0" smtClean="0">
                <a:latin typeface="華康秀風體W3(P)" pitchFamily="66" charset="-120"/>
                <a:ea typeface="華康秀風體W3(P)" pitchFamily="66" charset="-120"/>
              </a:rPr>
              <a:t>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小說的背景是佇日本統治時陣，庄跤所在有一个囡仔號做林清輝，伊佇厝內需要鬥跤手的時陣，咧煩惱敢欲繼續讀冊，描寫帝國主義的統治之下，臺灣民眾的艱苦佮無奈，嘛反映著</a:t>
            </a:r>
            <a:r>
              <a:rPr lang="en-US" altLang="zh-TW" sz="4000" dirty="0" smtClean="0">
                <a:latin typeface="華康秀風體W3(P)" pitchFamily="66" charset="-120"/>
                <a:ea typeface="華康秀風體W3(P)" pitchFamily="66" charset="-120"/>
              </a:rPr>
              <a:t>in</a:t>
            </a: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堅持的精神佮古意的性格。</a:t>
            </a:r>
          </a:p>
          <a:p>
            <a:pPr>
              <a:buNone/>
            </a:pP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　　</a:t>
            </a:r>
            <a:endParaRPr lang="zh-TW" altLang="en-US" sz="4000" dirty="0">
              <a:latin typeface="華康秀風體W3(P)" pitchFamily="66" charset="-120"/>
              <a:ea typeface="華康秀風體W3(P)" pitchFamily="66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u"/>
            </a:pP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故事按林清輝的阿爸乎派去南洋作軍伕開始，寫出戰爭的時陣一般家庭的狀況，林家的母仔囝相互鬥相跤，文字充滿著親情、彼時囡仔佇戰亂當中成長的無奈、田庄在戰火當中拋荒的情景。</a:t>
            </a:r>
            <a:endParaRPr lang="en-US" altLang="zh-TW" sz="4000" dirty="0" smtClean="0">
              <a:latin typeface="華康秀風體W3(P)" pitchFamily="66" charset="-120"/>
              <a:ea typeface="華康秀風體W3(P)" pitchFamily="66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故事的結果，林清輝雖然犧牲伊升學的願望，毋閣伊歡歡喜喜走入去田園的形影，乎人感覺講毋管這馬生活有偌艱苦，未來猶原充滿希望。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華康秀風體W3(P)" pitchFamily="66" charset="-120"/>
                <a:ea typeface="華康秀風體W3(P)" pitchFamily="66" charset="-120"/>
              </a:rPr>
              <a:t>譯文摘錄</a:t>
            </a:r>
            <a:r>
              <a:rPr lang="en-US" altLang="zh-TW" sz="4800" b="1" dirty="0" smtClean="0">
                <a:latin typeface="華康秀風體W3(P)" pitchFamily="66" charset="-120"/>
                <a:ea typeface="華康秀風體W3(P)" pitchFamily="66" charset="-120"/>
              </a:rPr>
              <a:t>-1</a:t>
            </a:r>
            <a:endParaRPr lang="zh-TW" altLang="en-US" sz="4800" b="1" dirty="0">
              <a:latin typeface="華康秀風體W3(P)" pitchFamily="66" charset="-120"/>
              <a:ea typeface="華康秀風體W3(P)" pitchFamily="66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zh-TW" altLang="en-US" dirty="0" smtClean="0">
                <a:latin typeface="華康秀風體W3(P)" pitchFamily="66" charset="-120"/>
                <a:ea typeface="華康秀風體W3(P)" pitchFamily="66" charset="-120"/>
              </a:rPr>
              <a:t>　　若是往過，這時就好食飽矣，規家歡歡喜喜，哪食對田挽轉來的柑仔蜜、弓蕉抑是草莓，哪聽阿爸講趣味的故事。</a:t>
            </a:r>
            <a:endParaRPr lang="en-US" altLang="zh-TW" dirty="0" smtClean="0">
              <a:latin typeface="華康秀風體W3(P)" pitchFamily="66" charset="-120"/>
              <a:ea typeface="華康秀風體W3(P)" pitchFamily="66" charset="-120"/>
            </a:endParaRPr>
          </a:p>
          <a:p>
            <a:endParaRPr lang="zh-TW" altLang="en-US" dirty="0" smtClean="0">
              <a:latin typeface="華康秀風體W3(P)" pitchFamily="66" charset="-120"/>
              <a:ea typeface="華康秀風體W3(P)" pitchFamily="66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dirty="0" smtClean="0">
                <a:latin typeface="華康秀風體W3(P)" pitchFamily="66" charset="-120"/>
                <a:ea typeface="華康秀風體W3(P)" pitchFamily="66" charset="-120"/>
              </a:rPr>
              <a:t>　　作田無閒的時陣，對學校轉來，看到飯猶未好就使性地，共冊包烏白丟，氣甲欲流目屎的林清輝，這馬袂吵袂抐，想起過去沓沓仔消失的形影，加減感覺一陣甜蜜的感傷爾爾。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華康秀風體W3(P)" pitchFamily="66" charset="-120"/>
                <a:ea typeface="華康秀風體W3(P)" pitchFamily="66" charset="-120"/>
              </a:rPr>
              <a:t>譯文摘錄</a:t>
            </a:r>
            <a:r>
              <a:rPr lang="en-US" altLang="zh-TW" sz="4800" b="1" dirty="0" smtClean="0">
                <a:latin typeface="華康秀風體W3(P)" pitchFamily="66" charset="-120"/>
                <a:ea typeface="華康秀風體W3(P)" pitchFamily="66" charset="-120"/>
              </a:rPr>
              <a:t>-2</a:t>
            </a:r>
            <a:endParaRPr lang="zh-TW" altLang="en-US" sz="4800" b="1" dirty="0">
              <a:latin typeface="華康秀風體W3(P)" pitchFamily="66" charset="-120"/>
              <a:ea typeface="華康秀風體W3(P)" pitchFamily="66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u"/>
            </a:pPr>
            <a:r>
              <a:rPr lang="zh-TW" altLang="en-US" sz="3000" dirty="0" smtClean="0">
                <a:latin typeface="華康秀風體W3(P)" pitchFamily="66" charset="-120"/>
                <a:ea typeface="華康秀風體W3(P)" pitchFamily="66" charset="-120"/>
              </a:rPr>
              <a:t>　　林清輝母仔囝按呢過著艱苦的日子，毋過嘛干焦會使完成挲草、加水佮壅肥的工課，抑若反土、犁田、栽苗遮的工課，是按怎嘛攏袂赴做，田園就按呢漸漸拋荒。</a:t>
            </a:r>
          </a:p>
          <a:p>
            <a:endParaRPr lang="zh-TW" altLang="en-US" sz="3000" dirty="0" smtClean="0">
              <a:latin typeface="華康秀風體W3(P)" pitchFamily="66" charset="-120"/>
              <a:ea typeface="華康秀風體W3(P)" pitchFamily="66" charset="-120"/>
            </a:endParaRPr>
          </a:p>
          <a:p>
            <a:pPr>
              <a:buFont typeface="Wingdings" pitchFamily="2" charset="2"/>
              <a:buChar char="u"/>
            </a:pPr>
            <a:r>
              <a:rPr lang="zh-TW" altLang="en-US" sz="3000" dirty="0" smtClean="0">
                <a:latin typeface="華康秀風體W3(P)" pitchFamily="66" charset="-120"/>
                <a:ea typeface="華康秀風體W3(P)" pitchFamily="66" charset="-120"/>
              </a:rPr>
              <a:t>   　　著算阿爸佇厝的時陣，倩一个鬥跤手的，誠無輕鬆才會當趕完工課，像這款厚工的田園，叫</a:t>
            </a:r>
            <a:r>
              <a:rPr lang="en-US" altLang="zh-TW" sz="3000" dirty="0" smtClean="0">
                <a:latin typeface="華康秀風體W3(P)" pitchFamily="66" charset="-120"/>
                <a:ea typeface="華康秀風體W3(P)" pitchFamily="66" charset="-120"/>
              </a:rPr>
              <a:t>in</a:t>
            </a:r>
            <a:r>
              <a:rPr lang="zh-TW" altLang="en-US" sz="3000" dirty="0" smtClean="0">
                <a:latin typeface="華康秀風體W3(P)" pitchFamily="66" charset="-120"/>
                <a:ea typeface="華康秀風體W3(P)" pitchFamily="66" charset="-120"/>
              </a:rPr>
              <a:t>母仔囝來做，實在傷勉強矣。閣再講阿母嘛捌四界揣人來鬥相共，毋過現時無一个有閒工的人。「好農無雜草」──阿爸離開了後留落來的這句話，咧蛀阿母的心，逐擺想起這句話，著感覺對阿爸真虧欠，忍不住目屎流目屎滴。毋過歸尾嘛是不得已的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華康秀風體W3(P)" pitchFamily="66" charset="-120"/>
                <a:ea typeface="華康秀風體W3(P)" pitchFamily="66" charset="-120"/>
              </a:rPr>
              <a:t>較困難的語詞</a:t>
            </a:r>
            <a:endParaRPr lang="zh-TW" altLang="en-US" sz="4000" dirty="0">
              <a:latin typeface="華康秀風體W3(P)" pitchFamily="66" charset="-120"/>
              <a:ea typeface="華康秀風體W3(P)" pitchFamily="66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不哭也不鬧→袂吵袂</a:t>
            </a:r>
            <a:r>
              <a:rPr lang="zh-TW" altLang="en-US" sz="2600" dirty="0" smtClean="0">
                <a:latin typeface="華康秀風體W3(P)" pitchFamily="66" charset="-120"/>
                <a:ea typeface="華康秀風體W3(P)" pitchFamily="66" charset="-120"/>
              </a:rPr>
              <a:t>抐</a:t>
            </a: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除草→娑草</a:t>
            </a: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施肥→壅肥</a:t>
            </a: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翻土→反土</a:t>
            </a: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幫手→鬥跤手的</a:t>
            </a: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忙不過來→袂赴做</a:t>
            </a:r>
          </a:p>
          <a:p>
            <a:pPr>
              <a:buFont typeface="Wingdings" pitchFamily="2" charset="2"/>
              <a:buChar char="u"/>
            </a:pPr>
            <a:r>
              <a:rPr lang="zh-TW" altLang="en-US" sz="3600" dirty="0" smtClean="0">
                <a:latin typeface="華康秀風體W3(P)" pitchFamily="66" charset="-120"/>
                <a:ea typeface="華康秀風體W3(P)" pitchFamily="66" charset="-120"/>
              </a:rPr>
              <a:t>荒蕪→拋荒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</TotalTime>
  <Words>263</Words>
  <Application>Microsoft Office PowerPoint</Application>
  <PresentationFormat>如螢幕大小 (4:3)</PresentationFormat>
  <Paragraphs>30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Arial</vt:lpstr>
      <vt:lpstr>新細明體</vt:lpstr>
      <vt:lpstr>Tw Cen MT</vt:lpstr>
      <vt:lpstr>微軟正黑體</vt:lpstr>
      <vt:lpstr>華康秀風體W3(P)</vt:lpstr>
      <vt:lpstr>Wingdings</vt:lpstr>
      <vt:lpstr>Calibri</vt:lpstr>
      <vt:lpstr>Wingdings 2</vt:lpstr>
      <vt:lpstr>中庸</vt:lpstr>
      <vt:lpstr>   華台語文對譯課堂報告 楊逵－種番薯 </vt:lpstr>
      <vt:lpstr> 〈種番薯〉　 </vt:lpstr>
      <vt:lpstr>投影片 3</vt:lpstr>
      <vt:lpstr>投影片 4</vt:lpstr>
      <vt:lpstr>投影片 5</vt:lpstr>
      <vt:lpstr>譯文摘錄-1</vt:lpstr>
      <vt:lpstr>譯文摘錄-2</vt:lpstr>
      <vt:lpstr>較困難的語詞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華台語文對譯課堂報告 楊逵－種番薯</dc:title>
  <dc:creator>shiyeu</dc:creator>
  <cp:lastModifiedBy>shiyeu</cp:lastModifiedBy>
  <cp:revision>5</cp:revision>
  <dcterms:created xsi:type="dcterms:W3CDTF">2013-05-13T17:33:09Z</dcterms:created>
  <dcterms:modified xsi:type="dcterms:W3CDTF">2013-05-13T18:02:54Z</dcterms:modified>
</cp:coreProperties>
</file>