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095A95-7392-41B2-92F4-AEE80AD3E426}" type="datetimeFigureOut">
              <a:rPr lang="zh-TW" altLang="en-US" smtClean="0"/>
              <a:pPr/>
              <a:t>2013/6/13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986AB-D4D7-4CA6-8518-958EFD06E3D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095A95-7392-41B2-92F4-AEE80AD3E426}" type="datetimeFigureOut">
              <a:rPr lang="zh-TW" altLang="en-US" smtClean="0"/>
              <a:pPr/>
              <a:t>2013/6/13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986AB-D4D7-4CA6-8518-958EFD06E3D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095A95-7392-41B2-92F4-AEE80AD3E426}" type="datetimeFigureOut">
              <a:rPr lang="zh-TW" altLang="en-US" smtClean="0"/>
              <a:pPr/>
              <a:t>2013/6/13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986AB-D4D7-4CA6-8518-958EFD06E3D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095A95-7392-41B2-92F4-AEE80AD3E426}" type="datetimeFigureOut">
              <a:rPr lang="zh-TW" altLang="en-US" smtClean="0"/>
              <a:pPr/>
              <a:t>2013/6/13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986AB-D4D7-4CA6-8518-958EFD06E3D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095A95-7392-41B2-92F4-AEE80AD3E426}" type="datetimeFigureOut">
              <a:rPr lang="zh-TW" altLang="en-US" smtClean="0"/>
              <a:pPr/>
              <a:t>2013/6/13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986AB-D4D7-4CA6-8518-958EFD06E3D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095A95-7392-41B2-92F4-AEE80AD3E426}" type="datetimeFigureOut">
              <a:rPr lang="zh-TW" altLang="en-US" smtClean="0"/>
              <a:pPr/>
              <a:t>2013/6/13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986AB-D4D7-4CA6-8518-958EFD06E3D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095A95-7392-41B2-92F4-AEE80AD3E426}" type="datetimeFigureOut">
              <a:rPr lang="zh-TW" altLang="en-US" smtClean="0"/>
              <a:pPr/>
              <a:t>2013/6/13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986AB-D4D7-4CA6-8518-958EFD06E3D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095A95-7392-41B2-92F4-AEE80AD3E426}" type="datetimeFigureOut">
              <a:rPr lang="zh-TW" altLang="en-US" smtClean="0"/>
              <a:pPr/>
              <a:t>2013/6/13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986AB-D4D7-4CA6-8518-958EFD06E3D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095A95-7392-41B2-92F4-AEE80AD3E426}" type="datetimeFigureOut">
              <a:rPr lang="zh-TW" altLang="en-US" smtClean="0"/>
              <a:pPr/>
              <a:t>2013/6/13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986AB-D4D7-4CA6-8518-958EFD06E3D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095A95-7392-41B2-92F4-AEE80AD3E426}" type="datetimeFigureOut">
              <a:rPr lang="zh-TW" altLang="en-US" smtClean="0"/>
              <a:pPr/>
              <a:t>2013/6/13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986AB-D4D7-4CA6-8518-958EFD06E3D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095A95-7392-41B2-92F4-AEE80AD3E426}" type="datetimeFigureOut">
              <a:rPr lang="zh-TW" altLang="en-US" smtClean="0"/>
              <a:pPr/>
              <a:t>2013/6/13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986AB-D4D7-4CA6-8518-958EFD06E3D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A095A95-7392-41B2-92F4-AEE80AD3E426}" type="datetimeFigureOut">
              <a:rPr lang="zh-TW" altLang="en-US" smtClean="0"/>
              <a:pPr/>
              <a:t>2013/6/13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FD986AB-D4D7-4CA6-8518-958EFD06E3D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/index.php?title=%E7%A4%BE%E4%BC%9A%E9%9D%A9%E5%91%BD&amp;action=edit&amp;redlink=1" TargetMode="External"/><Relationship Id="rId2" Type="http://schemas.openxmlformats.org/officeDocument/2006/relationships/hyperlink" Target="http://zh.wikipedia.org/wiki/%E5%8D%B0%E5%BA%A6%E5%B0%BC%E8%A5%BF%E4%BA%9A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zh.wikipedia.org/wiki/%E8%8D%B7%E5%85%B0" TargetMode="External"/><Relationship Id="rId4" Type="http://schemas.openxmlformats.org/officeDocument/2006/relationships/hyperlink" Target="http://zh.wikipedia.org/w/index.php?title=%E5%8D%B0%E5%BA%A6%E5%B0%BC%E8%A5%BF%E4%BA%9A%E7%8B%AC%E7%AB%8B%E5%AE%A3%E8%A8%80&amp;action=edit&amp;redlink=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華康康楷體 Std W5" pitchFamily="66" charset="-120"/>
                <a:ea typeface="華康康楷體 Std W5" pitchFamily="66" charset="-120"/>
              </a:rPr>
              <a:t>陳千武─默契</a:t>
            </a:r>
            <a:endParaRPr lang="zh-TW" altLang="en-US" dirty="0">
              <a:latin typeface="華康康楷體 Std W5" pitchFamily="66" charset="-120"/>
              <a:ea typeface="華康康楷體 Std W5" pitchFamily="66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華康康楷體 Std W5" pitchFamily="66" charset="-120"/>
                <a:ea typeface="華康康楷體 Std W5" pitchFamily="66" charset="-120"/>
              </a:rPr>
              <a:t>ATA099120</a:t>
            </a:r>
            <a:r>
              <a:rPr lang="zh-TW" altLang="en-US" dirty="0" smtClean="0">
                <a:latin typeface="華康康楷體 Std W5" pitchFamily="66" charset="-120"/>
                <a:ea typeface="華康康楷體 Std W5" pitchFamily="66" charset="-120"/>
              </a:rPr>
              <a:t>林妤潔台三甲</a:t>
            </a:r>
            <a:endParaRPr lang="zh-TW" altLang="en-US" dirty="0">
              <a:latin typeface="華康康楷體 Std W5" pitchFamily="66" charset="-120"/>
              <a:ea typeface="華康康楷體 Std W5" pitchFamily="66" charset="-120"/>
            </a:endParaRPr>
          </a:p>
        </p:txBody>
      </p:sp>
      <p:pic>
        <p:nvPicPr>
          <p:cNvPr id="4" name="圖片 3" descr="t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056" y="2636912"/>
            <a:ext cx="28575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43608" y="908720"/>
            <a:ext cx="100091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華康康楷體 Std W5" pitchFamily="66" charset="-120"/>
                <a:ea typeface="華康康楷體 Std W5" pitchFamily="66" charset="-120"/>
              </a:rPr>
              <a:t>陳千武集</a:t>
            </a:r>
            <a:endParaRPr lang="en-US" altLang="zh-TW" sz="3000" dirty="0" smtClean="0">
              <a:latin typeface="華康康楷體 Std W5" pitchFamily="66" charset="-120"/>
              <a:ea typeface="華康康楷體 Std W5" pitchFamily="66" charset="-120"/>
            </a:endParaRPr>
          </a:p>
          <a:p>
            <a:r>
              <a:rPr lang="zh-TW" altLang="en-US" sz="3000" dirty="0" smtClean="0">
                <a:latin typeface="華康康楷體 Std W5" pitchFamily="66" charset="-120"/>
                <a:ea typeface="華康康楷體 Std W5" pitchFamily="66" charset="-120"/>
              </a:rPr>
              <a:t>彭金瑞主編</a:t>
            </a:r>
            <a:endParaRPr lang="en-US" altLang="zh-TW" sz="3000" dirty="0" smtClean="0">
              <a:latin typeface="華康康楷體 Std W5" pitchFamily="66" charset="-120"/>
              <a:ea typeface="華康康楷體 Std W5" pitchFamily="66" charset="-120"/>
            </a:endParaRPr>
          </a:p>
          <a:p>
            <a:r>
              <a:rPr lang="en-US" altLang="zh-TW" sz="3000" dirty="0" smtClean="0">
                <a:latin typeface="華康康楷體 Std W5" pitchFamily="66" charset="-120"/>
                <a:ea typeface="華康康楷體 Std W5" pitchFamily="66" charset="-120"/>
              </a:rPr>
              <a:t>1992</a:t>
            </a:r>
            <a:r>
              <a:rPr lang="zh-TW" altLang="en-US" sz="3000" dirty="0" smtClean="0">
                <a:latin typeface="華康康楷體 Std W5" pitchFamily="66" charset="-120"/>
                <a:ea typeface="華康康楷體 Std W5" pitchFamily="66" charset="-120"/>
              </a:rPr>
              <a:t>年</a:t>
            </a:r>
            <a:r>
              <a:rPr lang="en-US" altLang="zh-TW" sz="3000" dirty="0" smtClean="0">
                <a:latin typeface="華康康楷體 Std W5" pitchFamily="66" charset="-120"/>
                <a:ea typeface="華康康楷體 Std W5" pitchFamily="66" charset="-120"/>
              </a:rPr>
              <a:t>9</a:t>
            </a:r>
            <a:r>
              <a:rPr lang="zh-TW" altLang="en-US" sz="3000" dirty="0" smtClean="0">
                <a:latin typeface="華康康楷體 Std W5" pitchFamily="66" charset="-120"/>
                <a:ea typeface="華康康楷體 Std W5" pitchFamily="66" charset="-120"/>
              </a:rPr>
              <a:t>月</a:t>
            </a:r>
            <a:r>
              <a:rPr lang="en-US" altLang="zh-TW" sz="3000" dirty="0" smtClean="0">
                <a:latin typeface="華康康楷體 Std W5" pitchFamily="66" charset="-120"/>
                <a:ea typeface="華康康楷體 Std W5" pitchFamily="66" charset="-120"/>
              </a:rPr>
              <a:t>30</a:t>
            </a:r>
            <a:r>
              <a:rPr lang="zh-TW" altLang="en-US" sz="3000" dirty="0" smtClean="0">
                <a:latin typeface="華康康楷體 Std W5" pitchFamily="66" charset="-120"/>
                <a:ea typeface="華康康楷體 Std W5" pitchFamily="66" charset="-120"/>
              </a:rPr>
              <a:t>出版</a:t>
            </a:r>
            <a:endParaRPr lang="en-US" altLang="zh-TW" sz="3000" dirty="0" smtClean="0">
              <a:latin typeface="華康康楷體 Std W5" pitchFamily="66" charset="-120"/>
              <a:ea typeface="華康康楷體 Std W5" pitchFamily="66" charset="-120"/>
            </a:endParaRPr>
          </a:p>
          <a:p>
            <a:endParaRPr lang="en-US" altLang="zh-TW" sz="3000" dirty="0">
              <a:latin typeface="華康康楷體 Std W5" pitchFamily="66" charset="-120"/>
              <a:ea typeface="華康康楷體 Std W5" pitchFamily="66" charset="-120"/>
            </a:endParaRPr>
          </a:p>
          <a:p>
            <a:endParaRPr lang="en-US" altLang="zh-TW" sz="3000" dirty="0" smtClean="0">
              <a:latin typeface="華康康楷體 Std W5" pitchFamily="66" charset="-120"/>
              <a:ea typeface="華康康楷體 Std W5" pitchFamily="66" charset="-120"/>
            </a:endParaRPr>
          </a:p>
          <a:p>
            <a:r>
              <a:rPr lang="en-US" altLang="zh-TW" sz="3000" dirty="0" smtClean="0">
                <a:latin typeface="華康康楷體 Std W5" pitchFamily="66" charset="-120"/>
                <a:ea typeface="華康康楷體 Std W5" pitchFamily="66" charset="-120"/>
              </a:rPr>
              <a:t>1982</a:t>
            </a:r>
            <a:r>
              <a:rPr lang="zh-TW" altLang="en-US" sz="3000" dirty="0">
                <a:latin typeface="華康康楷體 Std W5" pitchFamily="66" charset="-120"/>
                <a:ea typeface="華康康楷體 Std W5" pitchFamily="66" charset="-120"/>
              </a:rPr>
              <a:t>年</a:t>
            </a:r>
            <a:r>
              <a:rPr lang="en-US" altLang="zh-TW" sz="3000" dirty="0">
                <a:latin typeface="華康康楷體 Std W5" pitchFamily="66" charset="-120"/>
                <a:ea typeface="華康康楷體 Std W5" pitchFamily="66" charset="-120"/>
              </a:rPr>
              <a:t>〈</a:t>
            </a:r>
            <a:r>
              <a:rPr lang="zh-TW" altLang="en-US" sz="3000" dirty="0">
                <a:latin typeface="華康康楷體 Std W5" pitchFamily="66" charset="-120"/>
                <a:ea typeface="華康康楷體 Std W5" pitchFamily="66" charset="-120"/>
              </a:rPr>
              <a:t>蠻橫與容忍</a:t>
            </a:r>
            <a:r>
              <a:rPr lang="en-US" altLang="zh-TW" sz="3000" dirty="0">
                <a:latin typeface="華康康楷體 Std W5" pitchFamily="66" charset="-120"/>
                <a:ea typeface="華康康楷體 Std W5" pitchFamily="66" charset="-120"/>
              </a:rPr>
              <a:t>〉</a:t>
            </a:r>
            <a:r>
              <a:rPr lang="zh-TW" altLang="en-US" sz="3000" dirty="0">
                <a:latin typeface="華康康楷體 Std W5" pitchFamily="66" charset="-120"/>
                <a:ea typeface="華康康楷體 Std W5" pitchFamily="66" charset="-120"/>
              </a:rPr>
              <a:t>小說刊於台灣日報副刊。</a:t>
            </a:r>
            <a:r>
              <a:rPr lang="zh-TW" altLang="en-US" sz="3000" dirty="0" smtClean="0">
                <a:latin typeface="華康康楷體 Std W5" pitchFamily="66" charset="-120"/>
                <a:ea typeface="華康康楷體 Std W5" pitchFamily="66" charset="-120"/>
              </a:rPr>
              <a:t/>
            </a:r>
            <a:br>
              <a:rPr lang="zh-TW" altLang="en-US" sz="3000" dirty="0" smtClean="0">
                <a:latin typeface="華康康楷體 Std W5" pitchFamily="66" charset="-120"/>
                <a:ea typeface="華康康楷體 Std W5" pitchFamily="66" charset="-120"/>
              </a:rPr>
            </a:br>
            <a:r>
              <a:rPr lang="zh-TW" altLang="en-US" sz="3000" dirty="0">
                <a:latin typeface="華康康楷體 Std W5" pitchFamily="66" charset="-120"/>
                <a:ea typeface="華康康楷體 Std W5" pitchFamily="66" charset="-120"/>
              </a:rPr>
              <a:t>主持台、日、韓現代詩人會議於台北、台中。</a:t>
            </a:r>
            <a:r>
              <a:rPr lang="zh-TW" altLang="en-US" sz="3000" dirty="0" smtClean="0">
                <a:latin typeface="華康康楷體 Std W5" pitchFamily="66" charset="-120"/>
                <a:ea typeface="華康康楷體 Std W5" pitchFamily="66" charset="-120"/>
              </a:rPr>
              <a:t/>
            </a:r>
            <a:br>
              <a:rPr lang="zh-TW" altLang="en-US" sz="3000" dirty="0" smtClean="0">
                <a:latin typeface="華康康楷體 Std W5" pitchFamily="66" charset="-120"/>
                <a:ea typeface="華康康楷體 Std W5" pitchFamily="66" charset="-120"/>
              </a:rPr>
            </a:br>
            <a:r>
              <a:rPr lang="zh-TW" altLang="en-US" sz="3000" dirty="0">
                <a:latin typeface="華康康楷體 Std W5" pitchFamily="66" charset="-120"/>
                <a:ea typeface="華康康楷體 Std W5" pitchFamily="66" charset="-120"/>
              </a:rPr>
              <a:t>四月，</a:t>
            </a:r>
            <a:r>
              <a:rPr lang="en-US" altLang="zh-TW" sz="3000" dirty="0">
                <a:latin typeface="華康康楷體 Std W5" pitchFamily="66" charset="-120"/>
                <a:ea typeface="華康康楷體 Std W5" pitchFamily="66" charset="-120"/>
              </a:rPr>
              <a:t>〈</a:t>
            </a:r>
            <a:r>
              <a:rPr lang="zh-TW" altLang="en-US" sz="3000" dirty="0">
                <a:latin typeface="華康康楷體 Std W5" pitchFamily="66" charset="-120"/>
                <a:ea typeface="華康康楷體 Std W5" pitchFamily="66" charset="-120"/>
              </a:rPr>
              <a:t>默契</a:t>
            </a:r>
            <a:r>
              <a:rPr lang="en-US" altLang="zh-TW" sz="3000" dirty="0">
                <a:latin typeface="華康康楷體 Std W5" pitchFamily="66" charset="-120"/>
                <a:ea typeface="華康康楷體 Std W5" pitchFamily="66" charset="-120"/>
              </a:rPr>
              <a:t>〉</a:t>
            </a:r>
            <a:r>
              <a:rPr lang="zh-TW" altLang="en-US" sz="3000" dirty="0">
                <a:latin typeface="華康康楷體 Std W5" pitchFamily="66" charset="-120"/>
                <a:ea typeface="華康康楷體 Std W5" pitchFamily="66" charset="-120"/>
              </a:rPr>
              <a:t>小說刊於台灣時報副刊。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71600" y="260648"/>
            <a:ext cx="7406640" cy="1752600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solidFill>
                  <a:schemeClr val="tx1"/>
                </a:solidFill>
                <a:latin typeface="華康康楷體 Std W5" pitchFamily="66" charset="-120"/>
                <a:ea typeface="華康康楷體 Std W5" pitchFamily="66" charset="-120"/>
              </a:rPr>
              <a:t>簡介</a:t>
            </a:r>
            <a:endParaRPr lang="zh-TW" altLang="en-US" sz="3600" dirty="0">
              <a:solidFill>
                <a:schemeClr val="tx1"/>
              </a:solidFill>
              <a:latin typeface="華康康楷體 Std W5" pitchFamily="66" charset="-120"/>
              <a:ea typeface="華康康楷體 Std W5" pitchFamily="66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259632" y="1196752"/>
            <a:ext cx="7200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華康康楷體 Std W5" pitchFamily="66" charset="-120"/>
                <a:ea typeface="華康康楷體 Std W5" pitchFamily="66" charset="-120"/>
              </a:rPr>
              <a:t>印度尼西亞獨立</a:t>
            </a:r>
            <a:r>
              <a:rPr lang="zh-TW" altLang="en-US" sz="2800" b="1" dirty="0" smtClean="0">
                <a:latin typeface="華康康楷體 Std W5" pitchFamily="66" charset="-120"/>
                <a:ea typeface="華康康楷體 Std W5" pitchFamily="66" charset="-120"/>
              </a:rPr>
              <a:t>戰爭</a:t>
            </a:r>
            <a:r>
              <a:rPr lang="zh-TW" altLang="en-US" sz="2800" dirty="0" smtClean="0">
                <a:latin typeface="華康康楷體 Std W5" pitchFamily="66" charset="-120"/>
                <a:ea typeface="華康康楷體 Std W5" pitchFamily="66" charset="-120"/>
              </a:rPr>
              <a:t>閣叫作</a:t>
            </a:r>
            <a:r>
              <a:rPr lang="zh-TW" altLang="en-US" sz="2800" b="1" dirty="0" smtClean="0">
                <a:latin typeface="華康康楷體 Std W5" pitchFamily="66" charset="-120"/>
                <a:ea typeface="華康康楷體 Std W5" pitchFamily="66" charset="-120"/>
              </a:rPr>
              <a:t>印度尼西亞</a:t>
            </a:r>
            <a:r>
              <a:rPr lang="zh-TW" altLang="en-US" sz="2800" b="1" dirty="0">
                <a:latin typeface="華康康楷體 Std W5" pitchFamily="66" charset="-120"/>
                <a:ea typeface="華康康楷體 Std W5" pitchFamily="66" charset="-120"/>
              </a:rPr>
              <a:t>民族</a:t>
            </a:r>
            <a:r>
              <a:rPr lang="zh-TW" altLang="en-US" sz="2800" b="1" dirty="0" smtClean="0">
                <a:latin typeface="華康康楷體 Std W5" pitchFamily="66" charset="-120"/>
                <a:ea typeface="華康康楷體 Std W5" pitchFamily="66" charset="-120"/>
              </a:rPr>
              <a:t>革命</a:t>
            </a:r>
            <a:r>
              <a:rPr lang="zh-TW" altLang="en-US" sz="2800" dirty="0" smtClean="0">
                <a:latin typeface="華康康楷體 Std W5" pitchFamily="66" charset="-120"/>
                <a:ea typeface="華康康楷體 Std W5" pitchFamily="66" charset="-120"/>
              </a:rPr>
              <a:t>是</a:t>
            </a:r>
            <a:r>
              <a:rPr lang="zh-TW" altLang="en-US" sz="2800" dirty="0" smtClean="0">
                <a:latin typeface="華康康楷體 Std W5" pitchFamily="66" charset="-120"/>
                <a:ea typeface="華康康楷體 Std W5" pitchFamily="66" charset="-120"/>
                <a:hlinkClick r:id="rId2" tooltip="印度尼西亞"/>
              </a:rPr>
              <a:t>印度尼西亞</a:t>
            </a:r>
            <a:r>
              <a:rPr lang="zh-TW" altLang="en-US" sz="2800" dirty="0" smtClean="0">
                <a:latin typeface="華康康楷體 Std W5" pitchFamily="66" charset="-120"/>
                <a:ea typeface="華康康楷體 Std W5" pitchFamily="66" charset="-120"/>
              </a:rPr>
              <a:t>佮荷蘭之間</a:t>
            </a:r>
            <a:r>
              <a:rPr lang="zh-TW" altLang="en-US" sz="2800" dirty="0">
                <a:latin typeface="華康康楷體 Std W5" pitchFamily="66" charset="-120"/>
                <a:ea typeface="華康康楷體 Std W5" pitchFamily="66" charset="-120"/>
              </a:rPr>
              <a:t>爆發的武裝</a:t>
            </a:r>
            <a:r>
              <a:rPr lang="zh-TW" altLang="en-US" sz="2800" dirty="0" smtClean="0">
                <a:latin typeface="華康康楷體 Std W5" pitchFamily="66" charset="-120"/>
                <a:ea typeface="華康康楷體 Std W5" pitchFamily="66" charset="-120"/>
              </a:rPr>
              <a:t>衝突佮外交</a:t>
            </a:r>
            <a:r>
              <a:rPr lang="zh-TW" altLang="en-US" sz="2800" dirty="0">
                <a:latin typeface="華康康楷體 Std W5" pitchFamily="66" charset="-120"/>
                <a:ea typeface="華康康楷體 Std W5" pitchFamily="66" charset="-120"/>
              </a:rPr>
              <a:t>鬥爭</a:t>
            </a:r>
            <a:r>
              <a:rPr lang="zh-TW" altLang="en-US" sz="2800" dirty="0" smtClean="0">
                <a:latin typeface="華康康楷體 Std W5" pitchFamily="66" charset="-120"/>
                <a:ea typeface="華康康楷體 Std W5" pitchFamily="66" charset="-120"/>
              </a:rPr>
              <a:t>、</a:t>
            </a:r>
            <a:r>
              <a:rPr lang="zh-TW" altLang="en-US" sz="2800" dirty="0">
                <a:latin typeface="華康康楷體 Std W5" pitchFamily="66" charset="-120"/>
                <a:ea typeface="華康康楷體 Std W5" pitchFamily="66" charset="-120"/>
              </a:rPr>
              <a:t>閣</a:t>
            </a:r>
            <a:r>
              <a:rPr lang="zh-TW" altLang="en-US" sz="2800" dirty="0" smtClean="0">
                <a:latin typeface="華康康楷體 Std W5" pitchFamily="66" charset="-120"/>
                <a:ea typeface="華康康楷體 Std W5" pitchFamily="66" charset="-120"/>
              </a:rPr>
              <a:t>有印尼</a:t>
            </a:r>
            <a:r>
              <a:rPr lang="zh-TW" altLang="en-US" sz="2800" dirty="0">
                <a:latin typeface="華康康楷體 Std W5" pitchFamily="66" charset="-120"/>
                <a:ea typeface="華康康楷體 Std W5" pitchFamily="66" charset="-120"/>
              </a:rPr>
              <a:t>內部</a:t>
            </a:r>
            <a:r>
              <a:rPr lang="zh-TW" altLang="en-US" sz="2800" dirty="0">
                <a:latin typeface="華康康楷體 Std W5" pitchFamily="66" charset="-120"/>
                <a:ea typeface="華康康楷體 Std W5" pitchFamily="66" charset="-120"/>
                <a:hlinkClick r:id="rId3" tooltip="社會革命（頁面未存在）"/>
              </a:rPr>
              <a:t>社會革命</a:t>
            </a:r>
            <a:r>
              <a:rPr lang="zh-TW" altLang="en-US" sz="2800" dirty="0">
                <a:latin typeface="華康康楷體 Std W5" pitchFamily="66" charset="-120"/>
                <a:ea typeface="華康康楷體 Std W5" pitchFamily="66" charset="-120"/>
              </a:rPr>
              <a:t>的總稱。印尼獨立戰爭從</a:t>
            </a:r>
            <a:r>
              <a:rPr lang="en-US" altLang="zh-TW" sz="2800" dirty="0">
                <a:latin typeface="華康康楷體 Std W5" pitchFamily="66" charset="-120"/>
                <a:ea typeface="華康康楷體 Std W5" pitchFamily="66" charset="-120"/>
              </a:rPr>
              <a:t>1945</a:t>
            </a:r>
            <a:r>
              <a:rPr lang="zh-TW" altLang="en-US" sz="2800" dirty="0">
                <a:latin typeface="華康康楷體 Std W5" pitchFamily="66" charset="-120"/>
                <a:ea typeface="華康康楷體 Std W5" pitchFamily="66" charset="-120"/>
              </a:rPr>
              <a:t>年</a:t>
            </a:r>
            <a:r>
              <a:rPr lang="en-US" altLang="zh-TW" sz="2800" dirty="0">
                <a:latin typeface="華康康楷體 Std W5" pitchFamily="66" charset="-120"/>
                <a:ea typeface="華康康楷體 Std W5" pitchFamily="66" charset="-120"/>
              </a:rPr>
              <a:t>《</a:t>
            </a:r>
            <a:r>
              <a:rPr lang="zh-TW" altLang="en-US" sz="2800" dirty="0">
                <a:latin typeface="華康康楷體 Std W5" pitchFamily="66" charset="-120"/>
                <a:ea typeface="華康康楷體 Std W5" pitchFamily="66" charset="-120"/>
                <a:hlinkClick r:id="rId4" tooltip="印度尼西亞獨立宣言（頁面未存在）"/>
              </a:rPr>
              <a:t>印度尼西亞獨立宣言</a:t>
            </a:r>
            <a:r>
              <a:rPr lang="en-US" altLang="zh-TW" sz="2800" dirty="0">
                <a:latin typeface="華康康楷體 Std W5" pitchFamily="66" charset="-120"/>
                <a:ea typeface="華康康楷體 Std W5" pitchFamily="66" charset="-120"/>
              </a:rPr>
              <a:t>》</a:t>
            </a:r>
            <a:r>
              <a:rPr lang="zh-TW" altLang="en-US" sz="2800" dirty="0">
                <a:latin typeface="華康康楷體 Std W5" pitchFamily="66" charset="-120"/>
                <a:ea typeface="華康康楷體 Std W5" pitchFamily="66" charset="-120"/>
              </a:rPr>
              <a:t>發表開始，到</a:t>
            </a:r>
            <a:r>
              <a:rPr lang="en-US" altLang="zh-TW" sz="2800" dirty="0">
                <a:latin typeface="華康康楷體 Std W5" pitchFamily="66" charset="-120"/>
                <a:ea typeface="華康康楷體 Std W5" pitchFamily="66" charset="-120"/>
              </a:rPr>
              <a:t>1949</a:t>
            </a:r>
            <a:r>
              <a:rPr lang="zh-TW" altLang="en-US" sz="2800" dirty="0">
                <a:latin typeface="華康康楷體 Std W5" pitchFamily="66" charset="-120"/>
                <a:ea typeface="華康康楷體 Std W5" pitchFamily="66" charset="-120"/>
              </a:rPr>
              <a:t>年</a:t>
            </a:r>
            <a:r>
              <a:rPr lang="zh-TW" altLang="en-US" sz="2800" dirty="0">
                <a:latin typeface="華康康楷體 Std W5" pitchFamily="66" charset="-120"/>
                <a:ea typeface="華康康楷體 Std W5" pitchFamily="66" charset="-120"/>
                <a:hlinkClick r:id="rId5" tooltip="荷蘭"/>
              </a:rPr>
              <a:t>荷蘭</a:t>
            </a:r>
            <a:r>
              <a:rPr lang="zh-TW" altLang="en-US" sz="2800" dirty="0">
                <a:latin typeface="華康康楷體 Std W5" pitchFamily="66" charset="-120"/>
                <a:ea typeface="華康康楷體 Std W5" pitchFamily="66" charset="-120"/>
              </a:rPr>
              <a:t>承認印尼獨立結束。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87624" y="260648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華康康楷體 Std W5" pitchFamily="66" charset="-120"/>
                <a:ea typeface="華康康楷體 Std W5" pitchFamily="66" charset="-120"/>
              </a:rPr>
              <a:t>譯文摘錄</a:t>
            </a:r>
            <a:endParaRPr lang="zh-TW" altLang="en-US" sz="3600" dirty="0">
              <a:latin typeface="華康康楷體 Std W5" pitchFamily="66" charset="-120"/>
              <a:ea typeface="華康康楷體 Std W5" pitchFamily="66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19064" y="1340768"/>
            <a:ext cx="8424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華康正顏楷體 Std W5" pitchFamily="66" charset="-120"/>
                <a:ea typeface="華康正顏楷體 Std W5" pitchFamily="66" charset="-120"/>
              </a:rPr>
              <a:t>獨立軍想欲代替日本軍接管治安的權力，予印度尼西亞獨立。另外閣要求日本軍共所有軍火交予獨立軍接收。拍輸的日本軍無想欲佮荷蘭獨立軍鬧反，閣毋願意予以統治者身分出現的英、荷聯軍利用。尤其荷蘭軍捌予日本軍俘虜過，</a:t>
            </a:r>
            <a:r>
              <a:rPr lang="en-US" altLang="zh-TW" sz="2800" dirty="0" smtClean="0">
                <a:latin typeface="華康正顏楷體 Std W5" pitchFamily="66" charset="-120"/>
                <a:ea typeface="華康正顏楷體 Std W5" pitchFamily="66" charset="-120"/>
              </a:rPr>
              <a:t>m̄</a:t>
            </a:r>
            <a:r>
              <a:rPr lang="zh-TW" altLang="en-US" sz="2800" dirty="0" smtClean="0">
                <a:latin typeface="華康正顏楷體 Std W5" pitchFamily="66" charset="-120"/>
                <a:ea typeface="華康正顏楷體 Std W5" pitchFamily="66" charset="-120"/>
              </a:rPr>
              <a:t>耳有仇恨的心，猶原迷戀過去三百年統治印度尼西亞的好空，處處使弄英國軍強迫日本軍替</a:t>
            </a:r>
            <a:r>
              <a:rPr lang="en-US" altLang="zh-TW" sz="2800" dirty="0" smtClean="0">
                <a:latin typeface="華康正顏楷體 Std W5" pitchFamily="66" charset="-120"/>
                <a:ea typeface="華康正顏楷體 Std W5" pitchFamily="66" charset="-120"/>
              </a:rPr>
              <a:t>in</a:t>
            </a:r>
            <a:r>
              <a:rPr lang="zh-TW" altLang="en-US" sz="2800" dirty="0" smtClean="0">
                <a:latin typeface="華康正顏楷體 Std W5" pitchFamily="66" charset="-120"/>
                <a:ea typeface="華康正顏楷體 Std W5" pitchFamily="66" charset="-120"/>
              </a:rPr>
              <a:t>佮印度尼西亞獨立軍戰爭，以妄想提轉來主權。拍輸的日本軍無法度違背拍贏的英國軍，不得已抑是派兵佇第一線對抗游擊隊。</a:t>
            </a:r>
            <a:endParaRPr lang="zh-TW" altLang="en-US" sz="2800" dirty="0">
              <a:latin typeface="華康正顏楷體 Std W5" pitchFamily="66" charset="-120"/>
              <a:ea typeface="華康正顏楷體 Std W5" pitchFamily="66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043608" y="260648"/>
            <a:ext cx="2520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華康康楷體 Std W5" pitchFamily="66" charset="-120"/>
                <a:ea typeface="華康康楷體 Std W5" pitchFamily="66" charset="-120"/>
              </a:rPr>
              <a:t>較難的語詞</a:t>
            </a:r>
            <a:endParaRPr lang="zh-TW" altLang="en-US" sz="3000" dirty="0">
              <a:latin typeface="華康康楷體 Std W5" pitchFamily="66" charset="-120"/>
              <a:ea typeface="華康康楷體 Std W5" pitchFamily="66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547664" y="90872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華康康楷體 Std W5" pitchFamily="66" charset="-120"/>
                <a:ea typeface="華康康楷體 Std W5" pitchFamily="66" charset="-120"/>
              </a:rPr>
              <a:t>膝蓋</a:t>
            </a:r>
            <a:endParaRPr lang="zh-TW" altLang="en-US" sz="4000" dirty="0">
              <a:latin typeface="華康康楷體 Std W5" pitchFamily="66" charset="-120"/>
              <a:ea typeface="華康康楷體 Std W5" pitchFamily="66" charset="-120"/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2843808" y="105273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923928" y="908720"/>
            <a:ext cx="28803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800" dirty="0">
                <a:latin typeface="華康康楷體 Std W5" pitchFamily="66" charset="-120"/>
                <a:ea typeface="華康康楷體 Std W5" pitchFamily="66" charset="-120"/>
              </a:rPr>
              <a:t>腳頭窩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5580112" y="1052736"/>
            <a:ext cx="237626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  </a:t>
            </a:r>
            <a:r>
              <a:rPr lang="en-US" altLang="zh-TW" sz="2800" dirty="0" err="1"/>
              <a:t>kha</a:t>
            </a:r>
            <a:r>
              <a:rPr lang="en-US" altLang="zh-TW" sz="2800" dirty="0"/>
              <a:t>-</a:t>
            </a:r>
            <a:r>
              <a:rPr lang="en-US" altLang="zh-TW" sz="2800" dirty="0" err="1"/>
              <a:t>thâu</a:t>
            </a:r>
            <a:r>
              <a:rPr lang="en-US" altLang="zh-TW" sz="2800" dirty="0"/>
              <a:t>-u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580112" y="1916832"/>
            <a:ext cx="237626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   </a:t>
            </a:r>
            <a:r>
              <a:rPr lang="en-US" altLang="zh-TW" sz="2800" dirty="0" err="1"/>
              <a:t>hong-sîn</a:t>
            </a:r>
            <a:endParaRPr lang="zh-TW" altLang="en-US" sz="2800" dirty="0"/>
          </a:p>
        </p:txBody>
      </p:sp>
      <p:sp>
        <p:nvSpPr>
          <p:cNvPr id="11" name="向右箭號 10"/>
          <p:cNvSpPr/>
          <p:nvPr/>
        </p:nvSpPr>
        <p:spPr>
          <a:xfrm>
            <a:off x="2771800" y="270892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547664" y="170080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華康康楷體 Std W5" pitchFamily="66" charset="-120"/>
                <a:ea typeface="華康康楷體 Std W5" pitchFamily="66" charset="-120"/>
              </a:rPr>
              <a:t>誇大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067944" y="177281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華康康楷體 Std W5" pitchFamily="66" charset="-120"/>
                <a:ea typeface="華康康楷體 Std W5" pitchFamily="66" charset="-120"/>
              </a:rPr>
              <a:t>風神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547664" y="249289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華康康楷體 Std W5" pitchFamily="66" charset="-120"/>
                <a:ea typeface="華康康楷體 Std W5" pitchFamily="66" charset="-120"/>
              </a:rPr>
              <a:t>囂張</a:t>
            </a:r>
            <a:endParaRPr lang="zh-TW" altLang="en-US" sz="4000" dirty="0">
              <a:latin typeface="華康康楷體 Std W5" pitchFamily="66" charset="-120"/>
              <a:ea typeface="華康康楷體 Std W5" pitchFamily="66" charset="-120"/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2771800" y="19168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139952" y="2564904"/>
            <a:ext cx="115929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800" dirty="0">
                <a:latin typeface="華康康楷體 Std W5" pitchFamily="66" charset="-120"/>
                <a:ea typeface="華康康楷體 Std W5" pitchFamily="66" charset="-120"/>
              </a:rPr>
              <a:t>筅鬚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5580112" y="2708920"/>
            <a:ext cx="237626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   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tshíng-tshiu</a:t>
            </a:r>
            <a:endParaRPr lang="zh-TW" altLang="en-US" sz="28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547664" y="328498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華康康楷體 Std W5" pitchFamily="66" charset="-120"/>
                <a:ea typeface="華康康楷體 Std W5" pitchFamily="66" charset="-120"/>
              </a:rPr>
              <a:t>俘虜</a:t>
            </a:r>
            <a:endParaRPr lang="zh-TW" altLang="en-US" sz="4000" dirty="0">
              <a:latin typeface="華康康楷體 Std W5" pitchFamily="66" charset="-120"/>
              <a:ea typeface="華康康楷體 Std W5" pitchFamily="66" charset="-120"/>
            </a:endParaRPr>
          </a:p>
        </p:txBody>
      </p:sp>
      <p:sp>
        <p:nvSpPr>
          <p:cNvPr id="20" name="向右箭號 19"/>
          <p:cNvSpPr/>
          <p:nvPr/>
        </p:nvSpPr>
        <p:spPr>
          <a:xfrm>
            <a:off x="2843808" y="350100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4211960" y="335699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華康康楷體 Std W5" pitchFamily="66" charset="-120"/>
                <a:ea typeface="華康康楷體 Std W5" pitchFamily="66" charset="-120"/>
              </a:rPr>
              <a:t>俘虜</a:t>
            </a:r>
            <a:endParaRPr lang="zh-TW" altLang="en-US" sz="4000" dirty="0">
              <a:latin typeface="華康康楷體 Std W5" pitchFamily="66" charset="-120"/>
              <a:ea typeface="華康康楷體 Std W5" pitchFamily="66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580112" y="3501008"/>
            <a:ext cx="237626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800" dirty="0" smtClean="0"/>
              <a:t> </a:t>
            </a:r>
            <a:r>
              <a:rPr lang="en-US" altLang="zh-TW" sz="2800" dirty="0"/>
              <a:t> </a:t>
            </a:r>
            <a:r>
              <a:rPr lang="zh-TW" altLang="en-US" sz="2800" dirty="0" smtClean="0"/>
              <a:t>   </a:t>
            </a:r>
            <a:r>
              <a:rPr lang="en-US" altLang="zh-TW" sz="2800" dirty="0" err="1" smtClean="0"/>
              <a:t>hu-ló</a:t>
            </a:r>
            <a:r>
              <a:rPr lang="en-US" altLang="zh-TW" sz="2800" dirty="0"/>
              <a:t>͘</a:t>
            </a:r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619672" y="414908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華康康楷體 Std W5" pitchFamily="66" charset="-120"/>
                <a:ea typeface="華康康楷體 Std W5" pitchFamily="66" charset="-120"/>
              </a:rPr>
              <a:t>鬼臉</a:t>
            </a:r>
            <a:endParaRPr lang="zh-TW" altLang="en-US" sz="4000" dirty="0">
              <a:latin typeface="華康康楷體 Std W5" pitchFamily="66" charset="-120"/>
              <a:ea typeface="華康康楷體 Std W5" pitchFamily="66" charset="-120"/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3347864" y="436510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4427984" y="429309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華康康楷體 Std W5" pitchFamily="66" charset="-120"/>
                <a:ea typeface="華康康楷體 Std W5" pitchFamily="66" charset="-120"/>
              </a:rPr>
              <a:t>鬼面</a:t>
            </a:r>
            <a:endParaRPr lang="zh-TW" altLang="en-US" sz="4000" dirty="0">
              <a:latin typeface="華康康楷體 Std W5" pitchFamily="66" charset="-120"/>
              <a:ea typeface="華康康楷體 Std W5" pitchFamily="66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652120" y="4365104"/>
            <a:ext cx="237626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 </a:t>
            </a:r>
            <a:r>
              <a:rPr lang="zh-TW" altLang="en-US" sz="2800" dirty="0" smtClean="0"/>
              <a:t>    </a:t>
            </a:r>
            <a:r>
              <a:rPr lang="en-US" altLang="zh-TW" sz="2800" dirty="0" err="1" smtClean="0"/>
              <a:t>kúi-bīn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59632" y="548680"/>
            <a:ext cx="734481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華康康楷體 Std W5" pitchFamily="66" charset="-120"/>
                <a:ea typeface="華康康楷體 Std W5" pitchFamily="66" charset="-120"/>
              </a:rPr>
              <a:t>林兵長真想欲看瑪莎笑，有時陣作鬼面共伊弄，做日本的鬼面、台灣的鬼面抑是印度尼西亞的鬼面，毋擱伊攏無欲笑。可能伊已經共笑容摒佇戰爭發生的時陣的水溝仔，那無，伊的眼神一點仔敵意攏無，那會使表現按呢冷冰冰。</a:t>
            </a:r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71600" y="0"/>
            <a:ext cx="1152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華康康楷體 Std W5" pitchFamily="66" charset="-120"/>
                <a:ea typeface="華康康楷體 Std W5" pitchFamily="66" charset="-120"/>
              </a:rPr>
              <a:t>台文</a:t>
            </a:r>
            <a:endParaRPr lang="zh-TW" altLang="en-US" sz="3000" dirty="0">
              <a:latin typeface="華康康楷體 Std W5" pitchFamily="66" charset="-120"/>
              <a:ea typeface="華康康楷體 Std W5" pitchFamily="66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71600" y="2924944"/>
            <a:ext cx="10081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華康康楷體 Std W5" pitchFamily="66" charset="-120"/>
                <a:ea typeface="華康康楷體 Std W5" pitchFamily="66" charset="-120"/>
              </a:rPr>
              <a:t>原文</a:t>
            </a:r>
            <a:endParaRPr lang="zh-TW" altLang="en-US" sz="3000" dirty="0">
              <a:latin typeface="華康康楷體 Std W5" pitchFamily="66" charset="-120"/>
              <a:ea typeface="華康康楷體 Std W5" pitchFamily="66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259632" y="3501008"/>
            <a:ext cx="71287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華康康楷體 Std W5" pitchFamily="66" charset="-120"/>
                <a:ea typeface="華康康楷體 Std W5" pitchFamily="66" charset="-120"/>
              </a:rPr>
              <a:t>林兵長很想看瑪莎笑，有時候扮鬼臉逗她笑，作日本式的鬼臉，台灣式的鬼臉或是印度尼西亞式的鬼臉，但她都不笑。也許他早就把笑臉遺落在戰爭發生當時的水溝裡撈不回來，不然他眼神毫無一點敵意，怎能表現著那麼冷冰冰？</a:t>
            </a:r>
            <a:endParaRPr lang="zh-TW" altLang="en-US" sz="2800" dirty="0">
              <a:latin typeface="華康康楷體 Std W5" pitchFamily="66" charset="-120"/>
              <a:ea typeface="華康康楷體 Std W5" pitchFamily="66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15616" y="548680"/>
            <a:ext cx="74888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華康康楷體 Std W5" pitchFamily="66" charset="-120"/>
                <a:ea typeface="華康康楷體 Std W5" pitchFamily="66" charset="-120"/>
              </a:rPr>
              <a:t>毋擱瑪莎只是一个囝仔，有一日透早，林兵長從外面轉來時流真多汗，褪掉衫只穿內衫擱澹澹的，冷風一吹來，伊寒著連紲拍幾若個咳啾，林兵長按呢狼狽的模樣引起瑪莎的興趣，伊竟然「哈哈哈」笑起來。林兵長感覺伊的發洩出予戰爭迫害的悲哀，毋擱瑪莎煞是笑甲滿臉目屎，毋知影伊是在笑抑是哭</a:t>
            </a:r>
            <a:r>
              <a:rPr lang="en-US" altLang="zh-TW" sz="2800" dirty="0" smtClean="0">
                <a:latin typeface="華康康楷體 Std W5" pitchFamily="66" charset="-120"/>
                <a:ea typeface="華康康楷體 Std W5" pitchFamily="66" charset="-120"/>
              </a:rPr>
              <a:t>......</a:t>
            </a:r>
            <a:r>
              <a:rPr lang="zh-TW" altLang="en-US" sz="2800" dirty="0" smtClean="0">
                <a:latin typeface="華康康楷體 Std W5" pitchFamily="66" charset="-120"/>
                <a:ea typeface="華康康楷體 Std W5" pitchFamily="66" charset="-120"/>
              </a:rPr>
              <a:t>。</a:t>
            </a:r>
            <a:br>
              <a:rPr lang="zh-TW" altLang="en-US" sz="2800" dirty="0" smtClean="0">
                <a:latin typeface="華康康楷體 Std W5" pitchFamily="66" charset="-120"/>
                <a:ea typeface="華康康楷體 Std W5" pitchFamily="66" charset="-120"/>
              </a:rPr>
            </a:b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971600" y="0"/>
            <a:ext cx="1152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華康康楷體 Std W5" pitchFamily="66" charset="-120"/>
                <a:ea typeface="華康康楷體 Std W5" pitchFamily="66" charset="-120"/>
              </a:rPr>
              <a:t>台文</a:t>
            </a:r>
            <a:endParaRPr lang="zh-TW" altLang="en-US" sz="3000" dirty="0">
              <a:latin typeface="華康康楷體 Std W5" pitchFamily="66" charset="-120"/>
              <a:ea typeface="華康康楷體 Std W5" pitchFamily="66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83568" y="3645024"/>
            <a:ext cx="10081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華康康楷體 Std W5" pitchFamily="66" charset="-120"/>
                <a:ea typeface="華康康楷體 Std W5" pitchFamily="66" charset="-120"/>
              </a:rPr>
              <a:t>原文</a:t>
            </a:r>
            <a:endParaRPr lang="zh-TW" altLang="en-US" sz="3000" dirty="0">
              <a:latin typeface="華康康楷體 Std W5" pitchFamily="66" charset="-120"/>
              <a:ea typeface="華康康楷體 Std W5" pitchFamily="66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83160" y="3749457"/>
            <a:ext cx="75608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華康康楷體 Std W5" pitchFamily="66" charset="-120"/>
                <a:ea typeface="華康康楷體 Std W5" pitchFamily="66" charset="-120"/>
              </a:rPr>
              <a:t>不過瑪莎還是只是個孩子，有一天早晨，林兵長從外面回來流了很多汗，脫去上衣，只穿著半裸汗衫濕濕的，許久冷風一吹他著涼了，連續打出幾個噴嚏，林兵長這樣狼狽的樣子，驚動了瑪莎的興趣，他竟「哈哈哈」地笑起來。他的笑聲爆炸了被戰爭扭歪了的悲哀，而瑪莎卻笑得滿臉淚水，不知道在笑或哭</a:t>
            </a:r>
            <a:r>
              <a:rPr lang="en-US" altLang="zh-TW" sz="2800" dirty="0" smtClean="0">
                <a:latin typeface="華康康楷體 Std W5" pitchFamily="66" charset="-120"/>
                <a:ea typeface="華康康楷體 Std W5" pitchFamily="66" charset="-120"/>
              </a:rPr>
              <a:t>……</a:t>
            </a:r>
            <a:r>
              <a:rPr lang="zh-TW" altLang="en-US" sz="2800" dirty="0" smtClean="0">
                <a:latin typeface="華康康楷體 Std W5" pitchFamily="66" charset="-120"/>
                <a:ea typeface="華康康楷體 Std W5" pitchFamily="66" charset="-120"/>
              </a:rPr>
              <a:t>。</a:t>
            </a:r>
            <a:endParaRPr lang="zh-TW" altLang="en-US" sz="2800" dirty="0">
              <a:latin typeface="華康康楷體 Std W5" pitchFamily="66" charset="-120"/>
              <a:ea typeface="華康康楷體 Std W5" pitchFamily="66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dirty="0" smtClean="0"/>
              <a:t>多謝逐家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108</TotalTime>
  <Words>621</Words>
  <Application>Microsoft Office PowerPoint</Application>
  <PresentationFormat>如螢幕大小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夏至</vt:lpstr>
      <vt:lpstr>陳千武─默契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陳千武─默契</dc:title>
  <dc:creator>minfi</dc:creator>
  <cp:lastModifiedBy>minfi</cp:lastModifiedBy>
  <cp:revision>18</cp:revision>
  <dcterms:created xsi:type="dcterms:W3CDTF">2013-06-04T04:02:53Z</dcterms:created>
  <dcterms:modified xsi:type="dcterms:W3CDTF">2013-06-13T03:11:43Z</dcterms:modified>
</cp:coreProperties>
</file>