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0" r:id="rId10"/>
    <p:sldId id="26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4FB7B35-BB1E-4023-AF62-C82E1103FC82}" type="datetimeFigureOut">
              <a:rPr lang="zh-TW" altLang="en-US" smtClean="0"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DB24C39-CDC7-4582-8ACB-501C4C328AD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428736"/>
            <a:ext cx="6886596" cy="2684471"/>
          </a:xfrm>
        </p:spPr>
        <p:txBody>
          <a:bodyPr>
            <a:noAutofit/>
          </a:bodyPr>
          <a:lstStyle/>
          <a:p>
            <a:pPr algn="l"/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華台語文對譯－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西川滿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〈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戀情佮惡靈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〉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29058" y="4857760"/>
            <a:ext cx="4572032" cy="1214446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 smtClean="0">
                <a:latin typeface="+mn-ea"/>
              </a:rPr>
              <a:t>指導老師：楊允言</a:t>
            </a:r>
            <a:endParaRPr lang="en-US" altLang="zh-TW" sz="2800" b="1" dirty="0" smtClean="0">
              <a:latin typeface="+mn-ea"/>
            </a:endParaRPr>
          </a:p>
          <a:p>
            <a:pPr algn="l"/>
            <a:r>
              <a:rPr lang="zh-TW" altLang="en-US" sz="2800" b="1" dirty="0">
                <a:latin typeface="+mn-ea"/>
              </a:rPr>
              <a:t>報告者：</a:t>
            </a:r>
            <a:r>
              <a:rPr lang="zh-TW" altLang="en-US" sz="2800" b="1" dirty="0" smtClean="0">
                <a:latin typeface="+mn-ea"/>
              </a:rPr>
              <a:t>林佳芳</a:t>
            </a:r>
            <a:r>
              <a:rPr lang="en-US" altLang="zh-TW" sz="2800" b="1" dirty="0" smtClean="0">
                <a:latin typeface="+mn-ea"/>
              </a:rPr>
              <a:t>ATA100108</a:t>
            </a:r>
            <a:endParaRPr lang="zh-TW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83768" y="2780928"/>
            <a:ext cx="4104456" cy="1296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6600" b="1" dirty="0" smtClean="0">
                <a:solidFill>
                  <a:srgbClr val="FFFF00"/>
                </a:solidFill>
              </a:rPr>
              <a:t>多謝逐家！</a:t>
            </a:r>
            <a:endParaRPr lang="zh-TW" altLang="en-US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作者紹介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西川滿佇日本出世。三歲的時，因為父親予派至台灣，所以隨父母來台灣，除了轉去日本讀大學以外，一直到</a:t>
            </a:r>
            <a:r>
              <a:rPr lang="en-US" altLang="zh-TW" dirty="0" smtClean="0"/>
              <a:t>1945</a:t>
            </a:r>
            <a:r>
              <a:rPr lang="zh-TW" altLang="en-US" dirty="0" smtClean="0"/>
              <a:t>年日本戰敗，</a:t>
            </a:r>
            <a:r>
              <a:rPr lang="en-US" altLang="zh-TW" dirty="0" smtClean="0"/>
              <a:t>1946</a:t>
            </a:r>
            <a:r>
              <a:rPr lang="zh-TW" altLang="en-US" dirty="0" smtClean="0"/>
              <a:t>年離開台灣為止，佇台灣度過大概三十年。早稻田大學文學部法文科畢業，大學畢業論文研究韓波（</a:t>
            </a:r>
            <a:r>
              <a:rPr lang="en-US" altLang="zh-TW" dirty="0" smtClean="0"/>
              <a:t>Arthur Rimbaud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1854-1891</a:t>
            </a:r>
            <a:r>
              <a:rPr lang="zh-TW" altLang="en-US" dirty="0" smtClean="0"/>
              <a:t>），後來佇</a:t>
            </a:r>
            <a:r>
              <a:rPr lang="en-US" altLang="zh-TW" dirty="0" smtClean="0">
                <a:solidFill>
                  <a:srgbClr val="FFC000"/>
                </a:solidFill>
              </a:rPr>
              <a:t>《</a:t>
            </a:r>
            <a:r>
              <a:rPr lang="zh-TW" altLang="en-US" dirty="0" smtClean="0">
                <a:solidFill>
                  <a:srgbClr val="FFC000"/>
                </a:solidFill>
              </a:rPr>
              <a:t>台灣日日新報</a:t>
            </a:r>
            <a:r>
              <a:rPr lang="en-US" altLang="zh-TW" dirty="0" smtClean="0">
                <a:solidFill>
                  <a:srgbClr val="FFC000"/>
                </a:solidFill>
              </a:rPr>
              <a:t>》</a:t>
            </a:r>
            <a:r>
              <a:rPr lang="zh-TW" altLang="en-US" dirty="0" smtClean="0"/>
              <a:t>做工課。</a:t>
            </a:r>
          </a:p>
          <a:p>
            <a:r>
              <a:rPr lang="zh-TW" altLang="en-US" dirty="0" smtClean="0"/>
              <a:t>西川滿的創作是佇</a:t>
            </a:r>
            <a:r>
              <a:rPr lang="zh-TW" altLang="en-US" dirty="0" smtClean="0">
                <a:solidFill>
                  <a:srgbClr val="FFC000"/>
                </a:solidFill>
              </a:rPr>
              <a:t>台北一中的時期</a:t>
            </a:r>
            <a:r>
              <a:rPr lang="zh-TW" altLang="en-US" dirty="0" smtClean="0"/>
              <a:t>開始。</a:t>
            </a:r>
            <a:r>
              <a:rPr lang="en-US" altLang="zh-TW" dirty="0" smtClean="0"/>
              <a:t>1923</a:t>
            </a:r>
            <a:r>
              <a:rPr lang="zh-TW" altLang="en-US" dirty="0" smtClean="0"/>
              <a:t>年西川滿以</a:t>
            </a:r>
            <a:r>
              <a:rPr lang="en-US" altLang="zh-TW" dirty="0" smtClean="0">
                <a:solidFill>
                  <a:srgbClr val="FFC000"/>
                </a:solidFill>
              </a:rPr>
              <a:t>〈</a:t>
            </a:r>
            <a:r>
              <a:rPr lang="zh-TW" altLang="en-US" dirty="0" smtClean="0">
                <a:solidFill>
                  <a:srgbClr val="FFC000"/>
                </a:solidFill>
              </a:rPr>
              <a:t>豬</a:t>
            </a:r>
            <a:r>
              <a:rPr lang="en-US" altLang="zh-TW" dirty="0" smtClean="0">
                <a:solidFill>
                  <a:srgbClr val="FFC000"/>
                </a:solidFill>
              </a:rPr>
              <a:t>〉</a:t>
            </a:r>
            <a:r>
              <a:rPr lang="zh-TW" altLang="en-US" dirty="0" smtClean="0"/>
              <a:t>投稿</a:t>
            </a:r>
            <a:r>
              <a:rPr lang="en-US" altLang="zh-TW" dirty="0" smtClean="0"/>
              <a:t>《</a:t>
            </a:r>
            <a:r>
              <a:rPr lang="zh-TW" altLang="en-US" dirty="0" smtClean="0"/>
              <a:t>台灣新聞</a:t>
            </a:r>
            <a:r>
              <a:rPr lang="en-US" altLang="zh-TW" dirty="0" smtClean="0"/>
              <a:t>》</a:t>
            </a:r>
            <a:r>
              <a:rPr lang="zh-TW" altLang="en-US" dirty="0" smtClean="0"/>
              <a:t>，當選新年文藝徵文一等獎。</a:t>
            </a:r>
            <a:r>
              <a:rPr lang="en-US" altLang="zh-TW" dirty="0" smtClean="0"/>
              <a:t>1924</a:t>
            </a:r>
            <a:r>
              <a:rPr lang="zh-TW" altLang="en-US" dirty="0" smtClean="0"/>
              <a:t>年佮版畫家宮田彌太郎，創立</a:t>
            </a:r>
            <a:r>
              <a:rPr lang="en-US" altLang="zh-TW" dirty="0" smtClean="0">
                <a:solidFill>
                  <a:srgbClr val="FFC000"/>
                </a:solidFill>
              </a:rPr>
              <a:t>《</a:t>
            </a:r>
            <a:r>
              <a:rPr lang="zh-TW" altLang="en-US" dirty="0" smtClean="0">
                <a:solidFill>
                  <a:srgbClr val="FFC000"/>
                </a:solidFill>
              </a:rPr>
              <a:t>櫻草</a:t>
            </a:r>
            <a:r>
              <a:rPr lang="en-US" altLang="zh-TW" dirty="0" smtClean="0">
                <a:solidFill>
                  <a:srgbClr val="FFC000"/>
                </a:solidFill>
              </a:rPr>
              <a:t>》</a:t>
            </a:r>
            <a:r>
              <a:rPr lang="zh-TW" altLang="en-US" dirty="0" smtClean="0">
                <a:solidFill>
                  <a:srgbClr val="FFC000"/>
                </a:solidFill>
              </a:rPr>
              <a:t>文藝雜誌</a:t>
            </a:r>
            <a:r>
              <a:rPr lang="zh-TW" altLang="en-US" dirty="0" smtClean="0"/>
              <a:t>。</a:t>
            </a:r>
            <a:r>
              <a:rPr lang="en-US" altLang="zh-TW" dirty="0" smtClean="0"/>
              <a:t>1935</a:t>
            </a:r>
            <a:r>
              <a:rPr lang="zh-TW" altLang="en-US" dirty="0" smtClean="0"/>
              <a:t>年出版首部詩集</a:t>
            </a:r>
            <a:r>
              <a:rPr lang="en-US" altLang="zh-TW" dirty="0" smtClean="0"/>
              <a:t>《</a:t>
            </a:r>
            <a:r>
              <a:rPr lang="zh-TW" altLang="en-US" dirty="0" smtClean="0"/>
              <a:t>媽祖祭</a:t>
            </a:r>
            <a:r>
              <a:rPr lang="en-US" altLang="zh-TW" dirty="0" smtClean="0"/>
              <a:t>》</a:t>
            </a:r>
            <a:r>
              <a:rPr lang="zh-TW" altLang="en-US" dirty="0" smtClean="0"/>
              <a:t>。之後創辦</a:t>
            </a:r>
            <a:r>
              <a:rPr lang="en-US" altLang="zh-TW" dirty="0" smtClean="0"/>
              <a:t>《</a:t>
            </a:r>
            <a:r>
              <a:rPr lang="zh-TW" altLang="en-US" dirty="0" smtClean="0"/>
              <a:t>台灣風土記</a:t>
            </a:r>
            <a:r>
              <a:rPr lang="en-US" altLang="zh-TW" dirty="0" smtClean="0"/>
              <a:t>》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《</a:t>
            </a:r>
            <a:r>
              <a:rPr lang="zh-TW" altLang="en-US" dirty="0" smtClean="0"/>
              <a:t>華麗島</a:t>
            </a:r>
            <a:r>
              <a:rPr lang="en-US" altLang="zh-TW" dirty="0" smtClean="0"/>
              <a:t>》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《</a:t>
            </a:r>
            <a:r>
              <a:rPr lang="zh-TW" altLang="en-US" dirty="0" smtClean="0"/>
              <a:t>文藝臺灣</a:t>
            </a:r>
            <a:r>
              <a:rPr lang="en-US" altLang="zh-TW" dirty="0" smtClean="0"/>
              <a:t>》</a:t>
            </a:r>
            <a:r>
              <a:rPr lang="zh-TW" altLang="en-US" dirty="0" smtClean="0"/>
              <a:t>等雜誌。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西川滿創辦的</a:t>
            </a:r>
            <a:r>
              <a:rPr lang="en-US" altLang="zh-TW" sz="3000" dirty="0" smtClean="0"/>
              <a:t>《</a:t>
            </a:r>
            <a:r>
              <a:rPr lang="zh-TW" altLang="en-US" sz="3000" dirty="0" smtClean="0"/>
              <a:t>文藝臺灣</a:t>
            </a:r>
            <a:r>
              <a:rPr lang="en-US" altLang="zh-TW" sz="3000" dirty="0" smtClean="0"/>
              <a:t>》</a:t>
            </a:r>
            <a:r>
              <a:rPr lang="zh-TW" altLang="en-US" sz="3000" dirty="0" smtClean="0"/>
              <a:t>，較代表</a:t>
            </a:r>
            <a:r>
              <a:rPr lang="zh-TW" altLang="en-US" sz="3000" dirty="0" smtClean="0">
                <a:solidFill>
                  <a:srgbClr val="FFC000"/>
                </a:solidFill>
              </a:rPr>
              <a:t>日本人的台灣觀點</a:t>
            </a:r>
            <a:r>
              <a:rPr lang="zh-TW" altLang="en-US" sz="3000" dirty="0" smtClean="0"/>
              <a:t>，佮</a:t>
            </a:r>
            <a:r>
              <a:rPr lang="zh-TW" altLang="en-US" sz="3000" u="sng" dirty="0" smtClean="0"/>
              <a:t>張文環</a:t>
            </a:r>
            <a:r>
              <a:rPr lang="zh-TW" altLang="en-US" sz="3000" dirty="0" smtClean="0"/>
              <a:t>等創辦的</a:t>
            </a:r>
            <a:r>
              <a:rPr lang="en-US" altLang="zh-TW" sz="3000" dirty="0" smtClean="0"/>
              <a:t>《</a:t>
            </a:r>
            <a:r>
              <a:rPr lang="zh-TW" altLang="en-US" sz="3000" dirty="0" smtClean="0"/>
              <a:t>臺灣文學</a:t>
            </a:r>
            <a:r>
              <a:rPr lang="en-US" altLang="zh-TW" sz="3000" dirty="0" smtClean="0"/>
              <a:t>》</a:t>
            </a:r>
            <a:r>
              <a:rPr lang="zh-TW" altLang="en-US" sz="3000" dirty="0" smtClean="0"/>
              <a:t>的臺灣人觀點，成做對比。</a:t>
            </a:r>
            <a:endParaRPr lang="en-US" altLang="zh-TW" sz="3000" dirty="0" smtClean="0"/>
          </a:p>
          <a:p>
            <a:r>
              <a:rPr lang="zh-TW" altLang="en-US" sz="3000" dirty="0" smtClean="0"/>
              <a:t>西川滿嘛捌參加「大東亞文學者大會」，響應</a:t>
            </a:r>
            <a:r>
              <a:rPr lang="en-US" altLang="zh-TW" sz="3000" dirty="0" smtClean="0"/>
              <a:t>(</a:t>
            </a:r>
            <a:r>
              <a:rPr lang="en-US" sz="2800" dirty="0" err="1" smtClean="0"/>
              <a:t>hiáng-ìng</a:t>
            </a:r>
            <a:r>
              <a:rPr lang="en-US" altLang="zh-TW" sz="3000" dirty="0" smtClean="0"/>
              <a:t>)</a:t>
            </a:r>
            <a:r>
              <a:rPr lang="zh-TW" altLang="en-US" sz="3000" dirty="0" smtClean="0"/>
              <a:t>時局。佇文學創作方面，伊的作品誠濟攏是咧描寫台灣的歷史佮風土，用異國主義以及幻想的情調呈現，非常強調</a:t>
            </a:r>
            <a:r>
              <a:rPr lang="zh-TW" altLang="en-US" sz="3000" dirty="0" smtClean="0">
                <a:solidFill>
                  <a:srgbClr val="FFC000"/>
                </a:solidFill>
              </a:rPr>
              <a:t>「藝術至上」</a:t>
            </a:r>
            <a:r>
              <a:rPr lang="zh-TW" altLang="en-US" sz="3000" dirty="0" smtClean="0"/>
              <a:t>，浪漫、耽美是一貫的文學風格。</a:t>
            </a:r>
            <a:endParaRPr lang="zh-TW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內容簡介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介紹維茵圖書館，利用建築</a:t>
            </a:r>
            <a:r>
              <a:rPr lang="en-US" altLang="zh-TW" dirty="0" smtClean="0"/>
              <a:t>(</a:t>
            </a:r>
            <a:r>
              <a:rPr lang="en-US" altLang="zh-TW" dirty="0" err="1"/>
              <a:t>kiàn-tio̍k</a:t>
            </a:r>
            <a:r>
              <a:rPr lang="en-US" altLang="zh-TW" dirty="0" smtClean="0"/>
              <a:t>)</a:t>
            </a:r>
            <a:r>
              <a:rPr lang="zh-TW" altLang="en-US" dirty="0" smtClean="0"/>
              <a:t>講到歷史。作者佇寒人的時陣去台南</a:t>
            </a:r>
            <a:r>
              <a:rPr lang="en-US" altLang="zh-TW" dirty="0" err="1" smtClean="0"/>
              <a:t>tshit</a:t>
            </a:r>
            <a:r>
              <a:rPr lang="zh-TW" altLang="en-US" dirty="0"/>
              <a:t>迌，同事請歷史文物館的書記石澄波先生為伊導覽，咧介紹油特黎都堡壘的時，佇山崙拄</a:t>
            </a:r>
            <a:r>
              <a:rPr lang="zh-TW" altLang="en-US" dirty="0" smtClean="0"/>
              <a:t>著戴</a:t>
            </a:r>
            <a:r>
              <a:rPr lang="zh-TW" altLang="en-US" dirty="0"/>
              <a:t>紅帽仔、穿紅麻衣、提紅紙燈的</a:t>
            </a:r>
            <a:r>
              <a:rPr lang="zh-TW" altLang="en-US" dirty="0" smtClean="0"/>
              <a:t>人，為著欲安慰死者的靈，後來發現死者是石先生熟似的楊素娥小姐的父親。石先生向作者講起</a:t>
            </a:r>
            <a:r>
              <a:rPr lang="zh-TW" altLang="en-US" dirty="0"/>
              <a:t>楊</a:t>
            </a:r>
            <a:r>
              <a:rPr lang="zh-TW" altLang="en-US" dirty="0" smtClean="0"/>
              <a:t>小姐</a:t>
            </a:r>
            <a:r>
              <a:rPr lang="zh-TW" altLang="en-US" dirty="0"/>
              <a:t>的</a:t>
            </a:r>
            <a:r>
              <a:rPr lang="zh-TW" altLang="en-US" dirty="0" smtClean="0"/>
              <a:t>父親攏予人講是海賊，作者看著磚造的廟，原來是囥王爺的神船的所在。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內容選讀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000" dirty="0" smtClean="0"/>
              <a:t>(</a:t>
            </a:r>
            <a:r>
              <a:rPr lang="zh-TW" altLang="en-US" sz="3000" dirty="0" smtClean="0"/>
              <a:t>一</a:t>
            </a:r>
            <a:r>
              <a:rPr lang="en-US" altLang="zh-TW" sz="3000" dirty="0" smtClean="0"/>
              <a:t>)</a:t>
            </a:r>
          </a:p>
          <a:p>
            <a:pPr marL="0" indent="0">
              <a:buNone/>
            </a:pPr>
            <a:r>
              <a:rPr lang="zh-TW" altLang="en-US" sz="3000" dirty="0" smtClean="0"/>
              <a:t>      「</a:t>
            </a:r>
            <a:r>
              <a:rPr lang="zh-TW" altLang="en-US" sz="3000" dirty="0"/>
              <a:t>咦！彼是啥？」</a:t>
            </a:r>
          </a:p>
          <a:p>
            <a:pPr marL="0" indent="0">
              <a:buNone/>
            </a:pPr>
            <a:r>
              <a:rPr lang="zh-TW" altLang="en-US" sz="3000" dirty="0"/>
              <a:t>　　我無意中停落來，戴紅帽仔、穿紅麻衣、提紅紙燈的人，忽然出現佇枯樹下跤，這種所在予人感覺意外。是毋是囡仔？按呢想，詳細看，遐的人，加出來一个，毋是，三个、五个，</a:t>
            </a:r>
            <a:r>
              <a:rPr lang="zh-TW" altLang="en-US" sz="3000" dirty="0" smtClean="0"/>
              <a:t>一霎</a:t>
            </a:r>
            <a:r>
              <a:rPr lang="en-US" altLang="zh-TW" sz="3000" dirty="0" smtClean="0"/>
              <a:t>(</a:t>
            </a:r>
            <a:r>
              <a:rPr lang="en-US" altLang="zh-TW" sz="3000" dirty="0" err="1" smtClean="0"/>
              <a:t>tiap</a:t>
            </a:r>
            <a:r>
              <a:rPr lang="en-US" altLang="zh-TW" sz="3000" dirty="0" smtClean="0"/>
              <a:t>)</a:t>
            </a:r>
            <a:r>
              <a:rPr lang="zh-TW" altLang="en-US" sz="3000" dirty="0" smtClean="0"/>
              <a:t>仔</a:t>
            </a:r>
            <a:r>
              <a:rPr lang="zh-TW" altLang="en-US" sz="3000" dirty="0"/>
              <a:t>久變成八个人。一个一个對枯樹下跤，照順序佇墓地之間踅，若咧跳的款行落來。每一个查埔，毋是，其中有二个查某，規身軀攏穿甲紅紅。彼種戲劇性的奇怪服裝，佇日時，尤其是手提紅紙燈，確實予人感覺奇怪</a:t>
            </a:r>
            <a:r>
              <a:rPr lang="zh-TW" altLang="en-US" sz="3000" dirty="0" smtClean="0"/>
              <a:t>。</a:t>
            </a:r>
            <a:endParaRPr lang="zh-TW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000" dirty="0"/>
              <a:t>　　「竟然拄著難得看著的景觀。彼是為著安慰死者的靈，查某人愛佇墓前哭。」</a:t>
            </a:r>
          </a:p>
          <a:p>
            <a:pPr marL="0" indent="0">
              <a:buNone/>
            </a:pPr>
            <a:r>
              <a:rPr lang="zh-TW" altLang="en-US" sz="3000" dirty="0"/>
              <a:t>　　石先生按呢說明，我有淡薄仔煩惱。</a:t>
            </a:r>
          </a:p>
          <a:p>
            <a:pPr marL="0" indent="0">
              <a:buNone/>
            </a:pPr>
            <a:r>
              <a:rPr lang="zh-TW" altLang="en-US" sz="3000" dirty="0"/>
              <a:t>　　「既然欲安慰死者的靈，阮徛佇這敢會使？按呢好奇的做觀眾</a:t>
            </a:r>
            <a:r>
              <a:rPr lang="en-US" altLang="zh-TW" sz="3000" dirty="0"/>
              <a:t>……</a:t>
            </a:r>
            <a:r>
              <a:rPr lang="zh-TW" altLang="en-US" sz="3000" dirty="0"/>
              <a:t>」</a:t>
            </a:r>
          </a:p>
          <a:p>
            <a:pPr marL="0" indent="0">
              <a:buNone/>
            </a:pPr>
            <a:r>
              <a:rPr lang="zh-TW" altLang="en-US" sz="3000" dirty="0"/>
              <a:t>　　「完全無問題，照</a:t>
            </a:r>
            <a:r>
              <a:rPr lang="en-US" altLang="zh-TW" sz="3000" dirty="0"/>
              <a:t>in</a:t>
            </a:r>
            <a:r>
              <a:rPr lang="zh-TW" altLang="en-US" sz="3000" dirty="0"/>
              <a:t>的服裝來看，可能是第三年的祭辰吧。查某人愛那哭那唱，唱一寡思慕你、愛你的哀詞，親像一篇優美的敘事詩。以真情、溫柔的聲音，引起感動，這也是查某人會當表現家己演技的機會。</a:t>
            </a:r>
            <a:r>
              <a:rPr lang="zh-TW" altLang="en-US" sz="3000" dirty="0" smtClean="0"/>
              <a:t>」</a:t>
            </a:r>
            <a:endParaRPr lang="zh-TW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 dirty="0" smtClean="0"/>
              <a:t>(</a:t>
            </a:r>
            <a:r>
              <a:rPr lang="zh-TW" altLang="en-US" sz="3000" dirty="0" smtClean="0"/>
              <a:t>二</a:t>
            </a:r>
            <a:r>
              <a:rPr lang="en-US" altLang="zh-TW" sz="3000" dirty="0" smtClean="0"/>
              <a:t>)</a:t>
            </a:r>
          </a:p>
          <a:p>
            <a:pPr marL="0" indent="0">
              <a:buNone/>
            </a:pPr>
            <a:r>
              <a:rPr lang="zh-TW" altLang="en-US" sz="3000" dirty="0"/>
              <a:t> </a:t>
            </a:r>
            <a:r>
              <a:rPr lang="zh-TW" altLang="en-US" sz="3000" dirty="0" smtClean="0"/>
              <a:t>     </a:t>
            </a:r>
            <a:r>
              <a:rPr lang="zh-TW" altLang="zh-TW" sz="3000" dirty="0" smtClean="0"/>
              <a:t>「</a:t>
            </a:r>
            <a:r>
              <a:rPr lang="zh-TW" altLang="zh-TW" sz="3000" dirty="0"/>
              <a:t>遮是王爺的神船。」石先生誠冷靜的講。這，不屬於歷史的範圍，只會當聽石先生的說明矣。「也叫瘟王爺，是主司疫病的神。若佇某一个所在流行了厲害的惡疫，就予認為是瘟王爺神的緣故，必須愛製作按呢的戎克船，佇船內底祭祀王爺的神像，送去海上漂流。當然無人坐佇船頂。但是愛有獻神的物件，做甲親像有人坐咧船頂仝款，船內底有米佮鹽</a:t>
            </a:r>
            <a:r>
              <a:rPr lang="zh-TW" altLang="zh-TW" sz="3000" dirty="0" smtClean="0"/>
              <a:t>。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184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若是對對岸的福建省共船囥入海，因為海流的關係，一定會漂流到台灣。佇台灣，若是拄到漂流來的戎克船影響著疫病的流行，天下就會大亂，所以才起廟祭祀王爺。佇台南這種王爺廟，竟然有一百七十一座。這座廟叫一鯤廟，是八年前素娥的父親建立的。毋過古早的俗語講：</a:t>
            </a:r>
            <a:r>
              <a:rPr lang="en-US" altLang="zh-TW" sz="3000" dirty="0"/>
              <a:t>『</a:t>
            </a:r>
            <a:r>
              <a:rPr lang="zh-TW" altLang="en-US" sz="3000" dirty="0"/>
              <a:t>不觸犯鬼神，鬼神就不見怪</a:t>
            </a:r>
            <a:r>
              <a:rPr lang="en-US" altLang="zh-TW" sz="3000" dirty="0"/>
              <a:t>』</a:t>
            </a:r>
            <a:r>
              <a:rPr lang="zh-TW" altLang="en-US" sz="3000" dirty="0"/>
              <a:t>。毋知影是啥物原因，過無偌久伊的父親就往生矣。祭祀神煞犯了神忌，真袂合，這引起了安平地方的真濟謠傳。</a:t>
            </a:r>
            <a:r>
              <a:rPr lang="zh-TW" altLang="en-US" sz="3000" dirty="0" smtClean="0"/>
              <a:t>」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262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拄著困難的所在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形容詞的轉換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例如：豎立著飄動的荷蘭國旗的宏壯雄大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名詞的轉換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例如：丘陵、高丘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鳳舞九天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鳳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鳳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93</TotalTime>
  <Words>747</Words>
  <Application>Microsoft Office PowerPoint</Application>
  <PresentationFormat>如螢幕大小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鳳舞九天</vt:lpstr>
      <vt:lpstr>華台語文對譯－  西川滿〈戀情佮惡靈〉</vt:lpstr>
      <vt:lpstr>作者紹介</vt:lpstr>
      <vt:lpstr>PowerPoint 簡報</vt:lpstr>
      <vt:lpstr>內容簡介</vt:lpstr>
      <vt:lpstr>內容選讀</vt:lpstr>
      <vt:lpstr>PowerPoint 簡報</vt:lpstr>
      <vt:lpstr>PowerPoint 簡報</vt:lpstr>
      <vt:lpstr>PowerPoint 簡報</vt:lpstr>
      <vt:lpstr>拄著困難的所在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華台語文對譯－            戀情佮惡靈</dc:title>
  <dc:creator>User</dc:creator>
  <cp:lastModifiedBy>Fang</cp:lastModifiedBy>
  <cp:revision>15</cp:revision>
  <dcterms:created xsi:type="dcterms:W3CDTF">2014-05-03T04:04:02Z</dcterms:created>
  <dcterms:modified xsi:type="dcterms:W3CDTF">2014-05-05T13:40:03Z</dcterms:modified>
</cp:coreProperties>
</file>