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79" d="100"/>
          <a:sy n="79" d="100"/>
        </p:scale>
        <p:origin x="2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0517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93964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982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373865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477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2180483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2379220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3625328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67798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16483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91270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63527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342120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71775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155426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3B40EDF3-85CD-49A5-B3FF-1E8746B9B0B6}" type="datetimeFigureOut">
              <a:rPr lang="zh-TW" altLang="en-US" smtClean="0"/>
              <a:t>2014/5/13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43156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40EDF3-85CD-49A5-B3FF-1E8746B9B0B6}" type="datetimeFigureOut">
              <a:rPr lang="zh-TW" altLang="en-US" smtClean="0"/>
              <a:t>2014/5/13</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B4B66B-9EC6-4473-938C-23E7A254864E}" type="slidenum">
              <a:rPr lang="zh-TW" altLang="en-US" smtClean="0"/>
              <a:t>‹#›</a:t>
            </a:fld>
            <a:endParaRPr lang="zh-TW" altLang="en-US"/>
          </a:p>
        </p:txBody>
      </p:sp>
    </p:spTree>
    <p:extLst>
      <p:ext uri="{BB962C8B-B14F-4D97-AF65-F5344CB8AC3E}">
        <p14:creationId xmlns:p14="http://schemas.microsoft.com/office/powerpoint/2010/main" val="3085811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63227" y="405046"/>
            <a:ext cx="7766936" cy="1646302"/>
          </a:xfrm>
        </p:spPr>
        <p:txBody>
          <a:bodyPr/>
          <a:lstStyle/>
          <a:p>
            <a:pPr algn="l"/>
            <a:r>
              <a:rPr lang="zh-TW" altLang="en-US" dirty="0" smtClean="0">
                <a:solidFill>
                  <a:schemeClr val="tx1"/>
                </a:solidFill>
                <a:latin typeface="標楷體" panose="03000509000000000000" pitchFamily="65" charset="-120"/>
                <a:ea typeface="標楷體" panose="03000509000000000000" pitchFamily="65" charset="-120"/>
              </a:rPr>
              <a:t>楊守愚        決裂</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263227" y="3026705"/>
            <a:ext cx="7766936" cy="2691343"/>
          </a:xfrm>
        </p:spPr>
        <p:txBody>
          <a:bodyPr/>
          <a:lstStyle/>
          <a:p>
            <a:pPr algn="l"/>
            <a:endParaRPr lang="en-US" altLang="zh-TW" dirty="0" smtClean="0"/>
          </a:p>
          <a:p>
            <a:pPr algn="ctr"/>
            <a:r>
              <a:rPr lang="zh-TW" altLang="en-US" sz="2800" dirty="0" smtClean="0">
                <a:solidFill>
                  <a:schemeClr val="tx1"/>
                </a:solidFill>
                <a:latin typeface="標楷體" panose="03000509000000000000" pitchFamily="65" charset="-120"/>
                <a:ea typeface="標楷體" panose="03000509000000000000" pitchFamily="65" charset="-120"/>
              </a:rPr>
              <a:t>班級</a:t>
            </a:r>
            <a:r>
              <a:rPr lang="en-US" altLang="zh-TW" sz="2800" dirty="0" smtClean="0">
                <a:solidFill>
                  <a:schemeClr val="tx1"/>
                </a:solidFill>
                <a:latin typeface="標楷體" panose="03000509000000000000" pitchFamily="65" charset="-120"/>
                <a:ea typeface="標楷體" panose="03000509000000000000" pitchFamily="65" charset="-120"/>
              </a:rPr>
              <a:t>:</a:t>
            </a:r>
            <a:r>
              <a:rPr lang="zh-TW" altLang="en-US" sz="2800" dirty="0" smtClean="0">
                <a:solidFill>
                  <a:schemeClr val="tx1"/>
                </a:solidFill>
                <a:latin typeface="標楷體" panose="03000509000000000000" pitchFamily="65" charset="-120"/>
                <a:ea typeface="標楷體" panose="03000509000000000000" pitchFamily="65" charset="-120"/>
              </a:rPr>
              <a:t>台三甲</a:t>
            </a:r>
            <a:endParaRPr lang="en-US" altLang="zh-TW" sz="2800" dirty="0" smtClean="0">
              <a:solidFill>
                <a:schemeClr val="tx1"/>
              </a:solidFill>
              <a:latin typeface="標楷體" panose="03000509000000000000" pitchFamily="65" charset="-120"/>
              <a:ea typeface="標楷體" panose="03000509000000000000" pitchFamily="65" charset="-120"/>
            </a:endParaRPr>
          </a:p>
          <a:p>
            <a:pPr algn="ctr"/>
            <a:r>
              <a:rPr lang="zh-TW" altLang="en-US" sz="2800" dirty="0" smtClean="0">
                <a:solidFill>
                  <a:schemeClr val="tx1"/>
                </a:solidFill>
                <a:latin typeface="標楷體" panose="03000509000000000000" pitchFamily="65" charset="-120"/>
                <a:ea typeface="標楷體" panose="03000509000000000000" pitchFamily="65" charset="-120"/>
              </a:rPr>
              <a:t>學號</a:t>
            </a:r>
            <a:r>
              <a:rPr lang="en-US" altLang="zh-TW" sz="2800" dirty="0" smtClean="0">
                <a:solidFill>
                  <a:schemeClr val="tx1"/>
                </a:solidFill>
                <a:latin typeface="標楷體" panose="03000509000000000000" pitchFamily="65" charset="-120"/>
                <a:ea typeface="標楷體" panose="03000509000000000000" pitchFamily="65" charset="-120"/>
              </a:rPr>
              <a:t>:ATA100142</a:t>
            </a:r>
          </a:p>
          <a:p>
            <a:pPr algn="ctr"/>
            <a:r>
              <a:rPr lang="zh-TW" altLang="en-US" sz="2800" dirty="0" smtClean="0">
                <a:solidFill>
                  <a:schemeClr val="tx1"/>
                </a:solidFill>
                <a:latin typeface="標楷體" panose="03000509000000000000" pitchFamily="65" charset="-120"/>
                <a:ea typeface="標楷體" panose="03000509000000000000" pitchFamily="65" charset="-120"/>
              </a:rPr>
              <a:t>姓名</a:t>
            </a:r>
            <a:r>
              <a:rPr lang="en-US" altLang="zh-TW" sz="2800" dirty="0" smtClean="0">
                <a:solidFill>
                  <a:schemeClr val="tx1"/>
                </a:solidFill>
                <a:latin typeface="標楷體" panose="03000509000000000000" pitchFamily="65" charset="-120"/>
                <a:ea typeface="標楷體" panose="03000509000000000000" pitchFamily="65" charset="-120"/>
              </a:rPr>
              <a:t>:</a:t>
            </a:r>
            <a:r>
              <a:rPr lang="zh-TW" altLang="en-US" sz="2800" dirty="0" smtClean="0">
                <a:solidFill>
                  <a:schemeClr val="tx1"/>
                </a:solidFill>
                <a:latin typeface="標楷體" panose="03000509000000000000" pitchFamily="65" charset="-120"/>
                <a:ea typeface="標楷體" panose="03000509000000000000" pitchFamily="65" charset="-120"/>
              </a:rPr>
              <a:t>王詩婷</a:t>
            </a:r>
            <a:endParaRPr lang="en-US" altLang="zh-TW" sz="2800" dirty="0" smtClean="0">
              <a:solidFill>
                <a:schemeClr val="tx1"/>
              </a:solidFill>
              <a:latin typeface="標楷體" panose="03000509000000000000" pitchFamily="65" charset="-120"/>
              <a:ea typeface="標楷體" panose="03000509000000000000" pitchFamily="65" charset="-120"/>
            </a:endParaRPr>
          </a:p>
          <a:p>
            <a:pPr algn="ctr"/>
            <a:r>
              <a:rPr lang="zh-TW" altLang="en-US" sz="2800" dirty="0" smtClean="0">
                <a:solidFill>
                  <a:schemeClr val="tx1"/>
                </a:solidFill>
                <a:latin typeface="標楷體" panose="03000509000000000000" pitchFamily="65" charset="-120"/>
                <a:ea typeface="標楷體" panose="03000509000000000000" pitchFamily="65" charset="-120"/>
              </a:rPr>
              <a:t>指導老</a:t>
            </a:r>
            <a:r>
              <a:rPr lang="zh-TW" altLang="en-US" sz="2800" dirty="0">
                <a:solidFill>
                  <a:schemeClr val="tx1"/>
                </a:solidFill>
                <a:latin typeface="標楷體" panose="03000509000000000000" pitchFamily="65" charset="-120"/>
                <a:ea typeface="標楷體" panose="03000509000000000000" pitchFamily="65" charset="-120"/>
              </a:rPr>
              <a:t>師</a:t>
            </a:r>
            <a:r>
              <a:rPr lang="en-US" altLang="zh-TW" sz="2800" dirty="0" smtClean="0">
                <a:solidFill>
                  <a:schemeClr val="tx1"/>
                </a:solidFill>
                <a:latin typeface="標楷體" panose="03000509000000000000" pitchFamily="65" charset="-120"/>
                <a:ea typeface="標楷體" panose="03000509000000000000" pitchFamily="65" charset="-120"/>
              </a:rPr>
              <a:t>:</a:t>
            </a:r>
            <a:r>
              <a:rPr lang="zh-TW" altLang="en-US" sz="2800" dirty="0" smtClean="0">
                <a:solidFill>
                  <a:schemeClr val="tx1"/>
                </a:solidFill>
                <a:latin typeface="標楷體" panose="03000509000000000000" pitchFamily="65" charset="-120"/>
                <a:ea typeface="標楷體" panose="03000509000000000000" pitchFamily="65" charset="-120"/>
              </a:rPr>
              <a:t>楊允言老師</a:t>
            </a:r>
            <a:endParaRPr lang="en-US" altLang="zh-TW" sz="28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4770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14459" y="600118"/>
            <a:ext cx="7766936" cy="789770"/>
          </a:xfrm>
        </p:spPr>
        <p:txBody>
          <a:bodyPr/>
          <a:lstStyle/>
          <a:p>
            <a:pPr algn="ctr"/>
            <a:r>
              <a:rPr lang="zh-TW" altLang="en-US" dirty="0">
                <a:solidFill>
                  <a:schemeClr val="tx1"/>
                </a:solidFill>
                <a:latin typeface="標楷體" panose="03000509000000000000" pitchFamily="65" charset="-120"/>
                <a:ea typeface="標楷體" panose="03000509000000000000" pitchFamily="65" charset="-120"/>
              </a:rPr>
              <a:t>作</a:t>
            </a:r>
            <a:r>
              <a:rPr lang="zh-TW" altLang="en-US" dirty="0" smtClean="0">
                <a:solidFill>
                  <a:schemeClr val="tx1"/>
                </a:solidFill>
                <a:latin typeface="標楷體" panose="03000509000000000000" pitchFamily="65" charset="-120"/>
                <a:ea typeface="標楷體" panose="03000509000000000000" pitchFamily="65" charset="-120"/>
              </a:rPr>
              <a:t>者</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a:xfrm>
            <a:off x="1507067" y="1743456"/>
            <a:ext cx="7766936" cy="4559807"/>
          </a:xfrm>
        </p:spPr>
        <p:txBody>
          <a:bodyPr>
            <a:normAutofit/>
          </a:bodyPr>
          <a:lstStyle/>
          <a:p>
            <a:pPr algn="l"/>
            <a:r>
              <a:rPr lang="zh-TW" altLang="en-US" sz="2800" dirty="0" smtClean="0">
                <a:solidFill>
                  <a:schemeClr val="tx1"/>
                </a:solidFill>
                <a:latin typeface="標楷體" panose="03000509000000000000" pitchFamily="65" charset="-120"/>
                <a:ea typeface="標楷體" panose="03000509000000000000" pitchFamily="65" charset="-120"/>
              </a:rPr>
              <a:t>楊守愚，本名楊松茂，筆名有守愚，靜香軒主人等等。</a:t>
            </a:r>
            <a:endParaRPr lang="en-US" altLang="zh-TW" sz="2800" dirty="0" smtClean="0">
              <a:solidFill>
                <a:schemeClr val="tx1"/>
              </a:solidFill>
              <a:latin typeface="標楷體" panose="03000509000000000000" pitchFamily="65" charset="-120"/>
              <a:ea typeface="標楷體" panose="03000509000000000000" pitchFamily="65" charset="-120"/>
            </a:endParaRPr>
          </a:p>
          <a:p>
            <a:pPr algn="l"/>
            <a:r>
              <a:rPr lang="zh-TW" altLang="en-US" sz="2800" dirty="0" smtClean="0">
                <a:solidFill>
                  <a:schemeClr val="tx1"/>
                </a:solidFill>
                <a:latin typeface="標楷體" panose="03000509000000000000" pitchFamily="65" charset="-120"/>
                <a:ea typeface="標楷體" panose="03000509000000000000" pitchFamily="65" charset="-120"/>
              </a:rPr>
              <a:t>伊書寫的重點主要是表現日本時代地主階級佮日本殖民者之間利益的勾結，對農民階級剝削、壓迫的狀況，來反映出一个社會的問題。</a:t>
            </a:r>
            <a:endParaRPr lang="en-US" altLang="zh-TW" sz="2800" dirty="0" smtClean="0">
              <a:solidFill>
                <a:schemeClr val="tx1"/>
              </a:solidFill>
              <a:latin typeface="標楷體" panose="03000509000000000000" pitchFamily="65" charset="-120"/>
              <a:ea typeface="標楷體" panose="03000509000000000000" pitchFamily="65" charset="-120"/>
            </a:endParaRPr>
          </a:p>
          <a:p>
            <a:pPr algn="l"/>
            <a:r>
              <a:rPr lang="zh-TW" altLang="en-US" sz="2800" dirty="0" smtClean="0">
                <a:solidFill>
                  <a:schemeClr val="tx1"/>
                </a:solidFill>
                <a:latin typeface="標楷體" panose="03000509000000000000" pitchFamily="65" charset="-120"/>
                <a:ea typeface="標楷體" panose="03000509000000000000" pitchFamily="65" charset="-120"/>
              </a:rPr>
              <a:t>伊是佇日本時代出世的台灣作家，嘛是少數以漢文書寫的台籍作家，伊的小說「決裂」，佇語言方面使用真有古典漢文的風味，內容以農民背景為主。</a:t>
            </a:r>
            <a:endParaRPr lang="zh-TW" altLang="en-US" sz="2800"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98923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51035" y="195072"/>
            <a:ext cx="7766936" cy="914400"/>
          </a:xfrm>
        </p:spPr>
        <p:txBody>
          <a:bodyPr/>
          <a:lstStyle/>
          <a:p>
            <a:pPr algn="ctr"/>
            <a:r>
              <a:rPr lang="zh-TW" altLang="en-US" dirty="0" smtClean="0"/>
              <a:t>內容紹介</a:t>
            </a:r>
            <a:endParaRPr lang="zh-TW" altLang="en-US" dirty="0"/>
          </a:p>
        </p:txBody>
      </p:sp>
      <p:sp>
        <p:nvSpPr>
          <p:cNvPr id="3" name="副標題 2"/>
          <p:cNvSpPr>
            <a:spLocks noGrp="1"/>
          </p:cNvSpPr>
          <p:nvPr>
            <p:ph type="subTitle" idx="1"/>
          </p:nvPr>
        </p:nvSpPr>
        <p:spPr>
          <a:xfrm>
            <a:off x="1251035" y="1597152"/>
            <a:ext cx="7766936" cy="4763983"/>
          </a:xfrm>
        </p:spPr>
        <p:txBody>
          <a:bodyPr>
            <a:noAutofit/>
          </a:bodyPr>
          <a:lstStyle/>
          <a:p>
            <a:pPr algn="l"/>
            <a:r>
              <a:rPr lang="zh-TW" altLang="en-US" sz="3200" dirty="0" smtClean="0">
                <a:solidFill>
                  <a:schemeClr val="tx1"/>
                </a:solidFill>
                <a:latin typeface="標楷體" panose="03000509000000000000" pitchFamily="65" charset="-120"/>
                <a:ea typeface="標楷體" panose="03000509000000000000" pitchFamily="65" charset="-120"/>
              </a:rPr>
              <a:t>因為翁婿參與農民運動，予</a:t>
            </a:r>
            <a:r>
              <a:rPr lang="en-US" altLang="zh-TW" sz="3200" dirty="0" smtClean="0">
                <a:solidFill>
                  <a:schemeClr val="tx1"/>
                </a:solidFill>
                <a:latin typeface="標楷體" panose="03000509000000000000" pitchFamily="65" charset="-120"/>
                <a:ea typeface="標楷體" panose="03000509000000000000" pitchFamily="65" charset="-120"/>
              </a:rPr>
              <a:t>in</a:t>
            </a:r>
            <a:r>
              <a:rPr lang="zh-TW" altLang="en-US" sz="3200" dirty="0" smtClean="0">
                <a:solidFill>
                  <a:schemeClr val="tx1"/>
                </a:solidFill>
                <a:latin typeface="標楷體" panose="03000509000000000000" pitchFamily="65" charset="-120"/>
                <a:ea typeface="標楷體" panose="03000509000000000000" pitchFamily="65" charset="-120"/>
              </a:rPr>
              <a:t>的家庭加一寡困擾。某對翁婿袂當飼家無諒解，甚至佇伊的抗議運動當中嘛有直接針對某的阿叔，遮个現實生活中的事件，攏直接影響兩人的關係。某毋但愛承擔飼家的責任，閣愛面對序大人的無諒解，猶毋過真正的原因是因為某無法度體會翁婿的工課愛有絕對的隱密性。</a:t>
            </a:r>
            <a:endParaRPr lang="en-US" altLang="zh-TW" sz="3200" dirty="0" smtClean="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66048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9531" y="0"/>
            <a:ext cx="7766936" cy="1646302"/>
          </a:xfrm>
        </p:spPr>
        <p:txBody>
          <a:bodyPr/>
          <a:lstStyle/>
          <a:p>
            <a:endParaRPr lang="zh-TW" altLang="en-US" dirty="0"/>
          </a:p>
        </p:txBody>
      </p:sp>
      <p:sp>
        <p:nvSpPr>
          <p:cNvPr id="3" name="副標題 2"/>
          <p:cNvSpPr>
            <a:spLocks noGrp="1"/>
          </p:cNvSpPr>
          <p:nvPr>
            <p:ph type="subTitle" idx="1"/>
          </p:nvPr>
        </p:nvSpPr>
        <p:spPr>
          <a:xfrm>
            <a:off x="1409531" y="2319569"/>
            <a:ext cx="7766936" cy="3654511"/>
          </a:xfrm>
        </p:spPr>
        <p:txBody>
          <a:bodyPr>
            <a:normAutofit/>
          </a:bodyPr>
          <a:lstStyle/>
          <a:p>
            <a:pPr algn="l"/>
            <a:r>
              <a:rPr lang="zh-TW" altLang="en-US" sz="2800" dirty="0">
                <a:solidFill>
                  <a:schemeClr val="tx1"/>
                </a:solidFill>
                <a:latin typeface="標楷體" panose="03000509000000000000" pitchFamily="65" charset="-120"/>
                <a:ea typeface="標楷體" panose="03000509000000000000" pitchFamily="65" charset="-120"/>
              </a:rPr>
              <a:t>佇遮爾濟的代誌之下，累積了真濟懷疑；翁婿因為對運動真固執，將一切的隱瞞</a:t>
            </a:r>
            <a:r>
              <a:rPr lang="zh-TW" altLang="en-US" sz="2800" dirty="0" smtClean="0">
                <a:solidFill>
                  <a:schemeClr val="tx1"/>
                </a:solidFill>
                <a:latin typeface="標楷體" panose="03000509000000000000" pitchFamily="65" charset="-120"/>
                <a:ea typeface="標楷體" panose="03000509000000000000" pitchFamily="65" charset="-120"/>
              </a:rPr>
              <a:t>看做是當然</a:t>
            </a:r>
            <a:r>
              <a:rPr lang="zh-TW" altLang="en-US" sz="2800" dirty="0">
                <a:solidFill>
                  <a:schemeClr val="tx1"/>
                </a:solidFill>
                <a:latin typeface="標楷體" panose="03000509000000000000" pitchFamily="65" charset="-120"/>
                <a:ea typeface="標楷體" panose="03000509000000000000" pitchFamily="65" charset="-120"/>
              </a:rPr>
              <a:t>的，甚至袂使體會某的感受。最後，兩个因為</a:t>
            </a:r>
            <a:r>
              <a:rPr lang="zh-TW" altLang="en-US" sz="2800" dirty="0" smtClean="0">
                <a:solidFill>
                  <a:schemeClr val="tx1"/>
                </a:solidFill>
                <a:latin typeface="標楷體" panose="03000509000000000000" pitchFamily="65" charset="-120"/>
                <a:ea typeface="標楷體" panose="03000509000000000000" pitchFamily="65" charset="-120"/>
              </a:rPr>
              <a:t>相愛來結婚</a:t>
            </a:r>
            <a:r>
              <a:rPr lang="zh-TW" altLang="en-US" sz="2800" dirty="0">
                <a:solidFill>
                  <a:schemeClr val="tx1"/>
                </a:solidFill>
                <a:latin typeface="標楷體" panose="03000509000000000000" pitchFamily="65" charset="-120"/>
                <a:ea typeface="標楷體" panose="03000509000000000000" pitchFamily="65" charset="-120"/>
              </a:rPr>
              <a:t>的翁某紲因為想法無仝來分開</a:t>
            </a:r>
            <a:r>
              <a:rPr lang="zh-TW" altLang="en-US" sz="2800" dirty="0" smtClean="0">
                <a:solidFill>
                  <a:schemeClr val="tx1"/>
                </a:solidFill>
                <a:latin typeface="標楷體" panose="03000509000000000000" pitchFamily="65" charset="-120"/>
                <a:ea typeface="標楷體" panose="03000509000000000000" pitchFamily="65" charset="-120"/>
              </a:rPr>
              <a:t>矣。</a:t>
            </a:r>
            <a:endParaRPr lang="en-US" altLang="zh-TW" sz="2800" dirty="0">
              <a:solidFill>
                <a:schemeClr val="tx1"/>
              </a:solidFill>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1543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299803" y="258742"/>
            <a:ext cx="7766936" cy="765386"/>
          </a:xfrm>
        </p:spPr>
        <p:txBody>
          <a:bodyPr/>
          <a:lstStyle/>
          <a:p>
            <a:pPr algn="ctr"/>
            <a:r>
              <a:rPr lang="zh-TW" altLang="en-US" dirty="0">
                <a:solidFill>
                  <a:schemeClr val="tx1"/>
                </a:solidFill>
                <a:latin typeface="標楷體" panose="03000509000000000000" pitchFamily="65" charset="-120"/>
                <a:ea typeface="標楷體" panose="03000509000000000000" pitchFamily="65" charset="-120"/>
              </a:rPr>
              <a:t>唸</a:t>
            </a:r>
            <a:r>
              <a:rPr lang="zh-TW" altLang="en-US" dirty="0" smtClean="0">
                <a:solidFill>
                  <a:schemeClr val="tx1"/>
                </a:solidFill>
                <a:latin typeface="標楷體" panose="03000509000000000000" pitchFamily="65" charset="-120"/>
                <a:ea typeface="標楷體" panose="03000509000000000000" pitchFamily="65" charset="-120"/>
              </a:rPr>
              <a:t>讀的部分</a:t>
            </a:r>
            <a:r>
              <a:rPr lang="zh-TW" altLang="en-US" dirty="0">
                <a:solidFill>
                  <a:schemeClr val="tx1"/>
                </a:solidFill>
                <a:latin typeface="標楷體" panose="03000509000000000000" pitchFamily="65" charset="-120"/>
                <a:ea typeface="標楷體" panose="03000509000000000000" pitchFamily="65" charset="-120"/>
              </a:rPr>
              <a:t>內容</a:t>
            </a:r>
          </a:p>
        </p:txBody>
      </p:sp>
      <p:sp>
        <p:nvSpPr>
          <p:cNvPr id="3" name="副標題 2"/>
          <p:cNvSpPr>
            <a:spLocks noGrp="1"/>
          </p:cNvSpPr>
          <p:nvPr>
            <p:ph type="subTitle" idx="1"/>
          </p:nvPr>
        </p:nvSpPr>
        <p:spPr>
          <a:xfrm>
            <a:off x="1299803" y="1024129"/>
            <a:ext cx="7766936" cy="4901184"/>
          </a:xfrm>
        </p:spPr>
        <p:txBody>
          <a:bodyPr>
            <a:noAutofit/>
          </a:bodyPr>
          <a:lstStyle/>
          <a:p>
            <a:pPr algn="l"/>
            <a:r>
              <a:rPr lang="zh-TW" altLang="en-US" sz="2000" dirty="0">
                <a:solidFill>
                  <a:schemeClr val="tx1"/>
                </a:solidFill>
                <a:latin typeface="標楷體" panose="03000509000000000000" pitchFamily="65" charset="-120"/>
                <a:ea typeface="標楷體" panose="03000509000000000000" pitchFamily="65" charset="-120"/>
              </a:rPr>
              <a:t>「</a:t>
            </a:r>
            <a:r>
              <a:rPr lang="zh-TW" altLang="en-US" sz="2400" dirty="0" smtClean="0">
                <a:solidFill>
                  <a:schemeClr val="tx1"/>
                </a:solidFill>
                <a:latin typeface="標楷體" panose="03000509000000000000" pitchFamily="65" charset="-120"/>
                <a:ea typeface="標楷體" panose="03000509000000000000" pitchFamily="65" charset="-120"/>
              </a:rPr>
              <a:t>彼</a:t>
            </a:r>
            <a:r>
              <a:rPr lang="zh-TW" altLang="en-US" sz="2400" dirty="0">
                <a:solidFill>
                  <a:schemeClr val="tx1"/>
                </a:solidFill>
                <a:latin typeface="標楷體" panose="03000509000000000000" pitchFamily="65" charset="-120"/>
                <a:ea typeface="標楷體" panose="03000509000000000000" pitchFamily="65" charset="-120"/>
              </a:rPr>
              <a:t>有啥物咧</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」五六个人仝時按呢講。</a:t>
            </a: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只不過是照慣例的一套老齣頭爾爾，真正有啥</a:t>
            </a:r>
            <a:r>
              <a:rPr lang="zh-TW" altLang="en-US" sz="2400" dirty="0" smtClean="0">
                <a:solidFill>
                  <a:schemeClr val="tx1"/>
                </a:solidFill>
                <a:latin typeface="標楷體" panose="03000509000000000000" pitchFamily="65" charset="-120"/>
                <a:ea typeface="標楷體" panose="03000509000000000000" pitchFamily="65" charset="-120"/>
              </a:rPr>
              <a:t>物毋妥當</a:t>
            </a:r>
            <a:r>
              <a:rPr lang="zh-TW" altLang="en-US" sz="2400" dirty="0">
                <a:solidFill>
                  <a:schemeClr val="tx1"/>
                </a:solidFill>
                <a:latin typeface="標楷體" panose="03000509000000000000" pitchFamily="65" charset="-120"/>
                <a:ea typeface="標楷體" panose="03000509000000000000" pitchFamily="65" charset="-120"/>
              </a:rPr>
              <a:t>的所在</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a:t>
            </a: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我遐閣是予掠去三五本社會科的冊。」朱榮閣補這句</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「組合咧</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老嚴</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a:t>
            </a: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幾張宣言爾爾，嘛只有一本記錄。」坐佇邊仔的彼个老嚴講。</a:t>
            </a:r>
          </a:p>
          <a:p>
            <a:pPr algn="l"/>
            <a:r>
              <a:rPr lang="zh-TW" altLang="en-US" sz="2400" dirty="0" smtClean="0">
                <a:solidFill>
                  <a:schemeClr val="tx1"/>
                </a:solidFill>
                <a:latin typeface="標楷體" panose="03000509000000000000" pitchFamily="65" charset="-120"/>
                <a:ea typeface="標楷體" panose="03000509000000000000" pitchFamily="65" charset="-120"/>
              </a:rPr>
              <a:t>會談</a:t>
            </a:r>
            <a:r>
              <a:rPr lang="zh-TW" altLang="en-US" sz="2400" dirty="0">
                <a:solidFill>
                  <a:schemeClr val="tx1"/>
                </a:solidFill>
                <a:latin typeface="標楷體" panose="03000509000000000000" pitchFamily="65" charset="-120"/>
                <a:ea typeface="標楷體" panose="03000509000000000000" pitchFamily="65" charset="-120"/>
              </a:rPr>
              <a:t>一時仔停止，因為這時閣有一位女同志入來，是一位轟轟烈烈毋過閣袂失去伊女性魅力的女子，身軀短短，目睭佮目眉紲真秀氣，伊的面看起來紅牙紅牙。</a:t>
            </a: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老陳、老曾，恁看起來按怎，敢會起訴</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」揀一个位坐了後，伊按呢問。</a:t>
            </a: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我想，應該袂</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」矮短無思考了後按呢講，彼時閣是一喙的青薰向對面吐出來。</a:t>
            </a:r>
          </a:p>
          <a:p>
            <a:pPr algn="l"/>
            <a:r>
              <a:rPr lang="zh-TW" altLang="en-US" sz="1400" dirty="0"/>
              <a:t/>
            </a:r>
            <a:br>
              <a:rPr lang="zh-TW" altLang="en-US" sz="1400" dirty="0"/>
            </a:br>
            <a:endParaRPr lang="zh-TW" altLang="en-US"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513063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7" y="633984"/>
            <a:ext cx="7766936" cy="268224"/>
          </a:xfrm>
        </p:spPr>
        <p:txBody>
          <a:bodyPr/>
          <a:lstStyle/>
          <a:p>
            <a:pPr algn="l"/>
            <a:endParaRPr lang="zh-TW" altLang="en-US" dirty="0"/>
          </a:p>
        </p:txBody>
      </p:sp>
      <p:sp>
        <p:nvSpPr>
          <p:cNvPr id="3" name="副標題 2"/>
          <p:cNvSpPr>
            <a:spLocks noGrp="1"/>
          </p:cNvSpPr>
          <p:nvPr>
            <p:ph type="subTitle" idx="1"/>
          </p:nvPr>
        </p:nvSpPr>
        <p:spPr>
          <a:xfrm>
            <a:off x="1507067" y="1353313"/>
            <a:ext cx="7766936" cy="4306484"/>
          </a:xfrm>
        </p:spPr>
        <p:txBody>
          <a:bodyPr>
            <a:normAutofit lnSpcReduction="10000"/>
          </a:bodyPr>
          <a:lstStyle/>
          <a:p>
            <a:pPr algn="l"/>
            <a:r>
              <a:rPr lang="zh-TW" altLang="en-US" sz="2400" dirty="0">
                <a:solidFill>
                  <a:schemeClr val="tx1"/>
                </a:solidFill>
                <a:latin typeface="標楷體" panose="03000509000000000000" pitchFamily="65" charset="-120"/>
                <a:ea typeface="標楷體" panose="03000509000000000000" pitchFamily="65" charset="-120"/>
              </a:rPr>
              <a:t>「袂</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肥豬</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你想</a:t>
            </a:r>
            <a:r>
              <a:rPr lang="en-US" altLang="zh-TW" sz="2400" dirty="0">
                <a:solidFill>
                  <a:schemeClr val="tx1"/>
                </a:solidFill>
                <a:latin typeface="標楷體" panose="03000509000000000000" pitchFamily="65" charset="-120"/>
                <a:ea typeface="標楷體" panose="03000509000000000000" pitchFamily="65" charset="-120"/>
              </a:rPr>
              <a:t>in</a:t>
            </a:r>
            <a:r>
              <a:rPr lang="zh-TW" altLang="en-US" sz="2400" dirty="0">
                <a:solidFill>
                  <a:schemeClr val="tx1"/>
                </a:solidFill>
                <a:latin typeface="標楷體" panose="03000509000000000000" pitchFamily="65" charset="-120"/>
                <a:ea typeface="標楷體" panose="03000509000000000000" pitchFamily="65" charset="-120"/>
              </a:rPr>
              <a:t>敢會甘願放手</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a:t>
            </a:r>
          </a:p>
          <a:p>
            <a:pPr algn="l"/>
            <a:r>
              <a:rPr lang="zh-TW" altLang="en-US" sz="2400" dirty="0">
                <a:solidFill>
                  <a:schemeClr val="tx1"/>
                </a:solidFill>
                <a:latin typeface="標楷體" panose="03000509000000000000" pitchFamily="65" charset="-120"/>
                <a:ea typeface="標楷體" panose="03000509000000000000" pitchFamily="65" charset="-120"/>
              </a:rPr>
              <a:t/>
            </a:r>
            <a:br>
              <a:rPr lang="zh-TW" altLang="en-US" sz="2400" dirty="0">
                <a:solidFill>
                  <a:schemeClr val="tx1"/>
                </a:solidFill>
                <a:latin typeface="標楷體" panose="03000509000000000000" pitchFamily="65" charset="-120"/>
                <a:ea typeface="標楷體" panose="03000509000000000000" pitchFamily="65" charset="-120"/>
              </a:rPr>
            </a:br>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你是一點仔犯罪</a:t>
            </a:r>
            <a:r>
              <a:rPr lang="zh-TW" altLang="en-US" sz="2400" dirty="0" smtClean="0">
                <a:solidFill>
                  <a:schemeClr val="tx1"/>
                </a:solidFill>
                <a:latin typeface="標楷體" panose="03000509000000000000" pitchFamily="65" charset="-120"/>
                <a:ea typeface="標楷體" panose="03000509000000000000" pitchFamily="65" charset="-120"/>
              </a:rPr>
              <a:t>的</a:t>
            </a:r>
            <a:r>
              <a:rPr lang="zh-TW" altLang="en-US" sz="2400" dirty="0">
                <a:solidFill>
                  <a:schemeClr val="tx1"/>
                </a:solidFill>
                <a:latin typeface="標楷體" panose="03000509000000000000" pitchFamily="65" charset="-120"/>
                <a:ea typeface="標楷體" panose="03000509000000000000" pitchFamily="65" charset="-120"/>
              </a:rPr>
              <a:t>證據</a:t>
            </a:r>
            <a:r>
              <a:rPr lang="zh-TW" altLang="en-US" sz="2400" dirty="0" smtClean="0">
                <a:solidFill>
                  <a:schemeClr val="tx1"/>
                </a:solidFill>
                <a:latin typeface="標楷體" panose="03000509000000000000" pitchFamily="65" charset="-120"/>
                <a:ea typeface="標楷體" panose="03000509000000000000" pitchFamily="65" charset="-120"/>
              </a:rPr>
              <a:t>攏</a:t>
            </a:r>
            <a:r>
              <a:rPr lang="zh-TW" altLang="en-US" sz="2400" dirty="0">
                <a:solidFill>
                  <a:schemeClr val="tx1"/>
                </a:solidFill>
                <a:latin typeface="標楷體" panose="03000509000000000000" pitchFamily="65" charset="-120"/>
                <a:ea typeface="標楷體" panose="03000509000000000000" pitchFamily="65" charset="-120"/>
              </a:rPr>
              <a:t>無</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a:t>
            </a:r>
          </a:p>
          <a:p>
            <a:pPr algn="l"/>
            <a:r>
              <a:rPr lang="zh-TW" altLang="en-US" sz="2400" dirty="0">
                <a:solidFill>
                  <a:schemeClr val="tx1"/>
                </a:solidFill>
                <a:latin typeface="標楷體" panose="03000509000000000000" pitchFamily="65" charset="-120"/>
                <a:ea typeface="標楷體" panose="03000509000000000000" pitchFamily="65" charset="-120"/>
              </a:rPr>
              <a:t/>
            </a:r>
            <a:br>
              <a:rPr lang="zh-TW" altLang="en-US" sz="2400" dirty="0">
                <a:solidFill>
                  <a:schemeClr val="tx1"/>
                </a:solidFill>
                <a:latin typeface="標楷體" panose="03000509000000000000" pitchFamily="65" charset="-120"/>
                <a:ea typeface="標楷體" panose="03000509000000000000" pitchFamily="65" charset="-120"/>
              </a:rPr>
            </a:br>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哼</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這年頭，老周，毋是嘛無犯罪的證據</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結果按怎，嘛是予人關三個月</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」老嚴講一个例。</a:t>
            </a:r>
          </a:p>
          <a:p>
            <a:pPr algn="l"/>
            <a:r>
              <a:rPr lang="zh-TW" altLang="en-US" sz="2400" dirty="0">
                <a:solidFill>
                  <a:schemeClr val="tx1"/>
                </a:solidFill>
                <a:latin typeface="標楷體" panose="03000509000000000000" pitchFamily="65" charset="-120"/>
                <a:ea typeface="標楷體" panose="03000509000000000000" pitchFamily="65" charset="-120"/>
              </a:rPr>
              <a:t/>
            </a:r>
            <a:br>
              <a:rPr lang="zh-TW" altLang="en-US" sz="2400" dirty="0">
                <a:solidFill>
                  <a:schemeClr val="tx1"/>
                </a:solidFill>
                <a:latin typeface="標楷體" panose="03000509000000000000" pitchFamily="65" charset="-120"/>
                <a:ea typeface="標楷體" panose="03000509000000000000" pitchFamily="65" charset="-120"/>
              </a:rPr>
            </a:br>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這馬老曾等，可能嘛</a:t>
            </a:r>
            <a:r>
              <a:rPr lang="zh-TW" altLang="en-US" sz="2400" dirty="0" smtClean="0">
                <a:solidFill>
                  <a:schemeClr val="tx1"/>
                </a:solidFill>
                <a:latin typeface="標楷體" panose="03000509000000000000" pitchFamily="65" charset="-120"/>
                <a:ea typeface="標楷體" panose="03000509000000000000" pitchFamily="65" charset="-120"/>
              </a:rPr>
              <a:t>是食仝</a:t>
            </a:r>
            <a:r>
              <a:rPr lang="zh-TW" altLang="en-US" sz="2400" dirty="0">
                <a:solidFill>
                  <a:schemeClr val="tx1"/>
                </a:solidFill>
                <a:latin typeface="標楷體" panose="03000509000000000000" pitchFamily="65" charset="-120"/>
                <a:ea typeface="標楷體" panose="03000509000000000000" pitchFamily="65" charset="-120"/>
              </a:rPr>
              <a:t>款的虧</a:t>
            </a:r>
            <a:r>
              <a:rPr lang="en-US" altLang="zh-TW" sz="2400" dirty="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」朱榮紲是按呢臆。</a:t>
            </a:r>
          </a:p>
          <a:p>
            <a:pPr algn="l"/>
            <a:endParaRPr lang="en-US" altLang="zh-TW" sz="2400" dirty="0">
              <a:solidFill>
                <a:schemeClr val="tx1"/>
              </a:solidFill>
              <a:latin typeface="標楷體" panose="03000509000000000000" pitchFamily="65" charset="-120"/>
              <a:ea typeface="標楷體" panose="03000509000000000000" pitchFamily="65" charset="-120"/>
            </a:endParaRPr>
          </a:p>
          <a:p>
            <a:pPr algn="l"/>
            <a:r>
              <a:rPr lang="zh-TW" altLang="en-US" sz="2400" dirty="0" smtClean="0">
                <a:solidFill>
                  <a:schemeClr val="tx1"/>
                </a:solidFill>
                <a:latin typeface="標楷體" panose="03000509000000000000" pitchFamily="65" charset="-120"/>
                <a:ea typeface="標楷體" panose="03000509000000000000" pitchFamily="65" charset="-120"/>
              </a:rPr>
              <a:t>「</a:t>
            </a:r>
            <a:r>
              <a:rPr lang="zh-TW" altLang="en-US" sz="2400" dirty="0">
                <a:solidFill>
                  <a:schemeClr val="tx1"/>
                </a:solidFill>
                <a:latin typeface="標楷體" panose="03000509000000000000" pitchFamily="65" charset="-120"/>
                <a:ea typeface="標楷體" panose="03000509000000000000" pitchFamily="65" charset="-120"/>
              </a:rPr>
              <a:t>我嘛是按呢掛心。」表示無仝的是彼个女同志。</a:t>
            </a:r>
          </a:p>
          <a:p>
            <a:pPr algn="l"/>
            <a:endParaRPr lang="zh-TW" altLang="en-US" dirty="0"/>
          </a:p>
        </p:txBody>
      </p:sp>
    </p:spTree>
    <p:extLst>
      <p:ext uri="{BB962C8B-B14F-4D97-AF65-F5344CB8AC3E}">
        <p14:creationId xmlns:p14="http://schemas.microsoft.com/office/powerpoint/2010/main" val="240998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50907" y="685462"/>
            <a:ext cx="7766936" cy="716618"/>
          </a:xfrm>
        </p:spPr>
        <p:txBody>
          <a:bodyPr/>
          <a:lstStyle/>
          <a:p>
            <a:pPr algn="ctr"/>
            <a:r>
              <a:rPr lang="zh-TW" altLang="en-US" dirty="0" smtClean="0">
                <a:solidFill>
                  <a:schemeClr val="tx1"/>
                </a:solidFill>
                <a:latin typeface="標楷體" panose="03000509000000000000" pitchFamily="65" charset="-120"/>
                <a:ea typeface="標楷體" panose="03000509000000000000" pitchFamily="65" charset="-120"/>
              </a:rPr>
              <a:t>困難的語</a:t>
            </a:r>
            <a:r>
              <a:rPr lang="zh-TW" altLang="en-US" dirty="0">
                <a:solidFill>
                  <a:schemeClr val="tx1"/>
                </a:solidFill>
                <a:latin typeface="標楷體" panose="03000509000000000000" pitchFamily="65" charset="-120"/>
                <a:ea typeface="標楷體" panose="03000509000000000000" pitchFamily="65" charset="-120"/>
              </a:rPr>
              <a:t>詞</a:t>
            </a:r>
          </a:p>
        </p:txBody>
      </p:sp>
      <p:sp>
        <p:nvSpPr>
          <p:cNvPr id="3" name="副標題 2"/>
          <p:cNvSpPr>
            <a:spLocks noGrp="1"/>
          </p:cNvSpPr>
          <p:nvPr>
            <p:ph type="subTitle" idx="1"/>
          </p:nvPr>
        </p:nvSpPr>
        <p:spPr>
          <a:xfrm>
            <a:off x="1507067" y="1621536"/>
            <a:ext cx="7766936" cy="4047743"/>
          </a:xfrm>
        </p:spPr>
        <p:txBody>
          <a:bodyPr>
            <a:normAutofit/>
          </a:bodyPr>
          <a:lstStyle/>
          <a:p>
            <a:pPr algn="l"/>
            <a:r>
              <a:rPr lang="zh-TW" altLang="en-US" sz="2800" dirty="0" smtClean="0">
                <a:solidFill>
                  <a:schemeClr val="tx1"/>
                </a:solidFill>
                <a:latin typeface="標楷體" panose="03000509000000000000" pitchFamily="65" charset="-120"/>
                <a:ea typeface="標楷體" panose="03000509000000000000" pitchFamily="65" charset="-120"/>
              </a:rPr>
              <a:t>少之時，戒之在色→</a:t>
            </a:r>
            <a:r>
              <a:rPr lang="zh-TW" altLang="en-US" sz="2800" dirty="0">
                <a:solidFill>
                  <a:schemeClr val="tx1"/>
                </a:solidFill>
                <a:latin typeface="標楷體" panose="03000509000000000000" pitchFamily="65" charset="-120"/>
                <a:ea typeface="標楷體" panose="03000509000000000000" pitchFamily="65" charset="-120"/>
              </a:rPr>
              <a:t>少年的時陣，去予外表的美麗迷惑</a:t>
            </a:r>
          </a:p>
        </p:txBody>
      </p:sp>
    </p:spTree>
    <p:extLst>
      <p:ext uri="{BB962C8B-B14F-4D97-AF65-F5344CB8AC3E}">
        <p14:creationId xmlns:p14="http://schemas.microsoft.com/office/powerpoint/2010/main" val="2306869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21723" y="1880278"/>
            <a:ext cx="7766936" cy="1646302"/>
          </a:xfrm>
        </p:spPr>
        <p:txBody>
          <a:bodyPr/>
          <a:lstStyle/>
          <a:p>
            <a:pPr algn="ctr"/>
            <a:r>
              <a:rPr lang="zh-TW" altLang="en-US" dirty="0" smtClean="0">
                <a:solidFill>
                  <a:schemeClr val="tx1"/>
                </a:solidFill>
                <a:latin typeface="標楷體" panose="03000509000000000000" pitchFamily="65" charset="-120"/>
                <a:ea typeface="標楷體" panose="03000509000000000000" pitchFamily="65" charset="-120"/>
              </a:rPr>
              <a:t>多謝逐家</a:t>
            </a:r>
            <a:r>
              <a:rPr lang="en-US" altLang="zh-TW" dirty="0" smtClean="0">
                <a:solidFill>
                  <a:schemeClr val="tx1"/>
                </a:solidFill>
                <a:latin typeface="標楷體" panose="03000509000000000000" pitchFamily="65" charset="-120"/>
                <a:ea typeface="標楷體" panose="03000509000000000000" pitchFamily="65" charset="-120"/>
                <a:sym typeface="Wingdings" panose="05000000000000000000" pitchFamily="2" charset="2"/>
              </a:rPr>
              <a:t></a:t>
            </a:r>
            <a:endParaRPr lang="zh-TW" altLang="en-US" dirty="0">
              <a:solidFill>
                <a:schemeClr val="tx1"/>
              </a:solidFill>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494054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585</Words>
  <Application>Microsoft Office PowerPoint</Application>
  <PresentationFormat>寬螢幕</PresentationFormat>
  <Paragraphs>31</Paragraphs>
  <Slides>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微軟正黑體</vt:lpstr>
      <vt:lpstr>標楷體</vt:lpstr>
      <vt:lpstr>Arial</vt:lpstr>
      <vt:lpstr>Trebuchet MS</vt:lpstr>
      <vt:lpstr>Wingdings</vt:lpstr>
      <vt:lpstr>Wingdings 3</vt:lpstr>
      <vt:lpstr>多面向</vt:lpstr>
      <vt:lpstr>楊守愚        決裂</vt:lpstr>
      <vt:lpstr>作者</vt:lpstr>
      <vt:lpstr>內容紹介</vt:lpstr>
      <vt:lpstr>PowerPoint 簡報</vt:lpstr>
      <vt:lpstr>唸讀的部分內容</vt:lpstr>
      <vt:lpstr>PowerPoint 簡報</vt:lpstr>
      <vt:lpstr>困難的語詞</vt:lpstr>
      <vt:lpstr>多謝逐家</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楊守愚        決裂</dc:title>
  <dc:creator>王詩婷</dc:creator>
  <cp:lastModifiedBy>王詩婷</cp:lastModifiedBy>
  <cp:revision>13</cp:revision>
  <dcterms:created xsi:type="dcterms:W3CDTF">2014-05-12T14:48:51Z</dcterms:created>
  <dcterms:modified xsi:type="dcterms:W3CDTF">2014-05-13T15:55:20Z</dcterms:modified>
</cp:coreProperties>
</file>