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標題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16" name="日期版面配置區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7DF6-A34E-40B7-9383-A37C13475BFE}" type="datetimeFigureOut">
              <a:rPr lang="zh-TW" altLang="en-US" smtClean="0"/>
              <a:pPr/>
              <a:t>2014/5/11</a:t>
            </a:fld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E88DCD9-A2D5-450C-86D5-23E4C1C7EB7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7DF6-A34E-40B7-9383-A37C13475BFE}" type="datetimeFigureOut">
              <a:rPr lang="zh-TW" altLang="en-US" smtClean="0"/>
              <a:pPr/>
              <a:t>2014/5/11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DCD9-A2D5-450C-86D5-23E4C1C7EB7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7DF6-A34E-40B7-9383-A37C13475BFE}" type="datetimeFigureOut">
              <a:rPr lang="zh-TW" altLang="en-US" smtClean="0"/>
              <a:pPr/>
              <a:t>2014/5/11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DCD9-A2D5-450C-86D5-23E4C1C7EB7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7" name="內容版面配置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7DF6-A34E-40B7-9383-A37C13475BFE}" type="datetimeFigureOut">
              <a:rPr lang="zh-TW" altLang="en-US" smtClean="0"/>
              <a:pPr/>
              <a:t>2014/5/11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E88DCD9-A2D5-450C-86D5-23E4C1C7EB7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9" name="日期版面配置區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7DF6-A34E-40B7-9383-A37C13475BFE}" type="datetimeFigureOut">
              <a:rPr lang="zh-TW" altLang="en-US" smtClean="0"/>
              <a:pPr/>
              <a:t>2014/5/11</a:t>
            </a:fld>
            <a:endParaRPr lang="zh-TW" altLang="en-US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DCD9-A2D5-450C-86D5-23E4C1C7EB7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4" name="內容版面配置區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7DF6-A34E-40B7-9383-A37C13475BFE}" type="datetimeFigureOut">
              <a:rPr lang="zh-TW" altLang="en-US" smtClean="0"/>
              <a:pPr/>
              <a:t>2014/5/11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DCD9-A2D5-450C-86D5-23E4C1C7EB7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標題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5" name="文字版面配置區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8" name="內容版面配置區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7DF6-A34E-40B7-9383-A37C13475BFE}" type="datetimeFigureOut">
              <a:rPr lang="zh-TW" altLang="en-US" smtClean="0"/>
              <a:pPr/>
              <a:t>2014/5/11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8E88DCD9-A2D5-450C-86D5-23E4C1C7EB7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標題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7DF6-A34E-40B7-9383-A37C13475BFE}" type="datetimeFigureOut">
              <a:rPr lang="zh-TW" altLang="en-US" smtClean="0"/>
              <a:pPr/>
              <a:t>2014/5/11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DCD9-A2D5-450C-86D5-23E4C1C7EB7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7DF6-A34E-40B7-9383-A37C13475BFE}" type="datetimeFigureOut">
              <a:rPr lang="zh-TW" altLang="en-US" smtClean="0"/>
              <a:pPr/>
              <a:t>2014/5/11</a:t>
            </a:fld>
            <a:endParaRPr lang="zh-TW" altLang="en-US"/>
          </a:p>
        </p:txBody>
      </p:sp>
      <p:sp>
        <p:nvSpPr>
          <p:cNvPr id="24" name="頁尾版面配置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DCD9-A2D5-450C-86D5-23E4C1C7EB7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標題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6" name="文字版面配置區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內容版面配置區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7DF6-A34E-40B7-9383-A37C13475BFE}" type="datetimeFigureOut">
              <a:rPr lang="zh-TW" altLang="en-US" smtClean="0"/>
              <a:pPr/>
              <a:t>2014/5/11</a:t>
            </a:fld>
            <a:endParaRPr lang="zh-TW" altLang="en-US"/>
          </a:p>
        </p:txBody>
      </p:sp>
      <p:sp>
        <p:nvSpPr>
          <p:cNvPr id="29" name="頁尾版面配置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DCD9-A2D5-450C-86D5-23E4C1C7EB7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圖片版面配置區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7DF6-A34E-40B7-9383-A37C13475BFE}" type="datetimeFigureOut">
              <a:rPr lang="zh-TW" altLang="en-US" smtClean="0"/>
              <a:pPr/>
              <a:t>2014/5/11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DCD9-A2D5-450C-86D5-23E4C1C7EB7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7" name="標題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6" name="文字版面配置區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1" name="日期版面配置區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6287DF6-A34E-40B7-9383-A37C13475BFE}" type="datetimeFigureOut">
              <a:rPr lang="zh-TW" altLang="en-US" smtClean="0"/>
              <a:pPr/>
              <a:t>2014/5/11</a:t>
            </a:fld>
            <a:endParaRPr lang="zh-TW" altLang="en-US"/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E88DCD9-A2D5-450C-86D5-23E4C1C7EB7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標題版面配置區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華台語文對譯課堂報告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泥娃娃</a:t>
            </a:r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台三甲 杜佳容</a:t>
            </a:r>
            <a:endParaRPr lang="en-US" altLang="zh-TW" dirty="0" smtClean="0"/>
          </a:p>
          <a:p>
            <a:r>
              <a:rPr lang="en-US" altLang="zh-TW" dirty="0" smtClean="0"/>
              <a:t>ATA100151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08104" y="1628800"/>
            <a:ext cx="2592288" cy="362920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較難的字詞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泥娃娃→漉糊</a:t>
            </a:r>
            <a:r>
              <a:rPr lang="zh-TW" altLang="en-US" dirty="0" smtClean="0"/>
              <a:t>糜𨑨迌</a:t>
            </a:r>
            <a:r>
              <a:rPr lang="zh-TW" altLang="en-US" dirty="0"/>
              <a:t>物</a:t>
            </a:r>
            <a:r>
              <a:rPr lang="zh-TW" altLang="en-US" dirty="0" smtClean="0"/>
              <a:t>仔</a:t>
            </a:r>
            <a:r>
              <a:rPr lang="en-US" altLang="zh-TW" dirty="0" smtClean="0"/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塗尪仔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桿</a:t>
            </a:r>
            <a:r>
              <a:rPr lang="zh-TW" altLang="en-US" dirty="0" smtClean="0">
                <a:solidFill>
                  <a:srgbClr val="FF0000"/>
                </a:solidFill>
              </a:rPr>
              <a:t>桅→砲管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7036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7158" y="3214686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請多多指教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作者</a:t>
            </a:r>
            <a:r>
              <a:rPr lang="en-US" altLang="zh-TW" dirty="0" smtClean="0"/>
              <a:t>—</a:t>
            </a:r>
            <a:r>
              <a:rPr lang="zh-TW" altLang="en-US" dirty="0" smtClean="0"/>
              <a:t>楊逵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跨越語言時代的作家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泥娃娃選自楊逵集</a:t>
            </a:r>
            <a:r>
              <a:rPr lang="en-US" altLang="zh-TW" dirty="0" smtClean="0"/>
              <a:t>—</a:t>
            </a:r>
            <a:r>
              <a:rPr lang="zh-TW" altLang="en-US" dirty="0" smtClean="0"/>
              <a:t>其中所摘錄的一篇。</a:t>
            </a:r>
            <a:endParaRPr lang="en-US" altLang="zh-TW" dirty="0" smtClean="0"/>
          </a:p>
          <a:p>
            <a:r>
              <a:rPr lang="zh-TW" altLang="en-US" dirty="0"/>
              <a:t>原始</a:t>
            </a:r>
            <a:r>
              <a:rPr lang="zh-TW" altLang="en-US" dirty="0" smtClean="0"/>
              <a:t>文字是日文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短</a:t>
            </a:r>
            <a:r>
              <a:rPr lang="zh-TW" altLang="en-US" dirty="0" smtClean="0"/>
              <a:t>短的</a:t>
            </a:r>
            <a:r>
              <a:rPr lang="en-US" altLang="zh-TW" dirty="0" smtClean="0"/>
              <a:t>18</a:t>
            </a:r>
            <a:r>
              <a:rPr lang="zh-TW" altLang="en-US" dirty="0" smtClean="0"/>
              <a:t>頁，講了楊逵反對戰爭的內心感受。</a:t>
            </a:r>
            <a:endParaRPr lang="en-US" altLang="zh-TW" dirty="0" smtClean="0"/>
          </a:p>
          <a:p>
            <a:r>
              <a:rPr lang="zh-TW" altLang="en-US" dirty="0"/>
              <a:t>全篇分做</a:t>
            </a:r>
            <a:r>
              <a:rPr lang="zh-TW" altLang="en-US" dirty="0" smtClean="0"/>
              <a:t>六个段落。佇第五段的時陣，所描寫的反抗戰爭的意識較明顯。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600" dirty="0" smtClean="0"/>
              <a:t>泥娃娃</a:t>
            </a:r>
            <a:r>
              <a:rPr lang="en-US" altLang="zh-TW" sz="6600" dirty="0" smtClean="0"/>
              <a:t>	</a:t>
            </a:r>
            <a:endParaRPr lang="zh-TW" altLang="en-US" sz="6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TW" sz="4400" b="1" dirty="0"/>
              <a:t>〈</a:t>
            </a:r>
            <a:r>
              <a:rPr lang="zh-TW" altLang="en-US" sz="4400" b="1" dirty="0"/>
              <a:t>泥娃娃</a:t>
            </a:r>
            <a:r>
              <a:rPr lang="en-US" altLang="zh-TW" sz="4400" b="1" dirty="0"/>
              <a:t>〉</a:t>
            </a:r>
            <a:r>
              <a:rPr lang="zh-TW" altLang="en-US" sz="4400" b="1" dirty="0"/>
              <a:t>是一篇充滿</a:t>
            </a:r>
            <a:r>
              <a:rPr lang="zh-TW" altLang="en-US" sz="4400" b="1" dirty="0" smtClean="0"/>
              <a:t>反抗戰</a:t>
            </a:r>
            <a:r>
              <a:rPr lang="zh-TW" altLang="en-US" sz="4400" b="1" dirty="0"/>
              <a:t>意識的短篇小說</a:t>
            </a:r>
            <a:r>
              <a:rPr lang="en-US" altLang="zh-TW" sz="4400" b="1" dirty="0"/>
              <a:t>.</a:t>
            </a:r>
            <a:r>
              <a:rPr lang="zh-TW" altLang="en-US" sz="4400" b="1" dirty="0"/>
              <a:t>文中</a:t>
            </a:r>
            <a:r>
              <a:rPr lang="zh-TW" altLang="en-US" sz="4400" b="1" dirty="0" smtClean="0"/>
              <a:t>的老爸</a:t>
            </a:r>
            <a:r>
              <a:rPr lang="en-US" altLang="zh-TW" sz="4400" b="1" dirty="0" smtClean="0"/>
              <a:t>,</a:t>
            </a:r>
            <a:r>
              <a:rPr lang="zh-TW" altLang="en-US" sz="4400" b="1" dirty="0"/>
              <a:t>其實就是</a:t>
            </a:r>
            <a:r>
              <a:rPr lang="zh-TW" altLang="en-US" sz="4400" b="1" dirty="0" smtClean="0"/>
              <a:t>楊</a:t>
            </a:r>
            <a:r>
              <a:rPr lang="zh-TW" altLang="en-US" sz="4400" b="1" dirty="0"/>
              <a:t>逵本人</a:t>
            </a:r>
            <a:r>
              <a:rPr lang="en-US" altLang="zh-TW" sz="4400" b="1" dirty="0" smtClean="0"/>
              <a:t>,</a:t>
            </a:r>
            <a:r>
              <a:rPr lang="zh-TW" altLang="en-US" sz="4400" b="1" dirty="0" smtClean="0"/>
              <a:t>伊將某囝攏寫入來</a:t>
            </a:r>
            <a:r>
              <a:rPr lang="en-US" altLang="zh-TW" sz="4400" b="1" dirty="0" smtClean="0"/>
              <a:t>,</a:t>
            </a:r>
            <a:r>
              <a:rPr lang="zh-TW" altLang="en-US" sz="4400" b="1" dirty="0" smtClean="0"/>
              <a:t>透過現實生活</a:t>
            </a:r>
            <a:r>
              <a:rPr lang="en-US" altLang="zh-TW" sz="4400" b="1" dirty="0" smtClean="0"/>
              <a:t>,</a:t>
            </a:r>
            <a:r>
              <a:rPr lang="zh-TW" altLang="en-US" sz="4400" b="1" dirty="0"/>
              <a:t>展現的是一個知識份子</a:t>
            </a:r>
            <a:r>
              <a:rPr lang="zh-TW" altLang="en-US" sz="4400" b="1" dirty="0" smtClean="0"/>
              <a:t>對時局的無奈</a:t>
            </a:r>
            <a:r>
              <a:rPr lang="en-US" altLang="zh-TW" sz="4400" b="1" dirty="0" smtClean="0"/>
              <a:t>.</a:t>
            </a:r>
            <a:r>
              <a:rPr lang="zh-TW" altLang="en-US" sz="4400" b="1" dirty="0" smtClean="0"/>
              <a:t> </a:t>
            </a:r>
            <a:endParaRPr lang="zh-TW" altLang="en-US" sz="4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000" dirty="0" smtClean="0"/>
              <a:t>泥娃娃</a:t>
            </a:r>
            <a:r>
              <a:rPr lang="en-US" altLang="zh-TW" sz="6000" dirty="0" smtClean="0"/>
              <a:t>(</a:t>
            </a:r>
            <a:r>
              <a:rPr lang="zh-TW" altLang="en-US" sz="5400" dirty="0" smtClean="0">
                <a:solidFill>
                  <a:srgbClr val="FF0000"/>
                </a:solidFill>
              </a:rPr>
              <a:t>塗尪仔</a:t>
            </a:r>
            <a:r>
              <a:rPr lang="en-US" altLang="zh-TW" sz="6000" dirty="0" smtClean="0"/>
              <a:t>)</a:t>
            </a:r>
            <a:endParaRPr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 smtClean="0"/>
              <a:t>小說有兩條主線咧行</a:t>
            </a:r>
            <a:r>
              <a:rPr lang="en-US" altLang="zh-TW" sz="3600" b="1" dirty="0" smtClean="0"/>
              <a:t>,</a:t>
            </a:r>
            <a:r>
              <a:rPr lang="zh-TW" altLang="en-US" sz="3600" b="1" dirty="0" smtClean="0"/>
              <a:t>一條</a:t>
            </a:r>
            <a:r>
              <a:rPr lang="zh-TW" altLang="en-US" sz="3600" b="1" dirty="0" smtClean="0"/>
              <a:t>是</a:t>
            </a:r>
            <a:r>
              <a:rPr lang="zh-TW" altLang="en-US" sz="3600" b="1" dirty="0" smtClean="0">
                <a:solidFill>
                  <a:srgbClr val="FF0000"/>
                </a:solidFill>
              </a:rPr>
              <a:t>囡仔</a:t>
            </a:r>
            <a:r>
              <a:rPr lang="zh-TW" altLang="en-US" sz="3600" b="1" dirty="0" smtClean="0"/>
              <a:t>佇日治戰爭期的時局影響之下</a:t>
            </a:r>
            <a:r>
              <a:rPr lang="en-US" altLang="zh-TW" sz="3600" b="1" dirty="0" smtClean="0"/>
              <a:t>,</a:t>
            </a:r>
            <a:r>
              <a:rPr lang="zh-TW" altLang="en-US" sz="3600" b="1" dirty="0" smtClean="0">
                <a:solidFill>
                  <a:srgbClr val="FF0000"/>
                </a:solidFill>
              </a:rPr>
              <a:t>伊</a:t>
            </a:r>
            <a:r>
              <a:rPr lang="zh-TW" altLang="en-US" sz="3600" b="1" dirty="0" smtClean="0"/>
              <a:t>的大漢囝甚至</a:t>
            </a:r>
            <a:r>
              <a:rPr lang="zh-TW" altLang="en-US" sz="3600" b="1" dirty="0" smtClean="0"/>
              <a:t>閣</a:t>
            </a:r>
            <a:r>
              <a:rPr lang="zh-TW" altLang="en-US" sz="3600" b="1" dirty="0" smtClean="0"/>
              <a:t>發願</a:t>
            </a:r>
            <a:r>
              <a:rPr lang="en-US" altLang="zh-TW" sz="3600" b="1" dirty="0" smtClean="0"/>
              <a:t>,</a:t>
            </a:r>
            <a:r>
              <a:rPr lang="zh-TW" altLang="en-US" sz="3600" b="1" dirty="0" smtClean="0"/>
              <a:t>講大漢了後欲做志願兵</a:t>
            </a:r>
            <a:r>
              <a:rPr lang="en-US" altLang="zh-TW" sz="3600" b="1" dirty="0" smtClean="0"/>
              <a:t>,</a:t>
            </a:r>
            <a:r>
              <a:rPr lang="zh-TW" altLang="en-US" sz="3600" b="1" dirty="0" smtClean="0"/>
              <a:t>楊逵替殖民地的</a:t>
            </a:r>
            <a:r>
              <a:rPr lang="zh-TW" altLang="en-US" sz="3600" b="1" dirty="0"/>
              <a:t>囡</a:t>
            </a:r>
            <a:r>
              <a:rPr lang="zh-TW" altLang="en-US" sz="3600" b="1" dirty="0" smtClean="0"/>
              <a:t>仔感到悲哀</a:t>
            </a:r>
            <a:r>
              <a:rPr lang="en-US" altLang="zh-TW" sz="3600" b="1" dirty="0" smtClean="0"/>
              <a:t>;</a:t>
            </a:r>
            <a:r>
              <a:rPr lang="zh-TW" altLang="en-US" sz="3600" b="1" dirty="0" smtClean="0"/>
              <a:t>另一條主線是一个予人討厭的朋友</a:t>
            </a:r>
            <a:r>
              <a:rPr lang="zh-TW" altLang="en-US" sz="3600" b="1" dirty="0" smtClean="0"/>
              <a:t>的</a:t>
            </a:r>
            <a:r>
              <a:rPr lang="zh-TW" altLang="en-US" sz="3600" b="1" dirty="0" smtClean="0">
                <a:solidFill>
                  <a:srgbClr val="FF0000"/>
                </a:solidFill>
              </a:rPr>
              <a:t>攪擾</a:t>
            </a:r>
            <a:r>
              <a:rPr lang="en-US" altLang="zh-TW" sz="3600" b="1" dirty="0" smtClean="0"/>
              <a:t>,</a:t>
            </a:r>
            <a:r>
              <a:rPr lang="zh-TW" altLang="en-US" sz="3600" b="1" dirty="0" smtClean="0"/>
              <a:t>這是一个愛錢</a:t>
            </a:r>
            <a:r>
              <a:rPr lang="zh-TW" altLang="en-US" sz="3600" b="1" dirty="0" smtClean="0"/>
              <a:t>的人</a:t>
            </a:r>
            <a:r>
              <a:rPr lang="en-US" altLang="zh-TW" sz="3600" b="1" dirty="0" smtClean="0"/>
              <a:t>,</a:t>
            </a:r>
            <a:r>
              <a:rPr lang="zh-TW" altLang="en-US" sz="3600" b="1" dirty="0" smtClean="0"/>
              <a:t>踏著別人的身體參生命</a:t>
            </a:r>
            <a:r>
              <a:rPr lang="en-US" altLang="zh-TW" sz="3600" b="1" dirty="0" smtClean="0"/>
              <a:t>,</a:t>
            </a:r>
            <a:r>
              <a:rPr lang="zh-TW" altLang="en-US" sz="3600" b="1" dirty="0" smtClean="0"/>
              <a:t>追求自己的利益的人</a:t>
            </a:r>
            <a:r>
              <a:rPr lang="en-US" altLang="zh-TW" sz="3600" b="1" dirty="0" smtClean="0"/>
              <a:t>,</a:t>
            </a:r>
            <a:r>
              <a:rPr lang="zh-TW" altLang="en-US" sz="3600" b="1" dirty="0" smtClean="0"/>
              <a:t>賺錢是伊唯一的目標</a:t>
            </a:r>
            <a:r>
              <a:rPr lang="en-US" altLang="zh-TW" sz="3600" b="1" dirty="0" smtClean="0"/>
              <a:t>.</a:t>
            </a:r>
            <a:endParaRPr lang="zh-TW" altLang="en-US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000" dirty="0" smtClean="0"/>
              <a:t>泥娃娃</a:t>
            </a:r>
            <a:r>
              <a:rPr lang="en-US" altLang="zh-TW" sz="6000" dirty="0" smtClean="0"/>
              <a:t>(</a:t>
            </a:r>
            <a:r>
              <a:rPr lang="zh-TW" altLang="en-US" sz="5400" dirty="0" smtClean="0">
                <a:solidFill>
                  <a:srgbClr val="FF0000"/>
                </a:solidFill>
              </a:rPr>
              <a:t>塗尪仔</a:t>
            </a:r>
            <a:r>
              <a:rPr lang="en-US" altLang="zh-TW" sz="6000" dirty="0" smtClean="0"/>
              <a:t>)</a:t>
            </a:r>
            <a:endParaRPr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 smtClean="0"/>
              <a:t>楊逵</a:t>
            </a:r>
            <a:r>
              <a:rPr lang="zh-TW" altLang="en-US" sz="4400" b="1" dirty="0" smtClean="0"/>
              <a:t>透過</a:t>
            </a:r>
            <a:r>
              <a:rPr lang="zh-TW" altLang="en-US" sz="4400" b="1" dirty="0" smtClean="0">
                <a:solidFill>
                  <a:srgbClr val="FF0000"/>
                </a:solidFill>
              </a:rPr>
              <a:t>囡仔</a:t>
            </a:r>
            <a:r>
              <a:rPr lang="zh-TW" altLang="en-US" sz="4400" b="1" dirty="0" smtClean="0"/>
              <a:t>愛</a:t>
            </a:r>
            <a:r>
              <a:rPr lang="zh-TW" altLang="en-US" sz="4400" b="1" dirty="0" smtClean="0"/>
              <a:t>耍的</a:t>
            </a:r>
            <a:r>
              <a:rPr lang="zh-TW" altLang="en-US" sz="4400" b="1" dirty="0" smtClean="0"/>
              <a:t>泥娃娃</a:t>
            </a:r>
            <a:r>
              <a:rPr lang="en-US" altLang="zh-TW" sz="4400" b="1" dirty="0" smtClean="0"/>
              <a:t>,</a:t>
            </a:r>
            <a:r>
              <a:rPr lang="zh-TW" altLang="en-US" sz="4400" b="1" dirty="0" smtClean="0"/>
              <a:t>佮對這个人的描寫</a:t>
            </a:r>
            <a:r>
              <a:rPr lang="en-US" altLang="zh-TW" sz="4400" b="1" dirty="0" smtClean="0"/>
              <a:t>,</a:t>
            </a:r>
            <a:r>
              <a:rPr lang="zh-TW" altLang="en-US" sz="4400" b="1" dirty="0" smtClean="0"/>
              <a:t>兩條主線輪流講</a:t>
            </a:r>
            <a:r>
              <a:rPr lang="en-US" altLang="zh-TW" sz="4400" b="1" dirty="0" smtClean="0"/>
              <a:t>,</a:t>
            </a:r>
            <a:r>
              <a:rPr lang="zh-TW" altLang="en-US" sz="4400" b="1" dirty="0" smtClean="0"/>
              <a:t>將主題描寫出來</a:t>
            </a:r>
            <a:r>
              <a:rPr lang="en-US" altLang="zh-TW" sz="4400" b="1" dirty="0" smtClean="0"/>
              <a:t>:</a:t>
            </a:r>
            <a:r>
              <a:rPr lang="zh-TW" altLang="en-US" sz="4400" b="1" dirty="0" smtClean="0"/>
              <a:t>戰爭是恐怖的</a:t>
            </a:r>
            <a:r>
              <a:rPr lang="en-US" altLang="zh-TW" sz="4400" b="1" dirty="0" smtClean="0"/>
              <a:t>,</a:t>
            </a:r>
            <a:r>
              <a:rPr lang="zh-TW" altLang="en-US" sz="4400" b="1" dirty="0" smtClean="0"/>
              <a:t>戰爭的殘忍予伊體會了</a:t>
            </a:r>
            <a:r>
              <a:rPr lang="zh-TW" altLang="en-US" sz="4400" b="1" dirty="0" smtClean="0"/>
              <a:t>強勢欺負</a:t>
            </a:r>
            <a:r>
              <a:rPr lang="zh-TW" altLang="en-US" sz="4400" b="1" dirty="0" smtClean="0"/>
              <a:t>弱勢</a:t>
            </a:r>
            <a:r>
              <a:rPr lang="en-US" altLang="zh-TW" sz="4400" b="1" dirty="0" smtClean="0"/>
              <a:t>,</a:t>
            </a:r>
            <a:r>
              <a:rPr lang="zh-TW" altLang="en-US" sz="4400" b="1" dirty="0" smtClean="0"/>
              <a:t>也使人性產生可怕的變化。</a:t>
            </a:r>
            <a:endParaRPr lang="zh-TW" altLang="en-US" sz="4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內容選讀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78645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zh-TW" altLang="en-US" sz="3800" dirty="0"/>
              <a:t>  </a:t>
            </a:r>
            <a:r>
              <a:rPr lang="zh-TW" altLang="en-US" sz="3800" dirty="0" smtClean="0"/>
              <a:t>      </a:t>
            </a:r>
            <a:r>
              <a:rPr lang="en-US" altLang="zh-TW" sz="3800" dirty="0" smtClean="0"/>
              <a:t>--</a:t>
            </a:r>
            <a:r>
              <a:rPr lang="zh-TW" altLang="en-US" sz="3800" dirty="0"/>
              <a:t>哼</a:t>
            </a:r>
            <a:r>
              <a:rPr lang="en-US" altLang="zh-TW" sz="3800" dirty="0"/>
              <a:t>!</a:t>
            </a:r>
            <a:r>
              <a:rPr lang="zh-TW" altLang="en-US" sz="3800" dirty="0"/>
              <a:t>阿毋是新加坡，真正是</a:t>
            </a:r>
            <a:r>
              <a:rPr lang="en-US" altLang="zh-TW" sz="3800" dirty="0"/>
              <a:t>……</a:t>
            </a:r>
            <a:r>
              <a:rPr lang="zh-TW" altLang="en-US" sz="3800" dirty="0" smtClean="0"/>
              <a:t>好阿，</a:t>
            </a:r>
            <a:r>
              <a:rPr lang="zh-TW" altLang="en-US" sz="3800" dirty="0"/>
              <a:t>緊收收矣，收收矣。</a:t>
            </a:r>
          </a:p>
          <a:p>
            <a:pPr>
              <a:buNone/>
            </a:pPr>
            <a:r>
              <a:rPr lang="zh-TW" altLang="en-US" sz="3800" dirty="0"/>
              <a:t>  </a:t>
            </a:r>
            <a:r>
              <a:rPr lang="zh-TW" altLang="en-US" sz="3800" dirty="0" smtClean="0"/>
              <a:t>      </a:t>
            </a:r>
            <a:r>
              <a:rPr lang="en-US" altLang="zh-TW" sz="3800" dirty="0" smtClean="0"/>
              <a:t>--</a:t>
            </a:r>
            <a:r>
              <a:rPr lang="zh-TW" altLang="en-US" sz="3800" dirty="0"/>
              <a:t>阿哈哈哈</a:t>
            </a:r>
            <a:r>
              <a:rPr lang="en-US" altLang="zh-TW" sz="3800" dirty="0"/>
              <a:t>!</a:t>
            </a:r>
            <a:endParaRPr lang="zh-TW" altLang="en-US" sz="3800" dirty="0"/>
          </a:p>
          <a:p>
            <a:pPr>
              <a:buNone/>
            </a:pPr>
            <a:r>
              <a:rPr lang="zh-TW" altLang="en-US" sz="3800" dirty="0" smtClean="0"/>
              <a:t>      遮</a:t>
            </a:r>
            <a:r>
              <a:rPr lang="zh-TW" altLang="en-US" sz="3800" dirty="0"/>
              <a:t>的囡仔以學校學轉來的大笑方式，笑甲東倒西歪。連猶未讀冊的六歲參三</a:t>
            </a:r>
            <a:r>
              <a:rPr lang="zh-TW" altLang="en-US" sz="3800" dirty="0" smtClean="0"/>
              <a:t>歲</a:t>
            </a:r>
            <a:r>
              <a:rPr lang="zh-TW" altLang="en-US" sz="3800" dirty="0" smtClean="0">
                <a:solidFill>
                  <a:srgbClr val="FF0000"/>
                </a:solidFill>
              </a:rPr>
              <a:t>囝</a:t>
            </a:r>
            <a:r>
              <a:rPr lang="zh-TW" altLang="en-US" sz="3800" dirty="0" smtClean="0"/>
              <a:t>嘛</a:t>
            </a:r>
            <a:r>
              <a:rPr lang="zh-TW" altLang="en-US" sz="3800" dirty="0"/>
              <a:t>有樣看樣：</a:t>
            </a:r>
          </a:p>
          <a:p>
            <a:pPr>
              <a:buNone/>
            </a:pPr>
            <a:r>
              <a:rPr lang="zh-TW" altLang="en-US" sz="3800" dirty="0"/>
              <a:t>  </a:t>
            </a:r>
            <a:r>
              <a:rPr lang="zh-TW" altLang="en-US" sz="3800" dirty="0" smtClean="0"/>
              <a:t>     </a:t>
            </a:r>
            <a:r>
              <a:rPr lang="en-US" altLang="zh-TW" sz="3800" dirty="0" smtClean="0"/>
              <a:t>--</a:t>
            </a:r>
            <a:r>
              <a:rPr lang="zh-TW" altLang="en-US" sz="3800" dirty="0"/>
              <a:t>哇哈哈哈</a:t>
            </a:r>
            <a:r>
              <a:rPr lang="en-US" altLang="zh-TW" sz="3800" dirty="0"/>
              <a:t>……</a:t>
            </a:r>
            <a:r>
              <a:rPr lang="zh-TW" altLang="en-US" sz="3800" dirty="0"/>
              <a:t>。</a:t>
            </a:r>
          </a:p>
          <a:p>
            <a:pPr>
              <a:buNone/>
            </a:pPr>
            <a:r>
              <a:rPr lang="zh-TW" altLang="en-US" sz="3800" dirty="0" smtClean="0"/>
              <a:t>      真正</a:t>
            </a:r>
            <a:r>
              <a:rPr lang="zh-TW" altLang="en-US" sz="3800" dirty="0"/>
              <a:t>是予人凍袂條。上</a:t>
            </a:r>
            <a:r>
              <a:rPr lang="zh-TW" altLang="en-US" sz="3800" dirty="0" smtClean="0"/>
              <a:t>大漢的</a:t>
            </a:r>
            <a:r>
              <a:rPr lang="zh-TW" altLang="en-US" sz="3800" dirty="0"/>
              <a:t>囡仔一痟起來，連細漢的嘛攏有樣看樣，煞落來就是一場無煞的吵鬧，往往攏是按呢將真無簡單擠出來的時間攏浪費了了。今仔暗時，毋管按怎一定愛將稿寫好勢。偌無，因為我一个人去誤到雜誌出版的時間，會予逐家帶來困擾。看這个範勢，我干焦一定愛覕入去倉庫裡底寫矣。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內容選讀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786454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zh-TW" altLang="en-US" dirty="0" smtClean="0"/>
              <a:t>     </a:t>
            </a:r>
            <a:r>
              <a:rPr lang="en-US" altLang="zh-TW" dirty="0" smtClean="0"/>
              <a:t>--</a:t>
            </a:r>
            <a:r>
              <a:rPr lang="zh-TW" altLang="en-US" dirty="0" smtClean="0"/>
              <a:t>緊佮遮</a:t>
            </a:r>
            <a:r>
              <a:rPr lang="zh-TW" altLang="en-US" dirty="0" smtClean="0"/>
              <a:t>的</a:t>
            </a:r>
            <a:r>
              <a:rPr lang="zh-TW" altLang="en-US" dirty="0" smtClean="0">
                <a:solidFill>
                  <a:srgbClr val="FF0000"/>
                </a:solidFill>
              </a:rPr>
              <a:t>塗尪仔</a:t>
            </a:r>
            <a:r>
              <a:rPr lang="zh-TW" altLang="en-US" dirty="0" smtClean="0"/>
              <a:t>提</a:t>
            </a:r>
            <a:r>
              <a:rPr lang="zh-TW" altLang="en-US" dirty="0" smtClean="0"/>
              <a:t>走</a:t>
            </a:r>
            <a:r>
              <a:rPr lang="en-US" altLang="zh-TW" dirty="0" smtClean="0"/>
              <a:t>!</a:t>
            </a:r>
            <a:endParaRPr lang="zh-TW" altLang="en-US" dirty="0" smtClean="0"/>
          </a:p>
          <a:p>
            <a:pPr>
              <a:buNone/>
            </a:pPr>
            <a:r>
              <a:rPr lang="zh-TW" altLang="en-US" dirty="0" smtClean="0"/>
              <a:t>    我毋知影欲按怎綣遐</a:t>
            </a:r>
            <a:r>
              <a:rPr lang="zh-TW" altLang="en-US" dirty="0" smtClean="0"/>
              <a:t>的</a:t>
            </a:r>
            <a:r>
              <a:rPr lang="zh-TW" altLang="en-US" dirty="0" smtClean="0">
                <a:solidFill>
                  <a:srgbClr val="FF0000"/>
                </a:solidFill>
              </a:rPr>
              <a:t>塗尪仔</a:t>
            </a:r>
            <a:r>
              <a:rPr lang="zh-TW" altLang="en-US" dirty="0" smtClean="0"/>
              <a:t>，</a:t>
            </a:r>
            <a:r>
              <a:rPr lang="zh-TW" altLang="en-US" dirty="0" smtClean="0"/>
              <a:t>好將我的桌仔搬去倉庫。</a:t>
            </a:r>
          </a:p>
          <a:p>
            <a:pPr>
              <a:buNone/>
            </a:pPr>
            <a:r>
              <a:rPr lang="zh-TW" altLang="en-US" dirty="0" smtClean="0"/>
              <a:t>     </a:t>
            </a:r>
            <a:r>
              <a:rPr lang="en-US" altLang="zh-TW" dirty="0" smtClean="0"/>
              <a:t>--</a:t>
            </a:r>
            <a:r>
              <a:rPr lang="zh-TW" altLang="en-US" dirty="0" smtClean="0"/>
              <a:t>我的飛行機欲先戰矣</a:t>
            </a:r>
            <a:r>
              <a:rPr lang="en-US" altLang="zh-TW" dirty="0" smtClean="0"/>
              <a:t>!</a:t>
            </a:r>
            <a:endParaRPr lang="zh-TW" altLang="en-US" dirty="0" smtClean="0"/>
          </a:p>
          <a:p>
            <a:pPr>
              <a:buNone/>
            </a:pPr>
            <a:r>
              <a:rPr lang="zh-TW" altLang="en-US" dirty="0" smtClean="0"/>
              <a:t>    小學四年仔的大漢囝先提起家己的飛行機喊。</a:t>
            </a:r>
          </a:p>
          <a:p>
            <a:pPr>
              <a:buNone/>
            </a:pPr>
            <a:r>
              <a:rPr lang="zh-TW" altLang="en-US" dirty="0" smtClean="0"/>
              <a:t>     </a:t>
            </a:r>
            <a:r>
              <a:rPr lang="en-US" altLang="zh-TW" dirty="0" smtClean="0"/>
              <a:t>--</a:t>
            </a:r>
            <a:r>
              <a:rPr lang="zh-TW" altLang="en-US" dirty="0" smtClean="0"/>
              <a:t>才毋是。我的戰車先戰的。阿爸，是我的戰車先戰的，是不是</a:t>
            </a:r>
            <a:r>
              <a:rPr lang="en-US" altLang="zh-TW" dirty="0" smtClean="0"/>
              <a:t>?</a:t>
            </a:r>
            <a:endParaRPr lang="zh-TW" altLang="en-US" dirty="0" smtClean="0"/>
          </a:p>
          <a:p>
            <a:pPr>
              <a:buNone/>
            </a:pPr>
            <a:r>
              <a:rPr lang="zh-TW" altLang="en-US" dirty="0" smtClean="0"/>
              <a:t>     拄上幼稚園</a:t>
            </a:r>
            <a:r>
              <a:rPr lang="zh-TW" altLang="en-US" dirty="0" smtClean="0"/>
              <a:t>的</a:t>
            </a:r>
            <a:r>
              <a:rPr lang="zh-TW" altLang="en-US" dirty="0" smtClean="0">
                <a:solidFill>
                  <a:srgbClr val="FF0000"/>
                </a:solidFill>
              </a:rPr>
              <a:t>二</a:t>
            </a:r>
            <a:r>
              <a:rPr lang="zh-TW" altLang="en-US" dirty="0" smtClean="0">
                <a:solidFill>
                  <a:srgbClr val="FF0000"/>
                </a:solidFill>
              </a:rPr>
              <a:t>仔</a:t>
            </a:r>
            <a:r>
              <a:rPr lang="zh-TW" altLang="en-US" dirty="0" smtClean="0"/>
              <a:t>爭咧講。所以，到新年才滿三歲的第二查某囝嘛行無多穩的走過來，臭奶</a:t>
            </a:r>
            <a:r>
              <a:rPr lang="zh-TW" altLang="en-US" dirty="0" smtClean="0"/>
              <a:t>呆臭奶呆講</a:t>
            </a:r>
            <a:r>
              <a:rPr lang="zh-TW" altLang="en-US" dirty="0" smtClean="0"/>
              <a:t>一寡誰攏聽無的話，一手掠伊阿兄</a:t>
            </a:r>
            <a:r>
              <a:rPr lang="zh-TW" altLang="en-US" dirty="0" smtClean="0"/>
              <a:t>的塗軍艦</a:t>
            </a:r>
            <a:r>
              <a:rPr lang="zh-TW" altLang="en-US" dirty="0" smtClean="0"/>
              <a:t>。脆弱的</a:t>
            </a:r>
            <a:r>
              <a:rPr lang="zh-TW" altLang="en-US" dirty="0" smtClean="0"/>
              <a:t>軍艦</a:t>
            </a:r>
            <a:r>
              <a:rPr lang="zh-TW" altLang="en-US" dirty="0" smtClean="0">
                <a:solidFill>
                  <a:srgbClr val="FF0000"/>
                </a:solidFill>
              </a:rPr>
              <a:t>砲管</a:t>
            </a:r>
            <a:r>
              <a:rPr lang="zh-TW" altLang="en-US" dirty="0" smtClean="0"/>
              <a:t>就</a:t>
            </a:r>
            <a:r>
              <a:rPr lang="zh-TW" altLang="en-US" dirty="0" smtClean="0"/>
              <a:t>按呢斷去矣。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內容選讀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786454"/>
          </a:xfrm>
        </p:spPr>
        <p:txBody>
          <a:bodyPr>
            <a:normAutofit fontScale="92500"/>
          </a:bodyPr>
          <a:lstStyle/>
          <a:p>
            <a:r>
              <a:rPr lang="zh-TW" altLang="en-US" dirty="0"/>
              <a:t>  </a:t>
            </a:r>
            <a:r>
              <a:rPr lang="en-US" altLang="zh-TW" dirty="0"/>
              <a:t>--</a:t>
            </a:r>
            <a:r>
              <a:rPr lang="zh-TW" altLang="en-US" dirty="0"/>
              <a:t>我是無知影是啥物買賣。就算是買賣，一年趁五十萬，根本無合情無合理。準講提一萬的本金去，就趁五十倍</a:t>
            </a:r>
            <a:r>
              <a:rPr lang="en-US" altLang="zh-TW" dirty="0"/>
              <a:t>!</a:t>
            </a:r>
            <a:r>
              <a:rPr lang="zh-TW" altLang="en-US" dirty="0"/>
              <a:t>何況，照你講矣，伊是橐袋仔空空就去南京矣。佇彼个所在，毋災有偌濟人因為戰爭強欲枵死。日本人也好，在地人也好，佇彼種所在趁五十萬，逐工就差不多有兩千。這毋是趁災難金，是啥</a:t>
            </a:r>
            <a:r>
              <a:rPr lang="en-US" altLang="zh-TW" dirty="0"/>
              <a:t>?</a:t>
            </a:r>
            <a:r>
              <a:rPr lang="zh-TW" altLang="en-US" dirty="0"/>
              <a:t>我實在無心情去趁這款錢。假使予我有一大筆錢，我一定用來作戰後的建設事業，抑是去救濟艱苦人。伊竟然厚面皮去趁這種錢，擱佇遐囂俳，真正毋知影伊的心是啥物做矣</a:t>
            </a:r>
            <a:r>
              <a:rPr lang="en-US" altLang="zh-TW" dirty="0"/>
              <a:t>?</a:t>
            </a:r>
            <a:r>
              <a:rPr lang="zh-TW" altLang="en-US" dirty="0"/>
              <a:t>自私的毋成人</a:t>
            </a:r>
            <a:r>
              <a:rPr lang="en-US" altLang="zh-TW" dirty="0"/>
              <a:t>……</a:t>
            </a:r>
            <a:endParaRPr lang="zh-TW" altLang="en-US" dirty="0"/>
          </a:p>
          <a:p>
            <a:pPr>
              <a:buNone/>
            </a:pPr>
            <a:r>
              <a:rPr lang="zh-TW" altLang="en-US" dirty="0"/>
              <a:t>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內容選讀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7864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TW" altLang="en-US" sz="4000" dirty="0" smtClean="0"/>
              <a:t>    劉毋災影欲講啥物。</a:t>
            </a:r>
            <a:r>
              <a:rPr lang="zh-TW" altLang="en-US" sz="4000" dirty="0" smtClean="0"/>
              <a:t>伊</a:t>
            </a:r>
            <a:r>
              <a:rPr lang="zh-TW" altLang="en-US" sz="4000" dirty="0" smtClean="0"/>
              <a:t>敢</a:t>
            </a:r>
            <a:r>
              <a:rPr lang="zh-TW" altLang="en-US" sz="4000" dirty="0" smtClean="0"/>
              <a:t>若</a:t>
            </a:r>
            <a:r>
              <a:rPr lang="zh-TW" altLang="en-US" sz="4000" dirty="0" smtClean="0"/>
              <a:t>嘛</a:t>
            </a:r>
            <a:r>
              <a:rPr lang="zh-TW" altLang="en-US" sz="4000" dirty="0" smtClean="0"/>
              <a:t>無了解伊的朋友是做啥物買賣趁錢的。毋過，伊感覺只要會使趁錢的就是好代誌。伊講，只要有錢，就會有媠查</a:t>
            </a:r>
            <a:r>
              <a:rPr lang="zh-TW" altLang="en-US" sz="4000" dirty="0" smtClean="0"/>
              <a:t>某</a:t>
            </a:r>
            <a:r>
              <a:rPr lang="zh-TW" altLang="en-US" sz="4000" dirty="0" smtClean="0">
                <a:solidFill>
                  <a:srgbClr val="FF0000"/>
                </a:solidFill>
              </a:rPr>
              <a:t>囡</a:t>
            </a:r>
            <a:r>
              <a:rPr lang="zh-TW" altLang="en-US" sz="4000" dirty="0" smtClean="0">
                <a:solidFill>
                  <a:srgbClr val="FF0000"/>
                </a:solidFill>
              </a:rPr>
              <a:t>仔</a:t>
            </a:r>
            <a:r>
              <a:rPr lang="zh-TW" altLang="en-US" sz="4000" dirty="0" smtClean="0"/>
              <a:t>，有好酒，就毋免親像過去行路攏愛頭低低，就會當行路有風</a:t>
            </a:r>
            <a:r>
              <a:rPr lang="en-US" altLang="zh-TW" sz="4000" dirty="0" smtClean="0"/>
              <a:t>!</a:t>
            </a:r>
            <a:r>
              <a:rPr lang="zh-TW" altLang="en-US" sz="4000" dirty="0" smtClean="0"/>
              <a:t>這甘毋是足昌颺的代誌</a:t>
            </a:r>
            <a:r>
              <a:rPr lang="en-US" altLang="zh-TW" sz="4000" dirty="0" smtClean="0"/>
              <a:t>?</a:t>
            </a:r>
            <a:endParaRPr lang="zh-TW" altLang="en-US" sz="4000" dirty="0" smtClean="0"/>
          </a:p>
          <a:p>
            <a:pPr>
              <a:buNone/>
            </a:pPr>
            <a:r>
              <a:rPr lang="zh-TW" altLang="en-US" dirty="0"/>
              <a:t> 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旅程">
  <a:themeElements>
    <a:clrScheme name="旅程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旅程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旅程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145</TotalTime>
  <Words>349</Words>
  <Application>Microsoft Office PowerPoint</Application>
  <PresentationFormat>如螢幕大小 (4:3)</PresentationFormat>
  <Paragraphs>37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旅程</vt:lpstr>
      <vt:lpstr>華台語文對譯課堂報告 泥娃娃 </vt:lpstr>
      <vt:lpstr>作者—楊逵 跨越語言時代的作家</vt:lpstr>
      <vt:lpstr>泥娃娃 </vt:lpstr>
      <vt:lpstr>泥娃娃(塗尪仔)</vt:lpstr>
      <vt:lpstr>泥娃娃(塗尪仔)</vt:lpstr>
      <vt:lpstr>內容選讀</vt:lpstr>
      <vt:lpstr>內容選讀</vt:lpstr>
      <vt:lpstr>內容選讀</vt:lpstr>
      <vt:lpstr>內容選讀</vt:lpstr>
      <vt:lpstr>較難的字詞</vt:lpstr>
      <vt:lpstr>請多多指教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user</cp:lastModifiedBy>
  <cp:revision>18</cp:revision>
  <dcterms:created xsi:type="dcterms:W3CDTF">2014-04-29T15:54:23Z</dcterms:created>
  <dcterms:modified xsi:type="dcterms:W3CDTF">2014-05-11T11:17:05Z</dcterms:modified>
</cp:coreProperties>
</file>