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4" r:id="rId8"/>
    <p:sldId id="265" r:id="rId9"/>
    <p:sldId id="266" r:id="rId10"/>
    <p:sldId id="267" r:id="rId11"/>
    <p:sldId id="268" r:id="rId12"/>
    <p:sldId id="269" r:id="rId13"/>
    <p:sldId id="270" r:id="rId14"/>
    <p:sldId id="272" r:id="rId15"/>
    <p:sldId id="27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1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pivotSource>
    <c:name>[RESPONSES.xlsx.xlsx]Sheet3!PivotTable1</c:name>
    <c:fmtId val="9"/>
  </c:pivotSource>
  <c:chart>
    <c:title>
      <c:tx>
        <c:rich>
          <a:bodyPr/>
          <a:lstStyle/>
          <a:p>
            <a:pPr>
              <a:defRPr/>
            </a:pPr>
            <a:r>
              <a:rPr lang="en-US" sz="1600"/>
              <a:t>Gender and Grades</a:t>
            </a:r>
            <a:r>
              <a:rPr lang="en-US" sz="1600" baseline="0"/>
              <a:t> of student</a:t>
            </a:r>
            <a:endParaRPr lang="en-US" sz="1600"/>
          </a:p>
        </c:rich>
      </c:tx>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pivotFmt>
      <c:pivotFmt>
        <c:idx val="8"/>
        <c:marker>
          <c:symbol val="none"/>
        </c:marker>
      </c:pivotFmt>
      <c:pivotFmt>
        <c:idx val="9"/>
      </c:pivotFmt>
      <c:pivotFmt>
        <c:idx val="10"/>
        <c:marker>
          <c:symbol val="none"/>
        </c:marker>
      </c:pivotFmt>
      <c:pivotFmt>
        <c:idx val="11"/>
      </c:pivotFmt>
      <c:pivotFmt>
        <c:idx val="12"/>
      </c:pivotFmt>
      <c:pivotFmt>
        <c:idx val="13"/>
        <c:marker>
          <c:symbol val="none"/>
        </c:marker>
        <c:dLbl>
          <c:idx val="0"/>
          <c:delete val="1"/>
        </c:dLbl>
      </c:pivotFmt>
      <c:pivotFmt>
        <c:idx val="14"/>
        <c:marker>
          <c:symbol val="none"/>
        </c:marker>
        <c:dLbl>
          <c:idx val="0"/>
          <c:delete val="1"/>
        </c:dLbl>
      </c:pivotFmt>
      <c:pivotFmt>
        <c:idx val="15"/>
        <c:marker>
          <c:symbol val="none"/>
        </c:marker>
        <c:dLbl>
          <c:idx val="0"/>
          <c:delete val="1"/>
        </c:dLbl>
      </c:pivotFmt>
      <c:pivotFmt>
        <c:idx val="16"/>
        <c:marker>
          <c:symbol val="none"/>
        </c:marker>
        <c:dLbl>
          <c:idx val="0"/>
          <c:delete val="1"/>
        </c:dLbl>
      </c:pivotFmt>
    </c:pivotFmts>
    <c:plotArea>
      <c:layout/>
      <c:barChart>
        <c:barDir val="col"/>
        <c:grouping val="clustered"/>
        <c:ser>
          <c:idx val="0"/>
          <c:order val="0"/>
          <c:tx>
            <c:strRef>
              <c:f>Sheet3!$B$1:$B$2</c:f>
              <c:strCache>
                <c:ptCount val="1"/>
                <c:pt idx="0">
                  <c:v>First class</c:v>
                </c:pt>
              </c:strCache>
            </c:strRef>
          </c:tx>
          <c:cat>
            <c:strRef>
              <c:f>Sheet3!$A$3:$A$5</c:f>
              <c:strCache>
                <c:ptCount val="2"/>
                <c:pt idx="0">
                  <c:v>Female</c:v>
                </c:pt>
                <c:pt idx="1">
                  <c:v>Male</c:v>
                </c:pt>
              </c:strCache>
            </c:strRef>
          </c:cat>
          <c:val>
            <c:numRef>
              <c:f>Sheet3!$B$3:$B$5</c:f>
              <c:numCache>
                <c:formatCode>General</c:formatCode>
                <c:ptCount val="2"/>
                <c:pt idx="0">
                  <c:v>7</c:v>
                </c:pt>
                <c:pt idx="1">
                  <c:v>6</c:v>
                </c:pt>
              </c:numCache>
            </c:numRef>
          </c:val>
        </c:ser>
        <c:ser>
          <c:idx val="1"/>
          <c:order val="1"/>
          <c:tx>
            <c:strRef>
              <c:f>Sheet3!$C$1:$C$2</c:f>
              <c:strCache>
                <c:ptCount val="1"/>
                <c:pt idx="0">
                  <c:v>Second Class lower</c:v>
                </c:pt>
              </c:strCache>
            </c:strRef>
          </c:tx>
          <c:cat>
            <c:strRef>
              <c:f>Sheet3!$A$3:$A$5</c:f>
              <c:strCache>
                <c:ptCount val="2"/>
                <c:pt idx="0">
                  <c:v>Female</c:v>
                </c:pt>
                <c:pt idx="1">
                  <c:v>Male</c:v>
                </c:pt>
              </c:strCache>
            </c:strRef>
          </c:cat>
          <c:val>
            <c:numRef>
              <c:f>Sheet3!$C$3:$C$5</c:f>
              <c:numCache>
                <c:formatCode>General</c:formatCode>
                <c:ptCount val="2"/>
                <c:pt idx="0">
                  <c:v>47</c:v>
                </c:pt>
                <c:pt idx="1">
                  <c:v>50</c:v>
                </c:pt>
              </c:numCache>
            </c:numRef>
          </c:val>
        </c:ser>
        <c:ser>
          <c:idx val="2"/>
          <c:order val="2"/>
          <c:tx>
            <c:strRef>
              <c:f>Sheet3!$D$1:$D$2</c:f>
              <c:strCache>
                <c:ptCount val="1"/>
                <c:pt idx="0">
                  <c:v>Second Class Upper</c:v>
                </c:pt>
              </c:strCache>
            </c:strRef>
          </c:tx>
          <c:cat>
            <c:strRef>
              <c:f>Sheet3!$A$3:$A$5</c:f>
              <c:strCache>
                <c:ptCount val="2"/>
                <c:pt idx="0">
                  <c:v>Female</c:v>
                </c:pt>
                <c:pt idx="1">
                  <c:v>Male</c:v>
                </c:pt>
              </c:strCache>
            </c:strRef>
          </c:cat>
          <c:val>
            <c:numRef>
              <c:f>Sheet3!$D$3:$D$5</c:f>
              <c:numCache>
                <c:formatCode>General</c:formatCode>
                <c:ptCount val="2"/>
                <c:pt idx="0">
                  <c:v>53</c:v>
                </c:pt>
                <c:pt idx="1">
                  <c:v>41</c:v>
                </c:pt>
              </c:numCache>
            </c:numRef>
          </c:val>
        </c:ser>
        <c:ser>
          <c:idx val="3"/>
          <c:order val="3"/>
          <c:tx>
            <c:strRef>
              <c:f>Sheet3!$E$1:$E$2</c:f>
              <c:strCache>
                <c:ptCount val="1"/>
                <c:pt idx="0">
                  <c:v>Third Class</c:v>
                </c:pt>
              </c:strCache>
            </c:strRef>
          </c:tx>
          <c:cat>
            <c:strRef>
              <c:f>Sheet3!$A$3:$A$5</c:f>
              <c:strCache>
                <c:ptCount val="2"/>
                <c:pt idx="0">
                  <c:v>Female</c:v>
                </c:pt>
                <c:pt idx="1">
                  <c:v>Male</c:v>
                </c:pt>
              </c:strCache>
            </c:strRef>
          </c:cat>
          <c:val>
            <c:numRef>
              <c:f>Sheet3!$E$3:$E$5</c:f>
              <c:numCache>
                <c:formatCode>General</c:formatCode>
                <c:ptCount val="2"/>
                <c:pt idx="0">
                  <c:v>10</c:v>
                </c:pt>
                <c:pt idx="1">
                  <c:v>13</c:v>
                </c:pt>
              </c:numCache>
            </c:numRef>
          </c:val>
        </c:ser>
        <c:axId val="146081664"/>
        <c:axId val="146352000"/>
      </c:barChart>
      <c:catAx>
        <c:axId val="146081664"/>
        <c:scaling>
          <c:orientation val="minMax"/>
        </c:scaling>
        <c:axPos val="b"/>
        <c:majorTickMark val="none"/>
        <c:tickLblPos val="nextTo"/>
        <c:crossAx val="146352000"/>
        <c:crosses val="autoZero"/>
        <c:auto val="1"/>
        <c:lblAlgn val="ctr"/>
        <c:lblOffset val="100"/>
      </c:catAx>
      <c:valAx>
        <c:axId val="146352000"/>
        <c:scaling>
          <c:orientation val="minMax"/>
        </c:scaling>
        <c:axPos val="l"/>
        <c:majorGridlines/>
        <c:title/>
        <c:numFmt formatCode="General" sourceLinked="1"/>
        <c:majorTickMark val="none"/>
        <c:tickLblPos val="nextTo"/>
        <c:crossAx val="146081664"/>
        <c:crosses val="autoZero"/>
        <c:crossBetween val="between"/>
      </c:valAx>
      <c:dTable>
        <c:showHorzBorder val="1"/>
        <c:showVertBorder val="1"/>
        <c:showOutline val="1"/>
        <c:showKeys val="1"/>
      </c:dTable>
    </c:plotArea>
    <c:plotVisOnly val="1"/>
  </c:chart>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28B2-4A1D-4076-A6DD-11E516D34EF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EE81B42-6738-4340-869F-01AA6D17D26F}">
      <dgm:prSet phldrT="[Text]"/>
      <dgm:spPr/>
      <dgm:t>
        <a:bodyPr/>
        <a:lstStyle/>
        <a:p>
          <a:r>
            <a:rPr lang="en-US" dirty="0" smtClean="0"/>
            <a:t>Survey the students</a:t>
          </a:r>
          <a:endParaRPr lang="en-US" dirty="0"/>
        </a:p>
      </dgm:t>
    </dgm:pt>
    <dgm:pt modelId="{612EFF0B-ED55-4F0D-98CE-98ADF7F5F837}" type="parTrans" cxnId="{5543769E-6EA0-4C62-A506-9202DC82B71B}">
      <dgm:prSet/>
      <dgm:spPr/>
      <dgm:t>
        <a:bodyPr/>
        <a:lstStyle/>
        <a:p>
          <a:endParaRPr lang="en-US"/>
        </a:p>
      </dgm:t>
    </dgm:pt>
    <dgm:pt modelId="{C42833C1-2102-4FCB-8181-9A0E7BEEE1B6}" type="sibTrans" cxnId="{5543769E-6EA0-4C62-A506-9202DC82B71B}">
      <dgm:prSet/>
      <dgm:spPr/>
      <dgm:t>
        <a:bodyPr/>
        <a:lstStyle/>
        <a:p>
          <a:endParaRPr lang="en-US"/>
        </a:p>
      </dgm:t>
    </dgm:pt>
    <dgm:pt modelId="{00889D9C-D60D-42FD-8DCB-EE57095AE0C9}">
      <dgm:prSet phldrT="[Text]"/>
      <dgm:spPr/>
      <dgm:t>
        <a:bodyPr/>
        <a:lstStyle/>
        <a:p>
          <a:r>
            <a:rPr lang="en-US" dirty="0" smtClean="0"/>
            <a:t>Evaluation of the surveys</a:t>
          </a:r>
          <a:endParaRPr lang="en-US" dirty="0"/>
        </a:p>
      </dgm:t>
    </dgm:pt>
    <dgm:pt modelId="{4BEC85A1-014F-45F2-B0F1-A95023F3AE90}" type="parTrans" cxnId="{BD6D42CA-AB76-4AB2-AE6F-A693EED66A12}">
      <dgm:prSet/>
      <dgm:spPr/>
      <dgm:t>
        <a:bodyPr/>
        <a:lstStyle/>
        <a:p>
          <a:endParaRPr lang="en-US"/>
        </a:p>
      </dgm:t>
    </dgm:pt>
    <dgm:pt modelId="{47F5FCD5-C01F-4350-9C66-EB2908CC3076}" type="sibTrans" cxnId="{BD6D42CA-AB76-4AB2-AE6F-A693EED66A12}">
      <dgm:prSet/>
      <dgm:spPr/>
      <dgm:t>
        <a:bodyPr/>
        <a:lstStyle/>
        <a:p>
          <a:endParaRPr lang="en-US"/>
        </a:p>
      </dgm:t>
    </dgm:pt>
    <dgm:pt modelId="{C376D0A8-3C4A-4D50-8BBC-4A2022A04A32}">
      <dgm:prSet phldrT="[Text]"/>
      <dgm:spPr/>
      <dgm:t>
        <a:bodyPr/>
        <a:lstStyle/>
        <a:p>
          <a:r>
            <a:rPr lang="en-US" dirty="0" smtClean="0"/>
            <a:t>Comparing analysis</a:t>
          </a:r>
          <a:endParaRPr lang="en-US" dirty="0"/>
        </a:p>
      </dgm:t>
    </dgm:pt>
    <dgm:pt modelId="{14A24842-EBB4-43D7-B573-394743F72022}" type="parTrans" cxnId="{AC37C413-41C4-4F30-B6A2-657103A3BC66}">
      <dgm:prSet/>
      <dgm:spPr/>
      <dgm:t>
        <a:bodyPr/>
        <a:lstStyle/>
        <a:p>
          <a:endParaRPr lang="en-US"/>
        </a:p>
      </dgm:t>
    </dgm:pt>
    <dgm:pt modelId="{354FD9A4-5491-433F-863E-F53F4EAEC1A7}" type="sibTrans" cxnId="{AC37C413-41C4-4F30-B6A2-657103A3BC66}">
      <dgm:prSet/>
      <dgm:spPr/>
      <dgm:t>
        <a:bodyPr/>
        <a:lstStyle/>
        <a:p>
          <a:endParaRPr lang="en-US"/>
        </a:p>
      </dgm:t>
    </dgm:pt>
    <dgm:pt modelId="{540FDE6A-5ED3-43ED-9B24-2D8B92010385}">
      <dgm:prSet/>
      <dgm:spPr/>
      <dgm:t>
        <a:bodyPr/>
        <a:lstStyle/>
        <a:p>
          <a:r>
            <a:rPr lang="en-US" dirty="0" smtClean="0"/>
            <a:t>Data gathering </a:t>
          </a:r>
          <a:endParaRPr lang="en-US" dirty="0"/>
        </a:p>
      </dgm:t>
    </dgm:pt>
    <dgm:pt modelId="{4749A0CC-AB9D-4977-B398-13578D36BAC6}" type="parTrans" cxnId="{230BCF22-81B4-4DBE-B9DF-9A634075083A}">
      <dgm:prSet/>
      <dgm:spPr/>
      <dgm:t>
        <a:bodyPr/>
        <a:lstStyle/>
        <a:p>
          <a:endParaRPr lang="en-US"/>
        </a:p>
      </dgm:t>
    </dgm:pt>
    <dgm:pt modelId="{980AE8D0-1026-4258-B97C-0D03C4519CA0}" type="sibTrans" cxnId="{230BCF22-81B4-4DBE-B9DF-9A634075083A}">
      <dgm:prSet/>
      <dgm:spPr/>
      <dgm:t>
        <a:bodyPr/>
        <a:lstStyle/>
        <a:p>
          <a:endParaRPr lang="en-US"/>
        </a:p>
      </dgm:t>
    </dgm:pt>
    <dgm:pt modelId="{9443A626-4B56-43FF-A108-A3D5206133F6}">
      <dgm:prSet/>
      <dgm:spPr/>
      <dgm:t>
        <a:bodyPr/>
        <a:lstStyle/>
        <a:p>
          <a:r>
            <a:rPr lang="en-US" dirty="0" smtClean="0"/>
            <a:t>Present the facts, draw conclusions and summarize</a:t>
          </a:r>
          <a:endParaRPr lang="en-US" dirty="0"/>
        </a:p>
      </dgm:t>
    </dgm:pt>
    <dgm:pt modelId="{595E5A09-4C89-464D-9E6F-FFC45359EDC3}" type="parTrans" cxnId="{3DA1E409-B132-413B-8641-E51CFF0049E2}">
      <dgm:prSet/>
      <dgm:spPr/>
      <dgm:t>
        <a:bodyPr/>
        <a:lstStyle/>
        <a:p>
          <a:endParaRPr lang="en-US"/>
        </a:p>
      </dgm:t>
    </dgm:pt>
    <dgm:pt modelId="{B05AEFD1-D9D5-47AE-9048-242868AA2FAC}" type="sibTrans" cxnId="{3DA1E409-B132-413B-8641-E51CFF0049E2}">
      <dgm:prSet/>
      <dgm:spPr/>
      <dgm:t>
        <a:bodyPr/>
        <a:lstStyle/>
        <a:p>
          <a:endParaRPr lang="en-US"/>
        </a:p>
      </dgm:t>
    </dgm:pt>
    <dgm:pt modelId="{B83CD6EF-74F9-4548-A475-DD64E3D99438}" type="pres">
      <dgm:prSet presAssocID="{1A8E28B2-4A1D-4076-A6DD-11E516D34EFA}" presName="Name0" presStyleCnt="0">
        <dgm:presLayoutVars>
          <dgm:dir/>
          <dgm:animLvl val="lvl"/>
          <dgm:resizeHandles val="exact"/>
        </dgm:presLayoutVars>
      </dgm:prSet>
      <dgm:spPr/>
      <dgm:t>
        <a:bodyPr/>
        <a:lstStyle/>
        <a:p>
          <a:endParaRPr lang="en-US"/>
        </a:p>
      </dgm:t>
    </dgm:pt>
    <dgm:pt modelId="{2521AFA4-2A24-4525-9F8A-D90A714C5A6E}" type="pres">
      <dgm:prSet presAssocID="{BEE81B42-6738-4340-869F-01AA6D17D26F}" presName="linNode" presStyleCnt="0"/>
      <dgm:spPr/>
    </dgm:pt>
    <dgm:pt modelId="{383AFE85-771B-4365-B864-3F9FCD7EE541}" type="pres">
      <dgm:prSet presAssocID="{BEE81B42-6738-4340-869F-01AA6D17D26F}" presName="parentText" presStyleLbl="node1" presStyleIdx="0" presStyleCnt="5" custScaleX="2000000">
        <dgm:presLayoutVars>
          <dgm:chMax val="1"/>
          <dgm:bulletEnabled val="1"/>
        </dgm:presLayoutVars>
      </dgm:prSet>
      <dgm:spPr/>
      <dgm:t>
        <a:bodyPr/>
        <a:lstStyle/>
        <a:p>
          <a:endParaRPr lang="en-US"/>
        </a:p>
      </dgm:t>
    </dgm:pt>
    <dgm:pt modelId="{D6AC5E61-1D91-4DF7-9025-E79DD24A4A44}" type="pres">
      <dgm:prSet presAssocID="{C42833C1-2102-4FCB-8181-9A0E7BEEE1B6}" presName="sp" presStyleCnt="0"/>
      <dgm:spPr/>
    </dgm:pt>
    <dgm:pt modelId="{EF6FE95F-6316-42A3-B8F4-5C41DC1F9D7D}" type="pres">
      <dgm:prSet presAssocID="{540FDE6A-5ED3-43ED-9B24-2D8B92010385}" presName="linNode" presStyleCnt="0"/>
      <dgm:spPr/>
    </dgm:pt>
    <dgm:pt modelId="{4D5639E3-98C2-44EB-8B38-3FDBA01A2452}" type="pres">
      <dgm:prSet presAssocID="{540FDE6A-5ED3-43ED-9B24-2D8B92010385}" presName="parentText" presStyleLbl="node1" presStyleIdx="1" presStyleCnt="5" custScaleX="277778">
        <dgm:presLayoutVars>
          <dgm:chMax val="1"/>
          <dgm:bulletEnabled val="1"/>
        </dgm:presLayoutVars>
      </dgm:prSet>
      <dgm:spPr/>
      <dgm:t>
        <a:bodyPr/>
        <a:lstStyle/>
        <a:p>
          <a:endParaRPr lang="en-US"/>
        </a:p>
      </dgm:t>
    </dgm:pt>
    <dgm:pt modelId="{B267962B-9DA8-445E-B334-CDCF9E95CE65}" type="pres">
      <dgm:prSet presAssocID="{980AE8D0-1026-4258-B97C-0D03C4519CA0}" presName="sp" presStyleCnt="0"/>
      <dgm:spPr/>
    </dgm:pt>
    <dgm:pt modelId="{CF6EFA84-BF55-4EDE-9F04-77CA7683FCF0}" type="pres">
      <dgm:prSet presAssocID="{00889D9C-D60D-42FD-8DCB-EE57095AE0C9}" presName="linNode" presStyleCnt="0"/>
      <dgm:spPr/>
    </dgm:pt>
    <dgm:pt modelId="{C285058D-6C55-4ADB-9F8A-A434974B4D5C}" type="pres">
      <dgm:prSet presAssocID="{00889D9C-D60D-42FD-8DCB-EE57095AE0C9}" presName="parentText" presStyleLbl="node1" presStyleIdx="2" presStyleCnt="5" custScaleX="2000000">
        <dgm:presLayoutVars>
          <dgm:chMax val="1"/>
          <dgm:bulletEnabled val="1"/>
        </dgm:presLayoutVars>
      </dgm:prSet>
      <dgm:spPr/>
      <dgm:t>
        <a:bodyPr/>
        <a:lstStyle/>
        <a:p>
          <a:endParaRPr lang="en-US"/>
        </a:p>
      </dgm:t>
    </dgm:pt>
    <dgm:pt modelId="{58E4275A-5E88-4F7D-82CF-8BA2B86F63A3}" type="pres">
      <dgm:prSet presAssocID="{47F5FCD5-C01F-4350-9C66-EB2908CC3076}" presName="sp" presStyleCnt="0"/>
      <dgm:spPr/>
    </dgm:pt>
    <dgm:pt modelId="{693BFE6C-BBF5-4AE9-B08B-DBD4C448D19D}" type="pres">
      <dgm:prSet presAssocID="{C376D0A8-3C4A-4D50-8BBC-4A2022A04A32}" presName="linNode" presStyleCnt="0"/>
      <dgm:spPr/>
    </dgm:pt>
    <dgm:pt modelId="{67BB0B5D-BA27-41D6-BDF6-6552FC02F8AE}" type="pres">
      <dgm:prSet presAssocID="{C376D0A8-3C4A-4D50-8BBC-4A2022A04A32}" presName="parentText" presStyleLbl="node1" presStyleIdx="3" presStyleCnt="5" custScaleX="2000000">
        <dgm:presLayoutVars>
          <dgm:chMax val="1"/>
          <dgm:bulletEnabled val="1"/>
        </dgm:presLayoutVars>
      </dgm:prSet>
      <dgm:spPr/>
      <dgm:t>
        <a:bodyPr/>
        <a:lstStyle/>
        <a:p>
          <a:endParaRPr lang="en-US"/>
        </a:p>
      </dgm:t>
    </dgm:pt>
    <dgm:pt modelId="{0E2B1D6E-518B-4BF4-A759-1794A7B131FB}" type="pres">
      <dgm:prSet presAssocID="{354FD9A4-5491-433F-863E-F53F4EAEC1A7}" presName="sp" presStyleCnt="0"/>
      <dgm:spPr/>
    </dgm:pt>
    <dgm:pt modelId="{218CA9C8-4172-4AEA-B091-90B5E06FFE59}" type="pres">
      <dgm:prSet presAssocID="{9443A626-4B56-43FF-A108-A3D5206133F6}" presName="linNode" presStyleCnt="0"/>
      <dgm:spPr/>
    </dgm:pt>
    <dgm:pt modelId="{B886D47C-2A3A-4826-8417-469A7764CAB3}" type="pres">
      <dgm:prSet presAssocID="{9443A626-4B56-43FF-A108-A3D5206133F6}" presName="parentText" presStyleLbl="node1" presStyleIdx="4" presStyleCnt="5" custScaleX="277778">
        <dgm:presLayoutVars>
          <dgm:chMax val="1"/>
          <dgm:bulletEnabled val="1"/>
        </dgm:presLayoutVars>
      </dgm:prSet>
      <dgm:spPr/>
      <dgm:t>
        <a:bodyPr/>
        <a:lstStyle/>
        <a:p>
          <a:endParaRPr lang="en-US"/>
        </a:p>
      </dgm:t>
    </dgm:pt>
  </dgm:ptLst>
  <dgm:cxnLst>
    <dgm:cxn modelId="{8CEC6504-411A-422F-AB9C-B3B15C5CB304}" type="presOf" srcId="{9443A626-4B56-43FF-A108-A3D5206133F6}" destId="{B886D47C-2A3A-4826-8417-469A7764CAB3}" srcOrd="0" destOrd="0" presId="urn:microsoft.com/office/officeart/2005/8/layout/vList5"/>
    <dgm:cxn modelId="{D53A36DA-7A10-4B8E-BBD6-2D5CD8C137EC}" type="presOf" srcId="{540FDE6A-5ED3-43ED-9B24-2D8B92010385}" destId="{4D5639E3-98C2-44EB-8B38-3FDBA01A2452}" srcOrd="0" destOrd="0" presId="urn:microsoft.com/office/officeart/2005/8/layout/vList5"/>
    <dgm:cxn modelId="{794EDB1A-8293-40B7-9D54-6EDC34A982AE}" type="presOf" srcId="{1A8E28B2-4A1D-4076-A6DD-11E516D34EFA}" destId="{B83CD6EF-74F9-4548-A475-DD64E3D99438}" srcOrd="0" destOrd="0" presId="urn:microsoft.com/office/officeart/2005/8/layout/vList5"/>
    <dgm:cxn modelId="{5543769E-6EA0-4C62-A506-9202DC82B71B}" srcId="{1A8E28B2-4A1D-4076-A6DD-11E516D34EFA}" destId="{BEE81B42-6738-4340-869F-01AA6D17D26F}" srcOrd="0" destOrd="0" parTransId="{612EFF0B-ED55-4F0D-98CE-98ADF7F5F837}" sibTransId="{C42833C1-2102-4FCB-8181-9A0E7BEEE1B6}"/>
    <dgm:cxn modelId="{CCFB9C34-5FDB-4B73-96BF-C4A604325FCC}" type="presOf" srcId="{C376D0A8-3C4A-4D50-8BBC-4A2022A04A32}" destId="{67BB0B5D-BA27-41D6-BDF6-6552FC02F8AE}" srcOrd="0" destOrd="0" presId="urn:microsoft.com/office/officeart/2005/8/layout/vList5"/>
    <dgm:cxn modelId="{ECAF2F2A-C5E5-4D2D-89C2-9456E1AC5217}" type="presOf" srcId="{00889D9C-D60D-42FD-8DCB-EE57095AE0C9}" destId="{C285058D-6C55-4ADB-9F8A-A434974B4D5C}" srcOrd="0" destOrd="0" presId="urn:microsoft.com/office/officeart/2005/8/layout/vList5"/>
    <dgm:cxn modelId="{3DA1E409-B132-413B-8641-E51CFF0049E2}" srcId="{1A8E28B2-4A1D-4076-A6DD-11E516D34EFA}" destId="{9443A626-4B56-43FF-A108-A3D5206133F6}" srcOrd="4" destOrd="0" parTransId="{595E5A09-4C89-464D-9E6F-FFC45359EDC3}" sibTransId="{B05AEFD1-D9D5-47AE-9048-242868AA2FAC}"/>
    <dgm:cxn modelId="{AC37C413-41C4-4F30-B6A2-657103A3BC66}" srcId="{1A8E28B2-4A1D-4076-A6DD-11E516D34EFA}" destId="{C376D0A8-3C4A-4D50-8BBC-4A2022A04A32}" srcOrd="3" destOrd="0" parTransId="{14A24842-EBB4-43D7-B573-394743F72022}" sibTransId="{354FD9A4-5491-433F-863E-F53F4EAEC1A7}"/>
    <dgm:cxn modelId="{BB199E16-19A7-4BCD-AC85-844FD85CD70B}" type="presOf" srcId="{BEE81B42-6738-4340-869F-01AA6D17D26F}" destId="{383AFE85-771B-4365-B864-3F9FCD7EE541}" srcOrd="0" destOrd="0" presId="urn:microsoft.com/office/officeart/2005/8/layout/vList5"/>
    <dgm:cxn modelId="{230BCF22-81B4-4DBE-B9DF-9A634075083A}" srcId="{1A8E28B2-4A1D-4076-A6DD-11E516D34EFA}" destId="{540FDE6A-5ED3-43ED-9B24-2D8B92010385}" srcOrd="1" destOrd="0" parTransId="{4749A0CC-AB9D-4977-B398-13578D36BAC6}" sibTransId="{980AE8D0-1026-4258-B97C-0D03C4519CA0}"/>
    <dgm:cxn modelId="{BD6D42CA-AB76-4AB2-AE6F-A693EED66A12}" srcId="{1A8E28B2-4A1D-4076-A6DD-11E516D34EFA}" destId="{00889D9C-D60D-42FD-8DCB-EE57095AE0C9}" srcOrd="2" destOrd="0" parTransId="{4BEC85A1-014F-45F2-B0F1-A95023F3AE90}" sibTransId="{47F5FCD5-C01F-4350-9C66-EB2908CC3076}"/>
    <dgm:cxn modelId="{4F7A20CC-A0AA-48ED-99C6-C312EC688A83}" type="presParOf" srcId="{B83CD6EF-74F9-4548-A475-DD64E3D99438}" destId="{2521AFA4-2A24-4525-9F8A-D90A714C5A6E}" srcOrd="0" destOrd="0" presId="urn:microsoft.com/office/officeart/2005/8/layout/vList5"/>
    <dgm:cxn modelId="{322F998F-5EE0-403E-B942-927A19376B1E}" type="presParOf" srcId="{2521AFA4-2A24-4525-9F8A-D90A714C5A6E}" destId="{383AFE85-771B-4365-B864-3F9FCD7EE541}" srcOrd="0" destOrd="0" presId="urn:microsoft.com/office/officeart/2005/8/layout/vList5"/>
    <dgm:cxn modelId="{BC8F2304-EA90-466B-92A5-920655D8655D}" type="presParOf" srcId="{B83CD6EF-74F9-4548-A475-DD64E3D99438}" destId="{D6AC5E61-1D91-4DF7-9025-E79DD24A4A44}" srcOrd="1" destOrd="0" presId="urn:microsoft.com/office/officeart/2005/8/layout/vList5"/>
    <dgm:cxn modelId="{E64094D7-A221-461D-84E5-591156B14409}" type="presParOf" srcId="{B83CD6EF-74F9-4548-A475-DD64E3D99438}" destId="{EF6FE95F-6316-42A3-B8F4-5C41DC1F9D7D}" srcOrd="2" destOrd="0" presId="urn:microsoft.com/office/officeart/2005/8/layout/vList5"/>
    <dgm:cxn modelId="{0FAE55C7-89CD-48BB-834A-51A7D2ECC1A7}" type="presParOf" srcId="{EF6FE95F-6316-42A3-B8F4-5C41DC1F9D7D}" destId="{4D5639E3-98C2-44EB-8B38-3FDBA01A2452}" srcOrd="0" destOrd="0" presId="urn:microsoft.com/office/officeart/2005/8/layout/vList5"/>
    <dgm:cxn modelId="{BEDD39B2-282B-4530-8C0B-4BBEE1F01991}" type="presParOf" srcId="{B83CD6EF-74F9-4548-A475-DD64E3D99438}" destId="{B267962B-9DA8-445E-B334-CDCF9E95CE65}" srcOrd="3" destOrd="0" presId="urn:microsoft.com/office/officeart/2005/8/layout/vList5"/>
    <dgm:cxn modelId="{10213E07-FC96-4E66-A69B-34DE84C00C36}" type="presParOf" srcId="{B83CD6EF-74F9-4548-A475-DD64E3D99438}" destId="{CF6EFA84-BF55-4EDE-9F04-77CA7683FCF0}" srcOrd="4" destOrd="0" presId="urn:microsoft.com/office/officeart/2005/8/layout/vList5"/>
    <dgm:cxn modelId="{37F55E6A-F8FC-41B4-A071-B980AB8E6DB8}" type="presParOf" srcId="{CF6EFA84-BF55-4EDE-9F04-77CA7683FCF0}" destId="{C285058D-6C55-4ADB-9F8A-A434974B4D5C}" srcOrd="0" destOrd="0" presId="urn:microsoft.com/office/officeart/2005/8/layout/vList5"/>
    <dgm:cxn modelId="{54F430D4-7645-4196-9DED-A99352872427}" type="presParOf" srcId="{B83CD6EF-74F9-4548-A475-DD64E3D99438}" destId="{58E4275A-5E88-4F7D-82CF-8BA2B86F63A3}" srcOrd="5" destOrd="0" presId="urn:microsoft.com/office/officeart/2005/8/layout/vList5"/>
    <dgm:cxn modelId="{A7562564-55ED-4D3F-89D2-185444A9C5E1}" type="presParOf" srcId="{B83CD6EF-74F9-4548-A475-DD64E3D99438}" destId="{693BFE6C-BBF5-4AE9-B08B-DBD4C448D19D}" srcOrd="6" destOrd="0" presId="urn:microsoft.com/office/officeart/2005/8/layout/vList5"/>
    <dgm:cxn modelId="{D70921A3-8E65-4BE0-8F70-9979A3F0AEB2}" type="presParOf" srcId="{693BFE6C-BBF5-4AE9-B08B-DBD4C448D19D}" destId="{67BB0B5D-BA27-41D6-BDF6-6552FC02F8AE}" srcOrd="0" destOrd="0" presId="urn:microsoft.com/office/officeart/2005/8/layout/vList5"/>
    <dgm:cxn modelId="{EC80C2E9-CE7D-4521-9C5B-5A4BC06A4504}" type="presParOf" srcId="{B83CD6EF-74F9-4548-A475-DD64E3D99438}" destId="{0E2B1D6E-518B-4BF4-A759-1794A7B131FB}" srcOrd="7" destOrd="0" presId="urn:microsoft.com/office/officeart/2005/8/layout/vList5"/>
    <dgm:cxn modelId="{3B0D33D4-5091-4F9A-A75B-391F4558E1C7}" type="presParOf" srcId="{B83CD6EF-74F9-4548-A475-DD64E3D99438}" destId="{218CA9C8-4172-4AEA-B091-90B5E06FFE59}" srcOrd="8" destOrd="0" presId="urn:microsoft.com/office/officeart/2005/8/layout/vList5"/>
    <dgm:cxn modelId="{CD8C340B-5A37-446A-A4F5-3AD722C5E3E4}" type="presParOf" srcId="{218CA9C8-4172-4AEA-B091-90B5E06FFE59}" destId="{B886D47C-2A3A-4826-8417-469A7764CAB3}"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B06699-6865-4748-899C-375ED3D54EF2}"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76810108-176D-4C89-8E8A-3404DEB37BC3}">
      <dgm:prSet phldrT="[Text]"/>
      <dgm:spPr/>
      <dgm:t>
        <a:bodyPr/>
        <a:lstStyle/>
        <a:p>
          <a:r>
            <a:rPr lang="en-US" dirty="0" smtClean="0"/>
            <a:t>REGRESSION ANALYSIS</a:t>
          </a:r>
          <a:endParaRPr lang="en-US" dirty="0"/>
        </a:p>
      </dgm:t>
    </dgm:pt>
    <dgm:pt modelId="{12609B38-CA4C-4F21-9E92-031A32A5D6AD}" type="parTrans" cxnId="{5172E8B0-4E3E-4E10-856E-A21CBEFB9693}">
      <dgm:prSet/>
      <dgm:spPr/>
      <dgm:t>
        <a:bodyPr/>
        <a:lstStyle/>
        <a:p>
          <a:endParaRPr lang="en-US"/>
        </a:p>
      </dgm:t>
    </dgm:pt>
    <dgm:pt modelId="{9D70D1B5-5530-4A7C-B7E5-201C649A35AC}" type="sibTrans" cxnId="{5172E8B0-4E3E-4E10-856E-A21CBEFB9693}">
      <dgm:prSet/>
      <dgm:spPr/>
      <dgm:t>
        <a:bodyPr/>
        <a:lstStyle/>
        <a:p>
          <a:endParaRPr lang="en-US"/>
        </a:p>
      </dgm:t>
    </dgm:pt>
    <dgm:pt modelId="{4AC50F9C-0026-47D7-9BA7-FEC6298E44EF}">
      <dgm:prSet phldrT="[Text]"/>
      <dgm:spPr/>
      <dgm:t>
        <a:bodyPr/>
        <a:lstStyle/>
        <a:p>
          <a:r>
            <a:rPr lang="en-US" b="1" dirty="0" smtClean="0"/>
            <a:t>LINEAR</a:t>
          </a:r>
        </a:p>
        <a:p>
          <a:r>
            <a:rPr lang="en-US" b="1" dirty="0" smtClean="0"/>
            <a:t>REGRESSION</a:t>
          </a:r>
          <a:endParaRPr lang="en-US" b="1" dirty="0"/>
        </a:p>
      </dgm:t>
    </dgm:pt>
    <dgm:pt modelId="{586BF316-BECF-4383-80AE-89B9A61815C9}" type="parTrans" cxnId="{42E53490-0871-4518-BD22-39688D5C05A2}">
      <dgm:prSet/>
      <dgm:spPr/>
      <dgm:t>
        <a:bodyPr/>
        <a:lstStyle/>
        <a:p>
          <a:endParaRPr lang="en-US"/>
        </a:p>
      </dgm:t>
    </dgm:pt>
    <dgm:pt modelId="{DDE6B5F7-48FF-4351-8A94-5AC21E86669A}" type="sibTrans" cxnId="{42E53490-0871-4518-BD22-39688D5C05A2}">
      <dgm:prSet/>
      <dgm:spPr/>
      <dgm:t>
        <a:bodyPr/>
        <a:lstStyle/>
        <a:p>
          <a:endParaRPr lang="en-US"/>
        </a:p>
      </dgm:t>
    </dgm:pt>
    <dgm:pt modelId="{8A4E3D07-74BE-4808-B6D1-1A42B512A1F6}">
      <dgm:prSet phldrT="[Text]"/>
      <dgm:spPr/>
      <dgm:t>
        <a:bodyPr/>
        <a:lstStyle/>
        <a:p>
          <a:r>
            <a:rPr lang="en-US" b="1" dirty="0" smtClean="0"/>
            <a:t>NON LINEAR REGRESSIOM</a:t>
          </a:r>
          <a:endParaRPr lang="en-US" b="1" dirty="0"/>
        </a:p>
      </dgm:t>
    </dgm:pt>
    <dgm:pt modelId="{D8B4B4E9-FE16-4843-8A06-0898BFD02FB1}" type="parTrans" cxnId="{43C36F8A-8078-494F-B33C-92008DE70F27}">
      <dgm:prSet/>
      <dgm:spPr/>
      <dgm:t>
        <a:bodyPr/>
        <a:lstStyle/>
        <a:p>
          <a:endParaRPr lang="en-US"/>
        </a:p>
      </dgm:t>
    </dgm:pt>
    <dgm:pt modelId="{996A7FD3-F240-4033-B429-E4C5E0DB8D97}" type="sibTrans" cxnId="{43C36F8A-8078-494F-B33C-92008DE70F27}">
      <dgm:prSet/>
      <dgm:spPr/>
      <dgm:t>
        <a:bodyPr/>
        <a:lstStyle/>
        <a:p>
          <a:endParaRPr lang="en-US"/>
        </a:p>
      </dgm:t>
    </dgm:pt>
    <dgm:pt modelId="{48F9CF09-F2D4-46B0-9F39-43BF61B67CA0}">
      <dgm:prSet phldrT="[Text]"/>
      <dgm:spPr/>
      <dgm:t>
        <a:bodyPr/>
        <a:lstStyle/>
        <a:p>
          <a:r>
            <a:rPr lang="en-US" b="1" dirty="0" smtClean="0"/>
            <a:t>MULTIPLE LINEAR </a:t>
          </a:r>
        </a:p>
        <a:p>
          <a:r>
            <a:rPr lang="en-US" b="1" dirty="0" smtClean="0"/>
            <a:t>REGRESION</a:t>
          </a:r>
          <a:endParaRPr lang="en-US" b="1" dirty="0"/>
        </a:p>
      </dgm:t>
    </dgm:pt>
    <dgm:pt modelId="{3A441016-F2CE-4F65-BF8A-207A4DF9ED42}" type="parTrans" cxnId="{D15C4429-7220-4FD9-BDA3-85ED73FE3DB9}">
      <dgm:prSet/>
      <dgm:spPr/>
      <dgm:t>
        <a:bodyPr/>
        <a:lstStyle/>
        <a:p>
          <a:endParaRPr lang="en-US"/>
        </a:p>
      </dgm:t>
    </dgm:pt>
    <dgm:pt modelId="{2B10CD8D-B7E7-4C94-BCE5-0E7A1F4FB410}" type="sibTrans" cxnId="{D15C4429-7220-4FD9-BDA3-85ED73FE3DB9}">
      <dgm:prSet/>
      <dgm:spPr/>
      <dgm:t>
        <a:bodyPr/>
        <a:lstStyle/>
        <a:p>
          <a:endParaRPr lang="en-US"/>
        </a:p>
      </dgm:t>
    </dgm:pt>
    <dgm:pt modelId="{832D1940-0069-4F59-9DC1-A6D5473B92DE}" type="pres">
      <dgm:prSet presAssocID="{43B06699-6865-4748-899C-375ED3D54EF2}" presName="Name0" presStyleCnt="0">
        <dgm:presLayoutVars>
          <dgm:chMax val="1"/>
          <dgm:dir/>
          <dgm:animLvl val="ctr"/>
          <dgm:resizeHandles val="exact"/>
        </dgm:presLayoutVars>
      </dgm:prSet>
      <dgm:spPr/>
      <dgm:t>
        <a:bodyPr/>
        <a:lstStyle/>
        <a:p>
          <a:endParaRPr lang="en-US"/>
        </a:p>
      </dgm:t>
    </dgm:pt>
    <dgm:pt modelId="{254E4B39-7E0D-495E-A046-0664E20BD5D3}" type="pres">
      <dgm:prSet presAssocID="{76810108-176D-4C89-8E8A-3404DEB37BC3}" presName="centerShape" presStyleLbl="node0" presStyleIdx="0" presStyleCnt="1"/>
      <dgm:spPr/>
      <dgm:t>
        <a:bodyPr/>
        <a:lstStyle/>
        <a:p>
          <a:endParaRPr lang="en-US"/>
        </a:p>
      </dgm:t>
    </dgm:pt>
    <dgm:pt modelId="{7C7B032A-0166-4DAF-B339-6DC4C7ECE525}" type="pres">
      <dgm:prSet presAssocID="{4AC50F9C-0026-47D7-9BA7-FEC6298E44EF}" presName="node" presStyleLbl="node1" presStyleIdx="0" presStyleCnt="3">
        <dgm:presLayoutVars>
          <dgm:bulletEnabled val="1"/>
        </dgm:presLayoutVars>
      </dgm:prSet>
      <dgm:spPr/>
      <dgm:t>
        <a:bodyPr/>
        <a:lstStyle/>
        <a:p>
          <a:endParaRPr lang="en-US"/>
        </a:p>
      </dgm:t>
    </dgm:pt>
    <dgm:pt modelId="{A6520076-ED66-4599-977D-846FC5E5B27D}" type="pres">
      <dgm:prSet presAssocID="{4AC50F9C-0026-47D7-9BA7-FEC6298E44EF}" presName="dummy" presStyleCnt="0"/>
      <dgm:spPr/>
    </dgm:pt>
    <dgm:pt modelId="{143A0F2E-F876-4287-89AB-10ADB58A7881}" type="pres">
      <dgm:prSet presAssocID="{DDE6B5F7-48FF-4351-8A94-5AC21E86669A}" presName="sibTrans" presStyleLbl="sibTrans2D1" presStyleIdx="0" presStyleCnt="3"/>
      <dgm:spPr/>
      <dgm:t>
        <a:bodyPr/>
        <a:lstStyle/>
        <a:p>
          <a:endParaRPr lang="en-US"/>
        </a:p>
      </dgm:t>
    </dgm:pt>
    <dgm:pt modelId="{49A7D0B1-E13D-4A63-B05A-6EA57CB9E8D9}" type="pres">
      <dgm:prSet presAssocID="{8A4E3D07-74BE-4808-B6D1-1A42B512A1F6}" presName="node" presStyleLbl="node1" presStyleIdx="1" presStyleCnt="3">
        <dgm:presLayoutVars>
          <dgm:bulletEnabled val="1"/>
        </dgm:presLayoutVars>
      </dgm:prSet>
      <dgm:spPr/>
      <dgm:t>
        <a:bodyPr/>
        <a:lstStyle/>
        <a:p>
          <a:endParaRPr lang="en-US"/>
        </a:p>
      </dgm:t>
    </dgm:pt>
    <dgm:pt modelId="{E0C56CA1-CDC4-4941-A726-53AF10C2759C}" type="pres">
      <dgm:prSet presAssocID="{8A4E3D07-74BE-4808-B6D1-1A42B512A1F6}" presName="dummy" presStyleCnt="0"/>
      <dgm:spPr/>
    </dgm:pt>
    <dgm:pt modelId="{C7E79AA2-1AF7-40FC-B5E3-A70E6B53A758}" type="pres">
      <dgm:prSet presAssocID="{996A7FD3-F240-4033-B429-E4C5E0DB8D97}" presName="sibTrans" presStyleLbl="sibTrans2D1" presStyleIdx="1" presStyleCnt="3"/>
      <dgm:spPr/>
      <dgm:t>
        <a:bodyPr/>
        <a:lstStyle/>
        <a:p>
          <a:endParaRPr lang="en-US"/>
        </a:p>
      </dgm:t>
    </dgm:pt>
    <dgm:pt modelId="{DC33D0F2-C4FD-4553-96CD-F28E130D79F5}" type="pres">
      <dgm:prSet presAssocID="{48F9CF09-F2D4-46B0-9F39-43BF61B67CA0}" presName="node" presStyleLbl="node1" presStyleIdx="2" presStyleCnt="3">
        <dgm:presLayoutVars>
          <dgm:bulletEnabled val="1"/>
        </dgm:presLayoutVars>
      </dgm:prSet>
      <dgm:spPr/>
      <dgm:t>
        <a:bodyPr/>
        <a:lstStyle/>
        <a:p>
          <a:endParaRPr lang="en-US"/>
        </a:p>
      </dgm:t>
    </dgm:pt>
    <dgm:pt modelId="{D5FADAA0-E3C5-4FC4-9ACB-CAFC7DDBA91F}" type="pres">
      <dgm:prSet presAssocID="{48F9CF09-F2D4-46B0-9F39-43BF61B67CA0}" presName="dummy" presStyleCnt="0"/>
      <dgm:spPr/>
    </dgm:pt>
    <dgm:pt modelId="{E449A138-56DC-4C86-A6EC-A0B4A2FE259A}" type="pres">
      <dgm:prSet presAssocID="{2B10CD8D-B7E7-4C94-BCE5-0E7A1F4FB410}" presName="sibTrans" presStyleLbl="sibTrans2D1" presStyleIdx="2" presStyleCnt="3"/>
      <dgm:spPr/>
      <dgm:t>
        <a:bodyPr/>
        <a:lstStyle/>
        <a:p>
          <a:endParaRPr lang="en-US"/>
        </a:p>
      </dgm:t>
    </dgm:pt>
  </dgm:ptLst>
  <dgm:cxnLst>
    <dgm:cxn modelId="{D15C4429-7220-4FD9-BDA3-85ED73FE3DB9}" srcId="{76810108-176D-4C89-8E8A-3404DEB37BC3}" destId="{48F9CF09-F2D4-46B0-9F39-43BF61B67CA0}" srcOrd="2" destOrd="0" parTransId="{3A441016-F2CE-4F65-BF8A-207A4DF9ED42}" sibTransId="{2B10CD8D-B7E7-4C94-BCE5-0E7A1F4FB410}"/>
    <dgm:cxn modelId="{42E53490-0871-4518-BD22-39688D5C05A2}" srcId="{76810108-176D-4C89-8E8A-3404DEB37BC3}" destId="{4AC50F9C-0026-47D7-9BA7-FEC6298E44EF}" srcOrd="0" destOrd="0" parTransId="{586BF316-BECF-4383-80AE-89B9A61815C9}" sibTransId="{DDE6B5F7-48FF-4351-8A94-5AC21E86669A}"/>
    <dgm:cxn modelId="{8ADF2F85-390A-4A3C-B136-E34B0A4D2263}" type="presOf" srcId="{48F9CF09-F2D4-46B0-9F39-43BF61B67CA0}" destId="{DC33D0F2-C4FD-4553-96CD-F28E130D79F5}" srcOrd="0" destOrd="0" presId="urn:microsoft.com/office/officeart/2005/8/layout/radial6"/>
    <dgm:cxn modelId="{8675FEE5-6BD2-484F-9A37-015E5FB4F19D}" type="presOf" srcId="{2B10CD8D-B7E7-4C94-BCE5-0E7A1F4FB410}" destId="{E449A138-56DC-4C86-A6EC-A0B4A2FE259A}" srcOrd="0" destOrd="0" presId="urn:microsoft.com/office/officeart/2005/8/layout/radial6"/>
    <dgm:cxn modelId="{9F5300D3-B1F4-4555-9CEA-298F46A68AF0}" type="presOf" srcId="{8A4E3D07-74BE-4808-B6D1-1A42B512A1F6}" destId="{49A7D0B1-E13D-4A63-B05A-6EA57CB9E8D9}" srcOrd="0" destOrd="0" presId="urn:microsoft.com/office/officeart/2005/8/layout/radial6"/>
    <dgm:cxn modelId="{43C36F8A-8078-494F-B33C-92008DE70F27}" srcId="{76810108-176D-4C89-8E8A-3404DEB37BC3}" destId="{8A4E3D07-74BE-4808-B6D1-1A42B512A1F6}" srcOrd="1" destOrd="0" parTransId="{D8B4B4E9-FE16-4843-8A06-0898BFD02FB1}" sibTransId="{996A7FD3-F240-4033-B429-E4C5E0DB8D97}"/>
    <dgm:cxn modelId="{F926D0A5-177D-40DD-8B1C-3F325F3F4D51}" type="presOf" srcId="{4AC50F9C-0026-47D7-9BA7-FEC6298E44EF}" destId="{7C7B032A-0166-4DAF-B339-6DC4C7ECE525}" srcOrd="0" destOrd="0" presId="urn:microsoft.com/office/officeart/2005/8/layout/radial6"/>
    <dgm:cxn modelId="{F7C2B65B-CFA9-48FF-87B6-9A24FCFE8355}" type="presOf" srcId="{43B06699-6865-4748-899C-375ED3D54EF2}" destId="{832D1940-0069-4F59-9DC1-A6D5473B92DE}" srcOrd="0" destOrd="0" presId="urn:microsoft.com/office/officeart/2005/8/layout/radial6"/>
    <dgm:cxn modelId="{7D8FFFDE-5414-4868-B134-3760EEF88CA3}" type="presOf" srcId="{76810108-176D-4C89-8E8A-3404DEB37BC3}" destId="{254E4B39-7E0D-495E-A046-0664E20BD5D3}" srcOrd="0" destOrd="0" presId="urn:microsoft.com/office/officeart/2005/8/layout/radial6"/>
    <dgm:cxn modelId="{5172E8B0-4E3E-4E10-856E-A21CBEFB9693}" srcId="{43B06699-6865-4748-899C-375ED3D54EF2}" destId="{76810108-176D-4C89-8E8A-3404DEB37BC3}" srcOrd="0" destOrd="0" parTransId="{12609B38-CA4C-4F21-9E92-031A32A5D6AD}" sibTransId="{9D70D1B5-5530-4A7C-B7E5-201C649A35AC}"/>
    <dgm:cxn modelId="{AF65C810-472A-4031-BDB6-026221B84D61}" type="presOf" srcId="{996A7FD3-F240-4033-B429-E4C5E0DB8D97}" destId="{C7E79AA2-1AF7-40FC-B5E3-A70E6B53A758}" srcOrd="0" destOrd="0" presId="urn:microsoft.com/office/officeart/2005/8/layout/radial6"/>
    <dgm:cxn modelId="{ED84FC1A-1F3F-448B-A00A-A73F965EA83C}" type="presOf" srcId="{DDE6B5F7-48FF-4351-8A94-5AC21E86669A}" destId="{143A0F2E-F876-4287-89AB-10ADB58A7881}" srcOrd="0" destOrd="0" presId="urn:microsoft.com/office/officeart/2005/8/layout/radial6"/>
    <dgm:cxn modelId="{116993DC-2750-4E24-A814-FE869579093F}" type="presParOf" srcId="{832D1940-0069-4F59-9DC1-A6D5473B92DE}" destId="{254E4B39-7E0D-495E-A046-0664E20BD5D3}" srcOrd="0" destOrd="0" presId="urn:microsoft.com/office/officeart/2005/8/layout/radial6"/>
    <dgm:cxn modelId="{5E581827-5FA6-44DF-9A0C-ED4D8E06EDDD}" type="presParOf" srcId="{832D1940-0069-4F59-9DC1-A6D5473B92DE}" destId="{7C7B032A-0166-4DAF-B339-6DC4C7ECE525}" srcOrd="1" destOrd="0" presId="urn:microsoft.com/office/officeart/2005/8/layout/radial6"/>
    <dgm:cxn modelId="{1265208F-AF0F-4628-8EE2-483718A68F75}" type="presParOf" srcId="{832D1940-0069-4F59-9DC1-A6D5473B92DE}" destId="{A6520076-ED66-4599-977D-846FC5E5B27D}" srcOrd="2" destOrd="0" presId="urn:microsoft.com/office/officeart/2005/8/layout/radial6"/>
    <dgm:cxn modelId="{4A6B6DF1-CE4D-4D84-B5B1-79B9981E5AFF}" type="presParOf" srcId="{832D1940-0069-4F59-9DC1-A6D5473B92DE}" destId="{143A0F2E-F876-4287-89AB-10ADB58A7881}" srcOrd="3" destOrd="0" presId="urn:microsoft.com/office/officeart/2005/8/layout/radial6"/>
    <dgm:cxn modelId="{879773D2-53F6-43DA-92C9-E109EE38746C}" type="presParOf" srcId="{832D1940-0069-4F59-9DC1-A6D5473B92DE}" destId="{49A7D0B1-E13D-4A63-B05A-6EA57CB9E8D9}" srcOrd="4" destOrd="0" presId="urn:microsoft.com/office/officeart/2005/8/layout/radial6"/>
    <dgm:cxn modelId="{2DEEC468-8B2C-4FC8-830B-8802D5D19E01}" type="presParOf" srcId="{832D1940-0069-4F59-9DC1-A6D5473B92DE}" destId="{E0C56CA1-CDC4-4941-A726-53AF10C2759C}" srcOrd="5" destOrd="0" presId="urn:microsoft.com/office/officeart/2005/8/layout/radial6"/>
    <dgm:cxn modelId="{682D702C-2F19-438B-9DD3-D31576575CE4}" type="presParOf" srcId="{832D1940-0069-4F59-9DC1-A6D5473B92DE}" destId="{C7E79AA2-1AF7-40FC-B5E3-A70E6B53A758}" srcOrd="6" destOrd="0" presId="urn:microsoft.com/office/officeart/2005/8/layout/radial6"/>
    <dgm:cxn modelId="{13589801-8D52-4B92-AED2-24A1CA43962E}" type="presParOf" srcId="{832D1940-0069-4F59-9DC1-A6D5473B92DE}" destId="{DC33D0F2-C4FD-4553-96CD-F28E130D79F5}" srcOrd="7" destOrd="0" presId="urn:microsoft.com/office/officeart/2005/8/layout/radial6"/>
    <dgm:cxn modelId="{8992857E-C418-4079-917E-DE682C870D30}" type="presParOf" srcId="{832D1940-0069-4F59-9DC1-A6D5473B92DE}" destId="{D5FADAA0-E3C5-4FC4-9ACB-CAFC7DDBA91F}" srcOrd="8" destOrd="0" presId="urn:microsoft.com/office/officeart/2005/8/layout/radial6"/>
    <dgm:cxn modelId="{AC66769E-EB65-4EEF-B1E1-1F8FB475A2E4}" type="presParOf" srcId="{832D1940-0069-4F59-9DC1-A6D5473B92DE}" destId="{E449A138-56DC-4C86-A6EC-A0B4A2FE259A}" srcOrd="9"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3AFE85-771B-4365-B864-3F9FCD7EE541}">
      <dsp:nvSpPr>
        <dsp:cNvPr id="0" name=""/>
        <dsp:cNvSpPr/>
      </dsp:nvSpPr>
      <dsp:spPr>
        <a:xfrm>
          <a:off x="2974" y="1908"/>
          <a:ext cx="6086475" cy="834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Survey the students</a:t>
          </a:r>
          <a:endParaRPr lang="en-US" sz="2400" kern="1200" dirty="0"/>
        </a:p>
      </dsp:txBody>
      <dsp:txXfrm>
        <a:off x="2974" y="1908"/>
        <a:ext cx="6086475" cy="834535"/>
      </dsp:txXfrm>
    </dsp:sp>
    <dsp:sp modelId="{4D5639E3-98C2-44EB-8B38-3FDBA01A2452}">
      <dsp:nvSpPr>
        <dsp:cNvPr id="0" name=""/>
        <dsp:cNvSpPr/>
      </dsp:nvSpPr>
      <dsp:spPr>
        <a:xfrm>
          <a:off x="2974" y="878170"/>
          <a:ext cx="6090051" cy="834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Data gathering </a:t>
          </a:r>
          <a:endParaRPr lang="en-US" sz="2400" kern="1200" dirty="0"/>
        </a:p>
      </dsp:txBody>
      <dsp:txXfrm>
        <a:off x="2974" y="878170"/>
        <a:ext cx="6090051" cy="834535"/>
      </dsp:txXfrm>
    </dsp:sp>
    <dsp:sp modelId="{C285058D-6C55-4ADB-9F8A-A434974B4D5C}">
      <dsp:nvSpPr>
        <dsp:cNvPr id="0" name=""/>
        <dsp:cNvSpPr/>
      </dsp:nvSpPr>
      <dsp:spPr>
        <a:xfrm>
          <a:off x="2974" y="1754432"/>
          <a:ext cx="6086475" cy="834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Evaluation of the surveys</a:t>
          </a:r>
          <a:endParaRPr lang="en-US" sz="2400" kern="1200" dirty="0"/>
        </a:p>
      </dsp:txBody>
      <dsp:txXfrm>
        <a:off x="2974" y="1754432"/>
        <a:ext cx="6086475" cy="834535"/>
      </dsp:txXfrm>
    </dsp:sp>
    <dsp:sp modelId="{67BB0B5D-BA27-41D6-BDF6-6552FC02F8AE}">
      <dsp:nvSpPr>
        <dsp:cNvPr id="0" name=""/>
        <dsp:cNvSpPr/>
      </dsp:nvSpPr>
      <dsp:spPr>
        <a:xfrm>
          <a:off x="2974" y="2630694"/>
          <a:ext cx="6086475" cy="834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Comparing analysis</a:t>
          </a:r>
          <a:endParaRPr lang="en-US" sz="2400" kern="1200" dirty="0"/>
        </a:p>
      </dsp:txBody>
      <dsp:txXfrm>
        <a:off x="2974" y="2630694"/>
        <a:ext cx="6086475" cy="834535"/>
      </dsp:txXfrm>
    </dsp:sp>
    <dsp:sp modelId="{B886D47C-2A3A-4826-8417-469A7764CAB3}">
      <dsp:nvSpPr>
        <dsp:cNvPr id="0" name=""/>
        <dsp:cNvSpPr/>
      </dsp:nvSpPr>
      <dsp:spPr>
        <a:xfrm>
          <a:off x="2974" y="3506956"/>
          <a:ext cx="6090051" cy="834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Present the facts, draw conclusions and summarize</a:t>
          </a:r>
          <a:endParaRPr lang="en-US" sz="2400" kern="1200" dirty="0"/>
        </a:p>
      </dsp:txBody>
      <dsp:txXfrm>
        <a:off x="2974" y="3506956"/>
        <a:ext cx="6090051" cy="83453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F09DB6D-89A4-424D-9F2F-1DEA7EC80943}" type="datetimeFigureOut">
              <a:rPr lang="en-US" smtClean="0"/>
              <a:pPr/>
              <a:t>2/15/2023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2FC1266-09F2-4B1E-8CDF-10F728C324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9DB6D-89A4-424D-9F2F-1DEA7EC80943}"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1266-09F2-4B1E-8CDF-10F728C324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9DB6D-89A4-424D-9F2F-1DEA7EC80943}"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1266-09F2-4B1E-8CDF-10F728C324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F09DB6D-89A4-424D-9F2F-1DEA7EC80943}" type="datetimeFigureOut">
              <a:rPr lang="en-US" smtClean="0"/>
              <a:pPr/>
              <a:t>2/15/2023</a:t>
            </a:fld>
            <a:endParaRPr lang="en-US"/>
          </a:p>
        </p:txBody>
      </p:sp>
      <p:sp>
        <p:nvSpPr>
          <p:cNvPr id="9" name="Slide Number Placeholder 8"/>
          <p:cNvSpPr>
            <a:spLocks noGrp="1"/>
          </p:cNvSpPr>
          <p:nvPr>
            <p:ph type="sldNum" sz="quarter" idx="15"/>
          </p:nvPr>
        </p:nvSpPr>
        <p:spPr/>
        <p:txBody>
          <a:bodyPr rtlCol="0"/>
          <a:lstStyle/>
          <a:p>
            <a:fld id="{82FC1266-09F2-4B1E-8CDF-10F728C3247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F09DB6D-89A4-424D-9F2F-1DEA7EC80943}" type="datetimeFigureOut">
              <a:rPr lang="en-US" smtClean="0"/>
              <a:pPr/>
              <a:t>2/15/2023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2FC1266-09F2-4B1E-8CDF-10F728C324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F09DB6D-89A4-424D-9F2F-1DEA7EC80943}"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C1266-09F2-4B1E-8CDF-10F728C3247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F09DB6D-89A4-424D-9F2F-1DEA7EC80943}"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C1266-09F2-4B1E-8CDF-10F728C3247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F09DB6D-89A4-424D-9F2F-1DEA7EC80943}" type="datetimeFigureOut">
              <a:rPr lang="en-US" smtClean="0"/>
              <a:pPr/>
              <a:t>2/15/2023</a:t>
            </a:fld>
            <a:endParaRPr lang="en-US"/>
          </a:p>
        </p:txBody>
      </p:sp>
      <p:sp>
        <p:nvSpPr>
          <p:cNvPr id="7" name="Slide Number Placeholder 6"/>
          <p:cNvSpPr>
            <a:spLocks noGrp="1"/>
          </p:cNvSpPr>
          <p:nvPr>
            <p:ph type="sldNum" sz="quarter" idx="11"/>
          </p:nvPr>
        </p:nvSpPr>
        <p:spPr/>
        <p:txBody>
          <a:bodyPr rtlCol="0"/>
          <a:lstStyle/>
          <a:p>
            <a:fld id="{82FC1266-09F2-4B1E-8CDF-10F728C3247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DB6D-89A4-424D-9F2F-1DEA7EC80943}"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C1266-09F2-4B1E-8CDF-10F728C324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F09DB6D-89A4-424D-9F2F-1DEA7EC80943}" type="datetimeFigureOut">
              <a:rPr lang="en-US" smtClean="0"/>
              <a:pPr/>
              <a:t>2/15/2023</a:t>
            </a:fld>
            <a:endParaRPr lang="en-US"/>
          </a:p>
        </p:txBody>
      </p:sp>
      <p:sp>
        <p:nvSpPr>
          <p:cNvPr id="22" name="Slide Number Placeholder 21"/>
          <p:cNvSpPr>
            <a:spLocks noGrp="1"/>
          </p:cNvSpPr>
          <p:nvPr>
            <p:ph type="sldNum" sz="quarter" idx="15"/>
          </p:nvPr>
        </p:nvSpPr>
        <p:spPr/>
        <p:txBody>
          <a:bodyPr rtlCol="0"/>
          <a:lstStyle/>
          <a:p>
            <a:fld id="{82FC1266-09F2-4B1E-8CDF-10F728C3247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F09DB6D-89A4-424D-9F2F-1DEA7EC80943}" type="datetimeFigureOut">
              <a:rPr lang="en-US" smtClean="0"/>
              <a:pPr/>
              <a:t>2/15/2023</a:t>
            </a:fld>
            <a:endParaRPr lang="en-US"/>
          </a:p>
        </p:txBody>
      </p:sp>
      <p:sp>
        <p:nvSpPr>
          <p:cNvPr id="18" name="Slide Number Placeholder 17"/>
          <p:cNvSpPr>
            <a:spLocks noGrp="1"/>
          </p:cNvSpPr>
          <p:nvPr>
            <p:ph type="sldNum" sz="quarter" idx="11"/>
          </p:nvPr>
        </p:nvSpPr>
        <p:spPr/>
        <p:txBody>
          <a:bodyPr rtlCol="0"/>
          <a:lstStyle/>
          <a:p>
            <a:fld id="{82FC1266-09F2-4B1E-8CDF-10F728C3247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F09DB6D-89A4-424D-9F2F-1DEA7EC80943}" type="datetimeFigureOut">
              <a:rPr lang="en-US" smtClean="0"/>
              <a:pPr/>
              <a:t>2/15/2023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2FC1266-09F2-4B1E-8CDF-10F728C324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2438400"/>
          </a:xfrm>
        </p:spPr>
        <p:txBody>
          <a:bodyPr>
            <a:normAutofit/>
          </a:bodyPr>
          <a:lstStyle/>
          <a:p>
            <a:pPr algn="ctr"/>
            <a:r>
              <a:rPr lang="en-US" sz="3200" dirty="0" smtClean="0">
                <a:solidFill>
                  <a:srgbClr val="0070C0"/>
                </a:solidFill>
              </a:rPr>
              <a:t>The effect of mental health on the </a:t>
            </a:r>
            <a:r>
              <a:rPr lang="en-US" sz="3200" dirty="0" smtClean="0">
                <a:solidFill>
                  <a:schemeClr val="accent1"/>
                </a:solidFill>
              </a:rPr>
              <a:t>academic</a:t>
            </a:r>
            <a:r>
              <a:rPr lang="en-US" sz="3200" dirty="0" smtClean="0">
                <a:solidFill>
                  <a:srgbClr val="0070C0"/>
                </a:solidFill>
              </a:rPr>
              <a:t> performance of students</a:t>
            </a:r>
            <a:endParaRPr lang="en-US" sz="3200" dirty="0">
              <a:solidFill>
                <a:srgbClr val="0070C0"/>
              </a:solidFill>
            </a:endParaRPr>
          </a:p>
        </p:txBody>
      </p:sp>
      <p:sp>
        <p:nvSpPr>
          <p:cNvPr id="3" name="Subtitle 2"/>
          <p:cNvSpPr>
            <a:spLocks noGrp="1"/>
          </p:cNvSpPr>
          <p:nvPr>
            <p:ph type="subTitle" idx="1"/>
          </p:nvPr>
        </p:nvSpPr>
        <p:spPr>
          <a:xfrm>
            <a:off x="2286000" y="3581400"/>
            <a:ext cx="6172200" cy="1143000"/>
          </a:xfrm>
        </p:spPr>
        <p:txBody>
          <a:bodyPr/>
          <a:lstStyle/>
          <a:p>
            <a:r>
              <a:rPr lang="en-US" dirty="0" smtClean="0">
                <a:solidFill>
                  <a:schemeClr val="accent1"/>
                </a:solidFill>
              </a:rPr>
              <a:t>PRE ANALYSIS DONE BY ALLI TAIWO TOSIN</a:t>
            </a:r>
          </a:p>
          <a:p>
            <a:r>
              <a:rPr lang="en-US" dirty="0" smtClean="0">
                <a:solidFill>
                  <a:schemeClr val="accent1"/>
                </a:solidFill>
              </a:rPr>
              <a:t>MATRIC NO : 20172790</a:t>
            </a:r>
          </a:p>
          <a:p>
            <a:r>
              <a:rPr lang="en-US" dirty="0" smtClean="0">
                <a:solidFill>
                  <a:schemeClr val="accent1"/>
                </a:solidFill>
              </a:rPr>
              <a:t>DEPARTMENT: STATISTICS</a:t>
            </a:r>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120"/>
            <a:ext cx="7543800" cy="849268"/>
          </a:xfrm>
        </p:spPr>
        <p:txBody>
          <a:bodyPr>
            <a:normAutofit/>
          </a:bodyPr>
          <a:lstStyle/>
          <a:p>
            <a:pPr algn="ctr"/>
            <a:r>
              <a:rPr lang="en-US" b="1" dirty="0" smtClean="0"/>
              <a:t>Data description and analysis</a:t>
            </a:r>
            <a:endParaRPr lang="en-US" b="1" dirty="0"/>
          </a:p>
        </p:txBody>
      </p:sp>
      <p:sp>
        <p:nvSpPr>
          <p:cNvPr id="3" name="Content Placeholder 2"/>
          <p:cNvSpPr>
            <a:spLocks noGrp="1"/>
          </p:cNvSpPr>
          <p:nvPr>
            <p:ph sz="quarter" idx="1"/>
          </p:nvPr>
        </p:nvSpPr>
        <p:spPr>
          <a:xfrm>
            <a:off x="228600" y="1905000"/>
            <a:ext cx="8534400" cy="4572000"/>
          </a:xfrm>
        </p:spPr>
        <p:txBody>
          <a:bodyPr/>
          <a:lstStyle/>
          <a:p>
            <a:r>
              <a:rPr lang="en-US" b="1" dirty="0" smtClean="0"/>
              <a:t>1     DATA PRESENTATION:</a:t>
            </a:r>
            <a:endParaRPr lang="en-US" dirty="0" smtClean="0"/>
          </a:p>
          <a:p>
            <a:r>
              <a:rPr lang="en-US" dirty="0" smtClean="0"/>
              <a:t>The data collected was with a population size of about 1500 students of which 300 samples was generated</a:t>
            </a:r>
          </a:p>
          <a:p>
            <a:endParaRPr lang="en-US" dirty="0"/>
          </a:p>
        </p:txBody>
      </p:sp>
      <p:pic>
        <p:nvPicPr>
          <p:cNvPr id="4" name="Picture 3"/>
          <p:cNvPicPr/>
          <p:nvPr/>
        </p:nvPicPr>
        <p:blipFill>
          <a:blip r:embed="rId2" cstate="print"/>
          <a:srcRect/>
          <a:stretch>
            <a:fillRect/>
          </a:stretch>
        </p:blipFill>
        <p:spPr bwMode="auto">
          <a:xfrm>
            <a:off x="838200" y="3352800"/>
            <a:ext cx="7467600" cy="1981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t>Data description and analysis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 </a:t>
            </a:r>
            <a:endParaRPr lang="en-US" sz="2000" dirty="0"/>
          </a:p>
        </p:txBody>
      </p:sp>
      <p:graphicFrame>
        <p:nvGraphicFramePr>
          <p:cNvPr id="9" name="Chart 8"/>
          <p:cNvGraphicFramePr/>
          <p:nvPr/>
        </p:nvGraphicFramePr>
        <p:xfrm>
          <a:off x="2362200" y="1524000"/>
          <a:ext cx="6190364" cy="4495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t>Data description and analysis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The analysis was carried out using R programming language. </a:t>
            </a:r>
          </a:p>
          <a:p>
            <a:r>
              <a:rPr lang="en-US" sz="2000" dirty="0" smtClean="0"/>
              <a:t>OUTPUT AND INTERPRETATION</a:t>
            </a:r>
          </a:p>
          <a:p>
            <a:r>
              <a:rPr lang="en-US" sz="2000" dirty="0" smtClean="0"/>
              <a:t>Assumptions of multiple regression </a:t>
            </a:r>
          </a:p>
          <a:p>
            <a:r>
              <a:rPr lang="en-US" sz="2000" dirty="0" smtClean="0"/>
              <a:t>Normality of the Residuals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Interpretation: The residual histogram plot shows that the residuals are normally distributed</a:t>
            </a:r>
          </a:p>
          <a:p>
            <a:endParaRPr lang="en-US" sz="2000" dirty="0"/>
          </a:p>
        </p:txBody>
      </p:sp>
      <p:pic>
        <p:nvPicPr>
          <p:cNvPr id="4" name="Picture 3" descr="4549f4a9-93be-4535-8d91-fa8c3ae66abd.png"/>
          <p:cNvPicPr/>
          <p:nvPr/>
        </p:nvPicPr>
        <p:blipFill>
          <a:blip r:embed="rId2" cstate="print"/>
          <a:stretch>
            <a:fillRect/>
          </a:stretch>
        </p:blipFill>
        <p:spPr>
          <a:xfrm>
            <a:off x="2209800" y="2895600"/>
            <a:ext cx="6155587" cy="2743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t>Data description and analysis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Outlier Diagnostics:</a:t>
            </a:r>
          </a:p>
          <a:p>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dirty="0" smtClean="0"/>
          </a:p>
          <a:p>
            <a:r>
              <a:rPr lang="en-US" sz="2000" dirty="0" err="1" smtClean="0"/>
              <a:t>Interpretation:The</a:t>
            </a:r>
            <a:r>
              <a:rPr lang="en-US" sz="2000" dirty="0" smtClean="0"/>
              <a:t> plot above shows no outlier in the data</a:t>
            </a:r>
            <a:endParaRPr lang="en-US" sz="2000" b="0" dirty="0"/>
          </a:p>
        </p:txBody>
      </p:sp>
      <p:pic>
        <p:nvPicPr>
          <p:cNvPr id="4" name="Picture 3" descr="a5736d71-ed09-4b8e-a13b-107dc83cb267.png"/>
          <p:cNvPicPr/>
          <p:nvPr/>
        </p:nvPicPr>
        <p:blipFill>
          <a:blip r:embed="rId2" cstate="print"/>
          <a:stretch>
            <a:fillRect/>
          </a:stretch>
        </p:blipFill>
        <p:spPr>
          <a:xfrm>
            <a:off x="2057400" y="1828800"/>
            <a:ext cx="6477000" cy="2438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t>Data description and analysis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fontScale="85000" lnSpcReduction="20000"/>
          </a:bodyPr>
          <a:lstStyle/>
          <a:p>
            <a:pPr algn="ctr"/>
            <a:r>
              <a:rPr lang="en-US" sz="2000" dirty="0" smtClean="0"/>
              <a:t>Regression Analysis</a:t>
            </a:r>
          </a:p>
          <a:p>
            <a:pPr algn="ctr"/>
            <a:r>
              <a:rPr lang="en-US" sz="2000" dirty="0" smtClean="0"/>
              <a:t>Regression  </a:t>
            </a:r>
            <a:r>
              <a:rPr lang="en-US" sz="2000" dirty="0" err="1" smtClean="0"/>
              <a:t>ModelCall:lm</a:t>
            </a:r>
            <a:r>
              <a:rPr lang="en-US" sz="2000" dirty="0" smtClean="0"/>
              <a:t>(formula = </a:t>
            </a:r>
            <a:r>
              <a:rPr lang="en-US" sz="2000" dirty="0" err="1" smtClean="0"/>
              <a:t>Aperf</a:t>
            </a:r>
            <a:r>
              <a:rPr lang="en-US" sz="2000" dirty="0" smtClean="0"/>
              <a:t> ~ </a:t>
            </a:r>
            <a:r>
              <a:rPr lang="en-US" sz="2000" dirty="0" err="1" smtClean="0"/>
              <a:t>Estab</a:t>
            </a:r>
            <a:r>
              <a:rPr lang="en-US" sz="2000" dirty="0" smtClean="0"/>
              <a:t> + </a:t>
            </a:r>
            <a:r>
              <a:rPr lang="en-US" sz="2000" dirty="0" err="1" smtClean="0"/>
              <a:t>Rel</a:t>
            </a:r>
            <a:r>
              <a:rPr lang="en-US" sz="2000" dirty="0" smtClean="0"/>
              <a:t> + Finances + </a:t>
            </a:r>
            <a:r>
              <a:rPr lang="en-US" sz="2000" dirty="0" err="1" smtClean="0"/>
              <a:t>Achal</a:t>
            </a:r>
            <a:r>
              <a:rPr lang="en-US" sz="2000" dirty="0" smtClean="0"/>
              <a:t> + </a:t>
            </a:r>
            <a:r>
              <a:rPr lang="en-US" sz="2000" dirty="0" err="1" smtClean="0"/>
              <a:t>SEHa</a:t>
            </a:r>
            <a:r>
              <a:rPr lang="en-US" sz="2000" dirty="0" smtClean="0"/>
              <a:t>, data = data)</a:t>
            </a:r>
          </a:p>
          <a:p>
            <a:endParaRPr lang="en-US" sz="2000" b="0" dirty="0" smtClean="0"/>
          </a:p>
          <a:p>
            <a:r>
              <a:rPr lang="en-US" sz="2000" dirty="0" smtClean="0"/>
              <a:t>Coefficients:</a:t>
            </a:r>
          </a:p>
          <a:p>
            <a:r>
              <a:rPr lang="en-US" sz="2000" dirty="0" smtClean="0"/>
              <a:t>(Intercept)  </a:t>
            </a:r>
            <a:r>
              <a:rPr lang="en-US" sz="2000" dirty="0" err="1" smtClean="0"/>
              <a:t>Estab</a:t>
            </a:r>
            <a:r>
              <a:rPr lang="en-US" sz="2000" dirty="0" smtClean="0"/>
              <a:t>   </a:t>
            </a:r>
            <a:r>
              <a:rPr lang="en-US" sz="2000" dirty="0" err="1" smtClean="0"/>
              <a:t>Rel</a:t>
            </a:r>
            <a:r>
              <a:rPr lang="en-US" sz="2000" dirty="0" smtClean="0"/>
              <a:t>    Finances   </a:t>
            </a:r>
            <a:r>
              <a:rPr lang="en-US" sz="2000" dirty="0" err="1" smtClean="0"/>
              <a:t>Achal</a:t>
            </a:r>
            <a:r>
              <a:rPr lang="en-US" sz="2000" dirty="0" smtClean="0"/>
              <a:t>    </a:t>
            </a:r>
            <a:r>
              <a:rPr lang="en-US" sz="2000" dirty="0" err="1" smtClean="0"/>
              <a:t>SEHa</a:t>
            </a:r>
            <a:endParaRPr lang="en-US" sz="2000" dirty="0" smtClean="0"/>
          </a:p>
          <a:p>
            <a:r>
              <a:rPr lang="en-US" sz="2000" dirty="0" smtClean="0"/>
              <a:t>2.75819      -0.1098  0.0986  0.07614   0.09980   0.09418</a:t>
            </a:r>
          </a:p>
          <a:p>
            <a:r>
              <a:rPr lang="en-US" sz="2000" dirty="0" smtClean="0"/>
              <a:t>Interpretation:</a:t>
            </a:r>
          </a:p>
          <a:p>
            <a:r>
              <a:rPr lang="en-US" sz="2000" dirty="0" smtClean="0"/>
              <a:t>The multiple regression model is </a:t>
            </a:r>
          </a:p>
          <a:p>
            <a:r>
              <a:rPr lang="en-US" sz="2000" dirty="0" smtClean="0"/>
              <a:t>given as: Y = β</a:t>
            </a:r>
            <a:r>
              <a:rPr lang="en-US" sz="2000" baseline="-25000" dirty="0" smtClean="0"/>
              <a:t>0</a:t>
            </a:r>
            <a:r>
              <a:rPr lang="en-US" sz="2000" dirty="0" smtClean="0"/>
              <a:t> + β</a:t>
            </a:r>
            <a:r>
              <a:rPr lang="en-US" sz="2000" baseline="-25000" dirty="0" smtClean="0"/>
              <a:t>1</a:t>
            </a:r>
            <a:r>
              <a:rPr lang="en-US" sz="2000" dirty="0" smtClean="0"/>
              <a:t>X</a:t>
            </a:r>
            <a:r>
              <a:rPr lang="en-US" sz="2000" baseline="-25000" dirty="0" smtClean="0"/>
              <a:t>1 </a:t>
            </a:r>
            <a:r>
              <a:rPr lang="en-US" sz="2000" dirty="0" smtClean="0"/>
              <a:t>+ β</a:t>
            </a:r>
            <a:r>
              <a:rPr lang="en-US" sz="2000" baseline="-25000" dirty="0" smtClean="0"/>
              <a:t>2</a:t>
            </a:r>
            <a:r>
              <a:rPr lang="en-US" sz="2000" dirty="0" smtClean="0"/>
              <a:t>X</a:t>
            </a:r>
            <a:r>
              <a:rPr lang="en-US" sz="2000" baseline="-25000" dirty="0" smtClean="0"/>
              <a:t>2</a:t>
            </a:r>
            <a:r>
              <a:rPr lang="en-US" sz="2000" dirty="0" smtClean="0"/>
              <a:t> + β</a:t>
            </a:r>
            <a:r>
              <a:rPr lang="en-US" sz="2000" baseline="-25000" dirty="0" smtClean="0"/>
              <a:t>3</a:t>
            </a:r>
            <a:r>
              <a:rPr lang="en-US" sz="2000" dirty="0" smtClean="0"/>
              <a:t>X</a:t>
            </a:r>
            <a:r>
              <a:rPr lang="en-US" sz="2000" baseline="-25000" dirty="0" smtClean="0"/>
              <a:t>3</a:t>
            </a:r>
            <a:r>
              <a:rPr lang="en-US" sz="2000" dirty="0" smtClean="0"/>
              <a:t> + β</a:t>
            </a:r>
            <a:r>
              <a:rPr lang="en-US" sz="2000" baseline="-25000" dirty="0" smtClean="0"/>
              <a:t>4</a:t>
            </a:r>
            <a:r>
              <a:rPr lang="en-US" sz="2000" dirty="0" smtClean="0"/>
              <a:t>X</a:t>
            </a:r>
            <a:r>
              <a:rPr lang="en-US" sz="2000" baseline="-25000" dirty="0" smtClean="0"/>
              <a:t>4</a:t>
            </a:r>
            <a:r>
              <a:rPr lang="en-US" sz="2000" dirty="0" smtClean="0"/>
              <a:t> + β</a:t>
            </a:r>
            <a:r>
              <a:rPr lang="en-US" sz="2000" baseline="-25000" dirty="0" smtClean="0"/>
              <a:t>5</a:t>
            </a:r>
            <a:r>
              <a:rPr lang="en-US" sz="2000" dirty="0" smtClean="0"/>
              <a:t>X</a:t>
            </a:r>
            <a:r>
              <a:rPr lang="en-US" sz="2000" baseline="-25000" dirty="0" smtClean="0"/>
              <a:t>5</a:t>
            </a:r>
          </a:p>
          <a:p>
            <a:r>
              <a:rPr lang="en-US" sz="2000" baseline="-25000" dirty="0" smtClean="0"/>
              <a:t> </a:t>
            </a:r>
          </a:p>
          <a:p>
            <a:r>
              <a:rPr lang="en-US" sz="2000" dirty="0" smtClean="0"/>
              <a:t>From the analysis above the following model is </a:t>
            </a:r>
            <a:r>
              <a:rPr lang="en-US" sz="2000" dirty="0" err="1" smtClean="0"/>
              <a:t>derived;Y</a:t>
            </a:r>
            <a:r>
              <a:rPr lang="en-US" sz="2000" dirty="0" smtClean="0"/>
              <a:t> = 2.75819 + -0.10985X</a:t>
            </a:r>
            <a:r>
              <a:rPr lang="en-US" sz="2000" baseline="-25000" dirty="0" smtClean="0"/>
              <a:t>1 </a:t>
            </a:r>
            <a:r>
              <a:rPr lang="en-US" sz="2000" dirty="0" smtClean="0"/>
              <a:t>+ 0.09868X</a:t>
            </a:r>
            <a:r>
              <a:rPr lang="en-US" sz="2000" baseline="-25000" dirty="0" smtClean="0"/>
              <a:t>2</a:t>
            </a:r>
            <a:r>
              <a:rPr lang="en-US" sz="2000" dirty="0" smtClean="0"/>
              <a:t> + 0.07614X</a:t>
            </a:r>
            <a:r>
              <a:rPr lang="en-US" sz="2000" baseline="-25000" dirty="0" smtClean="0"/>
              <a:t>3</a:t>
            </a:r>
            <a:r>
              <a:rPr lang="en-US" sz="2000" dirty="0" smtClean="0"/>
              <a:t> + 0.09980X</a:t>
            </a:r>
            <a:r>
              <a:rPr lang="en-US" sz="2000" baseline="-25000" dirty="0" smtClean="0"/>
              <a:t>4</a:t>
            </a:r>
            <a:r>
              <a:rPr lang="en-US" sz="2000" dirty="0" smtClean="0"/>
              <a:t> + 0.09418X</a:t>
            </a:r>
            <a:r>
              <a:rPr lang="en-US" sz="2000" baseline="-25000" dirty="0" smtClean="0"/>
              <a:t>5</a:t>
            </a:r>
          </a:p>
          <a:p>
            <a:r>
              <a:rPr lang="en-US" sz="2000" dirty="0" smtClean="0"/>
              <a:t>Where:</a:t>
            </a:r>
          </a:p>
          <a:p>
            <a:r>
              <a:rPr lang="en-US" sz="2000" dirty="0" smtClean="0"/>
              <a:t>X</a:t>
            </a:r>
            <a:r>
              <a:rPr lang="en-US" sz="2000" baseline="-25000" dirty="0" smtClean="0"/>
              <a:t>1 </a:t>
            </a:r>
            <a:r>
              <a:rPr lang="en-US" sz="2000" dirty="0" smtClean="0"/>
              <a:t>represents emotional stability</a:t>
            </a:r>
          </a:p>
          <a:p>
            <a:r>
              <a:rPr lang="en-US" sz="2000" dirty="0" smtClean="0"/>
              <a:t>X</a:t>
            </a:r>
            <a:r>
              <a:rPr lang="en-US" sz="2000" baseline="-25000" dirty="0" smtClean="0"/>
              <a:t>2 </a:t>
            </a:r>
            <a:r>
              <a:rPr lang="en-US" sz="2000" dirty="0" smtClean="0"/>
              <a:t>represents relationship</a:t>
            </a:r>
          </a:p>
          <a:p>
            <a:r>
              <a:rPr lang="en-US" sz="2000" dirty="0" smtClean="0"/>
              <a:t>X</a:t>
            </a:r>
            <a:r>
              <a:rPr lang="en-US" sz="2000" baseline="-25000" dirty="0" smtClean="0"/>
              <a:t>3 </a:t>
            </a:r>
            <a:r>
              <a:rPr lang="en-US" sz="2000" dirty="0" smtClean="0"/>
              <a:t>represents financial stability</a:t>
            </a:r>
          </a:p>
          <a:p>
            <a:r>
              <a:rPr lang="en-US" sz="2000" dirty="0" smtClean="0"/>
              <a:t>X</a:t>
            </a:r>
            <a:r>
              <a:rPr lang="en-US" sz="2000" baseline="-25000" dirty="0" smtClean="0"/>
              <a:t>4 </a:t>
            </a:r>
            <a:r>
              <a:rPr lang="en-US" sz="2000" dirty="0" smtClean="0"/>
              <a:t>represents academic challenges</a:t>
            </a:r>
          </a:p>
          <a:p>
            <a:r>
              <a:rPr lang="en-US" sz="2000" dirty="0" smtClean="0"/>
              <a:t>X</a:t>
            </a:r>
            <a:r>
              <a:rPr lang="en-US" sz="2000" baseline="-25000" dirty="0" smtClean="0"/>
              <a:t>5 </a:t>
            </a:r>
            <a:r>
              <a:rPr lang="en-US" sz="2000" dirty="0" smtClean="0"/>
              <a:t>represents sleeping and eating habit</a:t>
            </a:r>
            <a:endParaRPr lang="en-US" sz="20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t>Data description and analysis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fontScale="85000" lnSpcReduction="20000"/>
          </a:bodyPr>
          <a:lstStyle/>
          <a:p>
            <a:pPr algn="ctr"/>
            <a:r>
              <a:rPr lang="en-US" sz="2000" dirty="0" smtClean="0">
                <a:latin typeface="Times New Roman"/>
              </a:rPr>
              <a:t>Correlation Analysis</a:t>
            </a:r>
          </a:p>
          <a:p>
            <a:r>
              <a:rPr lang="en-US" sz="2000" dirty="0" err="1" smtClean="0">
                <a:latin typeface="Times New Roman"/>
              </a:rPr>
              <a:t>Estab</a:t>
            </a:r>
            <a:r>
              <a:rPr lang="en-US" sz="2000" dirty="0" smtClean="0">
                <a:latin typeface="Times New Roman"/>
              </a:rPr>
              <a:t>    -0.13300978      1.00000000    -0.38414916  0.01551069 -0.01731066 -0.26027509</a:t>
            </a:r>
          </a:p>
          <a:p>
            <a:r>
              <a:rPr lang="en-US" sz="2000" dirty="0" err="1" smtClean="0">
                <a:latin typeface="Times New Roman"/>
              </a:rPr>
              <a:t>Rel</a:t>
            </a:r>
            <a:r>
              <a:rPr lang="en-US" sz="2000" dirty="0" smtClean="0">
                <a:latin typeface="Times New Roman"/>
              </a:rPr>
              <a:t>   0.16147440     -0.38414916     1.00000000 -0.05623226  0.04731068  0.12957184</a:t>
            </a:r>
          </a:p>
          <a:p>
            <a:r>
              <a:rPr lang="en-US" sz="2000" dirty="0" err="1" smtClean="0">
                <a:latin typeface="Times New Roman"/>
              </a:rPr>
              <a:t>Achal</a:t>
            </a:r>
            <a:r>
              <a:rPr lang="en-US" sz="2000" dirty="0" smtClean="0">
                <a:latin typeface="Times New Roman"/>
              </a:rPr>
              <a:t>   0.06390663      0.01551069     -0.05623226  1.00000000  0.11563022  0.05844359</a:t>
            </a:r>
          </a:p>
          <a:p>
            <a:r>
              <a:rPr lang="en-US" sz="2000" dirty="0" smtClean="0">
                <a:latin typeface="Times New Roman"/>
              </a:rPr>
              <a:t>Finances  0.07406743    -0.01731066    0.04731068  0.11563022  1.00000000 -0.11665794</a:t>
            </a:r>
          </a:p>
          <a:p>
            <a:r>
              <a:rPr lang="en-US" sz="2000" dirty="0" err="1" smtClean="0">
                <a:latin typeface="Times New Roman"/>
              </a:rPr>
              <a:t>SEHa</a:t>
            </a:r>
            <a:r>
              <a:rPr lang="en-US" sz="2000" dirty="0" smtClean="0">
                <a:latin typeface="Times New Roman"/>
              </a:rPr>
              <a:t>      0.10621927      -0.26027509   0.12957184  0.05844359 -0.11665794  1.00000000</a:t>
            </a:r>
          </a:p>
          <a:p>
            <a:r>
              <a:rPr lang="en-US" sz="2000" dirty="0" smtClean="0"/>
              <a:t>Interpretation:</a:t>
            </a:r>
          </a:p>
          <a:p>
            <a:r>
              <a:rPr lang="en-US" sz="2000" dirty="0" smtClean="0"/>
              <a:t>There is a low negative correlation between academic performance and emotional stability.</a:t>
            </a:r>
          </a:p>
          <a:p>
            <a:r>
              <a:rPr lang="en-US" sz="2000" dirty="0" smtClean="0"/>
              <a:t>There is a low positive correlation between academic performance and relationship health.</a:t>
            </a:r>
          </a:p>
          <a:p>
            <a:r>
              <a:rPr lang="en-US" sz="2000" dirty="0" smtClean="0"/>
              <a:t>There is a low positive correlation between academic performance and academic challenges.</a:t>
            </a:r>
          </a:p>
          <a:p>
            <a:r>
              <a:rPr lang="en-US" sz="2000" dirty="0" smtClean="0"/>
              <a:t>There is a low positive correlation between academic performance and finances.</a:t>
            </a:r>
          </a:p>
          <a:p>
            <a:r>
              <a:rPr lang="en-US" sz="2000" dirty="0" smtClean="0"/>
              <a:t>There is a low positive correlation between academic performance and sleeping and eating habit.  </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7391400" cy="762000"/>
          </a:xfrm>
        </p:spPr>
        <p:txBody>
          <a:bodyPr>
            <a:noAutofit/>
          </a:bodyPr>
          <a:lstStyle/>
          <a:p>
            <a:pPr algn="ctr"/>
            <a:r>
              <a:rPr lang="en-US" sz="2400" dirty="0" smtClean="0"/>
              <a:t>CONCLUSION AND RECOMMENDATIONS</a:t>
            </a:r>
            <a:endParaRPr lang="en-US" sz="24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fontScale="92500" lnSpcReduction="10000"/>
          </a:bodyPr>
          <a:lstStyle/>
          <a:p>
            <a:r>
              <a:rPr lang="en-US" sz="2000" dirty="0" smtClean="0"/>
              <a:t>Based on the findings, it could be concluded that the mental health of students in FUNAAB has an effect on their academic performance. Emotional instability has a strong negative effect on the academic performance of students.  </a:t>
            </a:r>
          </a:p>
          <a:p>
            <a:pPr algn="ctr"/>
            <a:r>
              <a:rPr lang="en-US" sz="2000" dirty="0" smtClean="0"/>
              <a:t> RECOMMENDATIONS</a:t>
            </a:r>
          </a:p>
          <a:p>
            <a:r>
              <a:rPr lang="en-US" sz="2000" dirty="0" smtClean="0"/>
              <a:t>The results emphasize the necessity to detect external and internal factors at early stages and continuously throughout the school years. In practice, it means that these kinds of problems need to be noticed in universities and educational practices adjusted and adequate treatment given to promote transition to the school environment and completion of compulsory school.</a:t>
            </a:r>
          </a:p>
          <a:p>
            <a:r>
              <a:rPr lang="en-US" sz="2000" dirty="0" smtClean="0"/>
              <a:t>University managements should help by organizing seminars to aid students in controlling their mental health and provide better learning environment. University students should also learn to manage their academics with other activities so as to be able to balance studying and other life activities.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7391400" cy="762000"/>
          </a:xfrm>
        </p:spPr>
        <p:txBody>
          <a:bodyPr>
            <a:noAutofit/>
          </a:bodyPr>
          <a:lstStyle/>
          <a:p>
            <a:pPr algn="ctr"/>
            <a:r>
              <a:rPr lang="en-US" sz="2400" dirty="0" smtClean="0"/>
              <a:t>REFERENCES</a:t>
            </a:r>
            <a:endParaRPr lang="en-US" sz="24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fontScale="62500" lnSpcReduction="20000"/>
          </a:bodyPr>
          <a:lstStyle/>
          <a:p>
            <a:endParaRPr lang="en-US" sz="2000" dirty="0" smtClean="0"/>
          </a:p>
          <a:p>
            <a:r>
              <a:rPr lang="en-US" sz="2000" dirty="0" err="1" smtClean="0"/>
              <a:t>Halpern</a:t>
            </a:r>
            <a:r>
              <a:rPr lang="en-US" sz="2000" dirty="0" smtClean="0"/>
              <a:t>-Manners </a:t>
            </a:r>
            <a:r>
              <a:rPr lang="en-US" sz="2000" dirty="0" smtClean="0"/>
              <a:t>A, Schnabel L, Hernandez EM, </a:t>
            </a:r>
            <a:r>
              <a:rPr lang="en-US" sz="2000" dirty="0" err="1" smtClean="0"/>
              <a:t>Silberg</a:t>
            </a:r>
            <a:r>
              <a:rPr lang="en-US" sz="2000" dirty="0" smtClean="0"/>
              <a:t> JL,</a:t>
            </a:r>
            <a:br>
              <a:rPr lang="en-US" sz="2000" dirty="0" smtClean="0"/>
            </a:br>
            <a:r>
              <a:rPr lang="en-US" sz="2000" dirty="0" smtClean="0"/>
              <a:t>Eaves LJ (2016) The relationship between education and mental</a:t>
            </a:r>
            <a:br>
              <a:rPr lang="en-US" sz="2000" dirty="0" smtClean="0"/>
            </a:br>
            <a:r>
              <a:rPr lang="en-US" sz="2000" dirty="0" smtClean="0"/>
              <a:t>health: new evidence from a discordant twin study. Soc Forces</a:t>
            </a:r>
            <a:br>
              <a:rPr lang="en-US" sz="2000" dirty="0" smtClean="0"/>
            </a:br>
            <a:r>
              <a:rPr lang="en-US" sz="2000" dirty="0" smtClean="0"/>
              <a:t>95(1):</a:t>
            </a:r>
            <a:r>
              <a:rPr lang="en-US" sz="2000" dirty="0" smtClean="0"/>
              <a:t>107–131</a:t>
            </a:r>
          </a:p>
          <a:p>
            <a:r>
              <a:rPr lang="en-US" sz="2000" dirty="0" smtClean="0"/>
              <a:t/>
            </a:r>
            <a:br>
              <a:rPr lang="en-US" sz="2000" dirty="0" smtClean="0"/>
            </a:br>
            <a:r>
              <a:rPr lang="en-US" sz="2000" dirty="0" err="1" smtClean="0"/>
              <a:t>Ritsher</a:t>
            </a:r>
            <a:r>
              <a:rPr lang="en-US" sz="2000" dirty="0" smtClean="0"/>
              <a:t> </a:t>
            </a:r>
            <a:r>
              <a:rPr lang="en-US" sz="2000" dirty="0" smtClean="0"/>
              <a:t>JE, Warner V, Johnson JG, </a:t>
            </a:r>
            <a:r>
              <a:rPr lang="en-US" sz="2000" dirty="0" err="1" smtClean="0"/>
              <a:t>Dohrenwend</a:t>
            </a:r>
            <a:r>
              <a:rPr lang="en-US" sz="2000" dirty="0" smtClean="0"/>
              <a:t> BP (2001) Inter-</a:t>
            </a:r>
            <a:br>
              <a:rPr lang="en-US" sz="2000" dirty="0" smtClean="0"/>
            </a:br>
            <a:r>
              <a:rPr lang="en-US" sz="2000" dirty="0" smtClean="0"/>
              <a:t>generational longitudinal study of social class and depression: a</a:t>
            </a:r>
            <a:br>
              <a:rPr lang="en-US" sz="2000" dirty="0" smtClean="0"/>
            </a:br>
            <a:r>
              <a:rPr lang="en-US" sz="2000" dirty="0" smtClean="0"/>
              <a:t>test of social causation and social selection models. Br J </a:t>
            </a:r>
            <a:r>
              <a:rPr lang="en-US" sz="2000" dirty="0" err="1" smtClean="0"/>
              <a:t>Psychia</a:t>
            </a:r>
            <a:r>
              <a:rPr lang="en-US" sz="2000" dirty="0" smtClean="0"/>
              <a:t>-</a:t>
            </a:r>
            <a:br>
              <a:rPr lang="en-US" sz="2000" dirty="0" smtClean="0"/>
            </a:br>
            <a:r>
              <a:rPr lang="en-US" sz="2000" dirty="0" smtClean="0"/>
              <a:t>try </a:t>
            </a:r>
            <a:r>
              <a:rPr lang="en-US" sz="2000" dirty="0" err="1" smtClean="0"/>
              <a:t>Suppl</a:t>
            </a:r>
            <a:r>
              <a:rPr lang="en-US" sz="2000" dirty="0" smtClean="0"/>
              <a:t> </a:t>
            </a:r>
            <a:r>
              <a:rPr lang="en-US" sz="2000" dirty="0" smtClean="0"/>
              <a:t>40:84–90</a:t>
            </a:r>
          </a:p>
          <a:p>
            <a:r>
              <a:rPr lang="en-US" sz="2000" dirty="0" smtClean="0"/>
              <a:t/>
            </a:r>
            <a:br>
              <a:rPr lang="en-US" sz="2000" dirty="0" smtClean="0"/>
            </a:br>
            <a:r>
              <a:rPr lang="en-US" sz="2000" dirty="0" smtClean="0"/>
              <a:t> </a:t>
            </a:r>
            <a:r>
              <a:rPr lang="en-US" sz="2000" dirty="0" err="1" smtClean="0"/>
              <a:t>Esch</a:t>
            </a:r>
            <a:r>
              <a:rPr lang="en-US" sz="2000" dirty="0" smtClean="0"/>
              <a:t> P, </a:t>
            </a:r>
            <a:r>
              <a:rPr lang="en-US" sz="2000" dirty="0" err="1" smtClean="0"/>
              <a:t>Bocquet</a:t>
            </a:r>
            <a:r>
              <a:rPr lang="en-US" sz="2000" dirty="0" smtClean="0"/>
              <a:t> V, Pull C, </a:t>
            </a:r>
            <a:r>
              <a:rPr lang="en-US" sz="2000" dirty="0" err="1" smtClean="0"/>
              <a:t>Couffignal</a:t>
            </a:r>
            <a:r>
              <a:rPr lang="en-US" sz="2000" dirty="0" smtClean="0"/>
              <a:t> S, </a:t>
            </a:r>
            <a:r>
              <a:rPr lang="en-US" sz="2000" dirty="0" err="1" smtClean="0"/>
              <a:t>Lehnert</a:t>
            </a:r>
            <a:r>
              <a:rPr lang="en-US" sz="2000" dirty="0" smtClean="0"/>
              <a:t> T, </a:t>
            </a:r>
            <a:r>
              <a:rPr lang="en-US" sz="2000" dirty="0" err="1" smtClean="0"/>
              <a:t>Graas</a:t>
            </a:r>
            <a:r>
              <a:rPr lang="en-US" sz="2000" dirty="0" smtClean="0"/>
              <a:t> M,</a:t>
            </a:r>
            <a:br>
              <a:rPr lang="en-US" sz="2000" dirty="0" smtClean="0"/>
            </a:br>
            <a:r>
              <a:rPr lang="en-US" sz="2000" dirty="0" smtClean="0"/>
              <a:t>Fond-</a:t>
            </a:r>
            <a:r>
              <a:rPr lang="en-US" sz="2000" dirty="0" err="1" smtClean="0"/>
              <a:t>Harmant</a:t>
            </a:r>
            <a:r>
              <a:rPr lang="en-US" sz="2000" dirty="0" smtClean="0"/>
              <a:t> L, </a:t>
            </a:r>
            <a:r>
              <a:rPr lang="en-US" sz="2000" dirty="0" err="1" smtClean="0"/>
              <a:t>Ansseau</a:t>
            </a:r>
            <a:r>
              <a:rPr lang="en-US" sz="2000" dirty="0" smtClean="0"/>
              <a:t> M (2014) The downward spiral of</a:t>
            </a:r>
            <a:br>
              <a:rPr lang="en-US" sz="2000" dirty="0" smtClean="0"/>
            </a:br>
            <a:r>
              <a:rPr lang="en-US" sz="2000" dirty="0" smtClean="0"/>
              <a:t>mental disorders and educational attainment: a systematic review</a:t>
            </a:r>
            <a:br>
              <a:rPr lang="en-US" sz="2000" dirty="0" smtClean="0"/>
            </a:br>
            <a:r>
              <a:rPr lang="en-US" sz="2000" dirty="0" smtClean="0"/>
              <a:t>on early school leaving. BMC Psychiatry 27(14):</a:t>
            </a:r>
            <a:r>
              <a:rPr lang="en-US" sz="2000" dirty="0" smtClean="0"/>
              <a:t>237</a:t>
            </a:r>
          </a:p>
          <a:p>
            <a:r>
              <a:rPr lang="en-US" sz="2000" dirty="0" smtClean="0"/>
              <a:t/>
            </a:r>
            <a:br>
              <a:rPr lang="en-US" sz="2000" dirty="0" smtClean="0"/>
            </a:br>
            <a:r>
              <a:rPr lang="en-US" sz="2000" dirty="0" smtClean="0"/>
              <a:t>Fletcher </a:t>
            </a:r>
            <a:r>
              <a:rPr lang="en-US" sz="2000" dirty="0" smtClean="0"/>
              <a:t>JM (2010) Adolescent depression and educational attain-</a:t>
            </a:r>
            <a:br>
              <a:rPr lang="en-US" sz="2000" dirty="0" smtClean="0"/>
            </a:br>
            <a:r>
              <a:rPr lang="en-US" sz="2000" dirty="0" err="1" smtClean="0"/>
              <a:t>ment</a:t>
            </a:r>
            <a:r>
              <a:rPr lang="en-US" sz="2000" dirty="0" smtClean="0"/>
              <a:t>: results using sibling fixed effects. Health Econ </a:t>
            </a:r>
            <a:r>
              <a:rPr lang="en-US" sz="2000" dirty="0" smtClean="0"/>
              <a:t>19:855–871</a:t>
            </a:r>
          </a:p>
          <a:p>
            <a:r>
              <a:rPr lang="en-US" sz="2000" dirty="0" err="1" smtClean="0"/>
              <a:t>agnuson</a:t>
            </a:r>
            <a:r>
              <a:rPr lang="en-US" sz="2000" dirty="0" smtClean="0"/>
              <a:t> </a:t>
            </a:r>
            <a:r>
              <a:rPr lang="en-US" sz="2000" dirty="0" smtClean="0"/>
              <a:t>K, Duncan G, Lee KTH, Metzger M (2016) Early</a:t>
            </a:r>
            <a:br>
              <a:rPr lang="en-US" sz="2000" dirty="0" smtClean="0"/>
            </a:br>
            <a:r>
              <a:rPr lang="en-US" sz="2000" dirty="0" smtClean="0"/>
              <a:t>school adjustment and educational attainment. Am </a:t>
            </a:r>
            <a:r>
              <a:rPr lang="en-US" sz="2000" dirty="0" err="1" smtClean="0"/>
              <a:t>Educ</a:t>
            </a:r>
            <a:r>
              <a:rPr lang="en-US" sz="2000" dirty="0" smtClean="0"/>
              <a:t> Res J</a:t>
            </a:r>
            <a:br>
              <a:rPr lang="en-US" sz="2000" dirty="0" smtClean="0"/>
            </a:br>
            <a:r>
              <a:rPr lang="en-US" sz="2000" dirty="0" smtClean="0"/>
              <a:t>53(4):1198–1228</a:t>
            </a:r>
            <a:br>
              <a:rPr lang="en-US" sz="2000" dirty="0" smtClean="0"/>
            </a:br>
            <a:endParaRPr lang="en-US" sz="2000" dirty="0" smtClean="0"/>
          </a:p>
          <a:p>
            <a:r>
              <a:rPr lang="en-US" sz="2000" dirty="0" err="1" smtClean="0"/>
              <a:t>Caspi</a:t>
            </a:r>
            <a:r>
              <a:rPr lang="en-US" sz="2000" dirty="0" smtClean="0"/>
              <a:t> </a:t>
            </a:r>
            <a:r>
              <a:rPr lang="en-US" sz="2000" dirty="0" smtClean="0"/>
              <a:t>A, Moffitt TE, Newman DL, Silva PA (1996) Behavioral</a:t>
            </a:r>
            <a:br>
              <a:rPr lang="en-US" sz="2000" dirty="0" smtClean="0"/>
            </a:br>
            <a:r>
              <a:rPr lang="en-US" sz="2000" dirty="0" smtClean="0"/>
              <a:t>observations at age 3 years predict adult psychiatric disorders.</a:t>
            </a:r>
            <a:br>
              <a:rPr lang="en-US" sz="2000" dirty="0" smtClean="0"/>
            </a:br>
            <a:r>
              <a:rPr lang="en-US" sz="2000" dirty="0" smtClean="0"/>
              <a:t>Longitudinal evidence from a birth cohort. Arch Gen Psychiatry</a:t>
            </a:r>
            <a:br>
              <a:rPr lang="en-US" sz="2000" dirty="0" smtClean="0"/>
            </a:br>
            <a:r>
              <a:rPr lang="en-US" sz="2000" dirty="0" smtClean="0"/>
              <a:t>53:1033–1039</a:t>
            </a:r>
            <a:br>
              <a:rPr lang="en-US" sz="2000" dirty="0" smtClean="0"/>
            </a:br>
            <a:endParaRPr lang="en-US" sz="2000" dirty="0" smtClean="0"/>
          </a:p>
          <a:p>
            <a:r>
              <a:rPr lang="en-US" sz="2000" dirty="0" err="1" smtClean="0"/>
              <a:t>Miech</a:t>
            </a:r>
            <a:r>
              <a:rPr lang="en-US" sz="2000" dirty="0" smtClean="0"/>
              <a:t> </a:t>
            </a:r>
            <a:r>
              <a:rPr lang="en-US" sz="2000" dirty="0" smtClean="0"/>
              <a:t>RA, </a:t>
            </a:r>
            <a:r>
              <a:rPr lang="en-US" sz="2000" dirty="0" err="1" smtClean="0"/>
              <a:t>Caspi</a:t>
            </a:r>
            <a:r>
              <a:rPr lang="en-US" sz="2000" dirty="0" smtClean="0"/>
              <a:t> A, Moffitt TE, Wright BE, Silva PA (1999) Low</a:t>
            </a:r>
            <a:br>
              <a:rPr lang="en-US" sz="2000" dirty="0" smtClean="0"/>
            </a:br>
            <a:r>
              <a:rPr lang="en-US" sz="2000" dirty="0" smtClean="0"/>
              <a:t>socioeconomic status and mental disorders: a longitudinal study</a:t>
            </a:r>
            <a:br>
              <a:rPr lang="en-US" sz="2000" dirty="0" smtClean="0"/>
            </a:br>
            <a:r>
              <a:rPr lang="en-US" sz="2000" dirty="0" smtClean="0"/>
              <a:t>of selection and causation during young adulthood. Center for</a:t>
            </a:r>
            <a:br>
              <a:rPr lang="en-US" sz="2000" dirty="0" smtClean="0"/>
            </a:br>
            <a:r>
              <a:rPr lang="en-US" sz="2000" dirty="0" smtClean="0"/>
              <a:t>Demography and Ecology University of Wisconsin, </a:t>
            </a:r>
            <a:r>
              <a:rPr lang="en-US" sz="2000" dirty="0" smtClean="0"/>
              <a:t>Wisconsin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INTRODUCTION</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Mental health is so important that it controls the energy we give to our daily activities, and coping with stress level. Our effectiveness is controlled by our mental health. Some mental health issues can be as a result of stress level which might reduce functionality and brain activeness. Some might just take enough sleep to get back to a good mental state, but when a person’s mental health continuously has effect in his or daily life activities like work, social life, and education, this can be </a:t>
            </a:r>
            <a:r>
              <a:rPr lang="en-US" sz="2000" dirty="0" err="1" smtClean="0"/>
              <a:t>manged</a:t>
            </a:r>
            <a:endParaRPr lang="en-US" sz="2000" dirty="0" smtClean="0"/>
          </a:p>
          <a:p>
            <a:r>
              <a:rPr lang="en-US" sz="2000" dirty="0" smtClean="0"/>
              <a:t>Mental health is a state of wellbeing in which individual realizes his or her own abilities , can cope with the normal stresses of life, can work productively and fruitfully and is able to make contribution to his or her community. </a:t>
            </a:r>
            <a:endParaRPr lang="en-US" sz="20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DATA DISCRIPTION</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latin typeface="Times New Roman" panose="02020603050405020304" pitchFamily="18" charset="0"/>
                <a:cs typeface="Times New Roman" panose="02020603050405020304" pitchFamily="18" charset="0"/>
              </a:rPr>
              <a:t>This project data is collated by performing some research on FUNAAB student which is. </a:t>
            </a:r>
          </a:p>
          <a:p>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GB" sz="2000" dirty="0">
              <a:latin typeface="Times New Roman" panose="02020603050405020304" pitchFamily="18" charset="0"/>
              <a:cs typeface="Times New Roman" panose="02020603050405020304" pitchFamily="18" charset="0"/>
            </a:endParaRPr>
          </a:p>
        </p:txBody>
      </p:sp>
      <p:graphicFrame>
        <p:nvGraphicFramePr>
          <p:cNvPr id="5" name="Diagram 4"/>
          <p:cNvGraphicFramePr/>
          <p:nvPr/>
        </p:nvGraphicFramePr>
        <p:xfrm>
          <a:off x="2743200" y="1981200"/>
          <a:ext cx="6096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AIMS AND OBJECTIVES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The general objective of this study is to determine the effect of mental health on the academic performance of students in FUNAAB</a:t>
            </a:r>
          </a:p>
          <a:p>
            <a:endParaRPr lang="en-US" sz="2000" dirty="0" smtClean="0"/>
          </a:p>
          <a:p>
            <a:pPr lvl="0">
              <a:buFont typeface="Arial" pitchFamily="34" charset="0"/>
              <a:buChar char="•"/>
            </a:pPr>
            <a:r>
              <a:rPr lang="en-US" sz="2000" dirty="0" smtClean="0"/>
              <a:t>Examine the individual challenges of students in FUNAAB which has to do with one of the factors of mental health</a:t>
            </a:r>
          </a:p>
          <a:p>
            <a:pPr lvl="0">
              <a:buFont typeface="Arial" pitchFamily="34" charset="0"/>
              <a:buChar char="•"/>
            </a:pPr>
            <a:endParaRPr lang="en-US" sz="2000" dirty="0" smtClean="0"/>
          </a:p>
          <a:p>
            <a:pPr lvl="0">
              <a:buFont typeface="Arial" pitchFamily="34" charset="0"/>
              <a:buChar char="•"/>
            </a:pPr>
            <a:r>
              <a:rPr lang="en-US" sz="2000" dirty="0" smtClean="0"/>
              <a:t>Examine the academic performance and challenges student face in their academics</a:t>
            </a:r>
          </a:p>
          <a:p>
            <a:pPr lvl="0">
              <a:buFont typeface="Arial" pitchFamily="34" charset="0"/>
              <a:buChar char="•"/>
            </a:pPr>
            <a:endParaRPr lang="en-US" sz="2000" dirty="0" smtClean="0"/>
          </a:p>
          <a:p>
            <a:pPr lvl="0">
              <a:buFont typeface="Arial" pitchFamily="34" charset="0"/>
              <a:buChar char="•"/>
            </a:pPr>
            <a:r>
              <a:rPr lang="en-US" sz="2000" dirty="0" smtClean="0"/>
              <a:t>Establish the relationship between their mental health and their academic performance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AIMS AND OBJECTIVES</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The aim of this analysis is to bring awareness to the institution, that is, the impact of a poor mental health on students and how this has affected their academic performance.</a:t>
            </a:r>
          </a:p>
          <a:p>
            <a:r>
              <a:rPr lang="en-US" sz="2000" dirty="0" smtClean="0"/>
              <a:t> </a:t>
            </a:r>
          </a:p>
          <a:p>
            <a:r>
              <a:rPr lang="en-US" sz="2000" dirty="0" smtClean="0"/>
              <a:t>This will also help institutions manage and run an efficient health education system to help student reduce their stress level and manage the educational activities with their individual challenges.</a:t>
            </a:r>
            <a:br>
              <a:rPr lang="en-US" sz="2000" dirty="0" smtClean="0"/>
            </a:br>
            <a:endParaRPr lang="en-US" sz="2000" dirty="0" smtClean="0"/>
          </a:p>
          <a:p>
            <a:r>
              <a:rPr lang="en-US" sz="2000" dirty="0" smtClean="0"/>
              <a:t>Student can also learn to manage their mental health, cope with pressuring activities and their and perform better academically.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Literature review</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Today’s younger generation represents the largest group of students in history’ the transition from adolescence into young adulthood involves </a:t>
            </a:r>
            <a:r>
              <a:rPr lang="en-US" sz="2000" dirty="0" err="1" smtClean="0"/>
              <a:t>majo</a:t>
            </a:r>
            <a:r>
              <a:rPr lang="en-US" sz="2000" dirty="0" smtClean="0"/>
              <a:t> changes in several areas-financial, housing, social and emotional and this transition period can cause relational challenges that some young adult experience as stressful. It has also been maintained that the proportion of students who experience their student life as mentally stressful is increasing (</a:t>
            </a:r>
            <a:r>
              <a:rPr lang="en-US" sz="2000" dirty="0" err="1" smtClean="0"/>
              <a:t>Nedregard</a:t>
            </a:r>
            <a:r>
              <a:rPr lang="en-US" sz="2000" dirty="0" smtClean="0"/>
              <a:t> and Olsen 2014). This trend may suggest student experience this period increasingly demanding and for some of them, it may be direct cause of mental illness (</a:t>
            </a:r>
            <a:r>
              <a:rPr lang="en-US" sz="2000" dirty="0" err="1" smtClean="0"/>
              <a:t>Nerdrum</a:t>
            </a:r>
            <a:r>
              <a:rPr lang="en-US" sz="2000" dirty="0" smtClean="0"/>
              <a:t> et al., 2009).</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METHODOLOGY</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Data collected were analyzed using inferential statistics of regression analysis and correlation analysis .R programming language was used for the analysis of the data</a:t>
            </a:r>
          </a:p>
          <a:p>
            <a:r>
              <a:rPr lang="en-US" sz="2000" dirty="0" smtClean="0"/>
              <a:t>What is Regression Analysis?</a:t>
            </a:r>
          </a:p>
          <a:p>
            <a:r>
              <a:rPr lang="en-US" sz="2000" dirty="0" smtClean="0"/>
              <a:t>Regression analysis allows you to examine the relationship between two or more variables of interest. While there are many types of regression analysis, they all examine the influence of one or more independent variables on a dependent variable</a:t>
            </a:r>
          </a:p>
          <a:p>
            <a:r>
              <a:rPr lang="en-US" sz="2000" dirty="0" smtClean="0"/>
              <a:t>Regression analysis produces a regression equation where the coefficient represents the relationship between each independent variable and the dependent variable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METHODOLOGY</a:t>
            </a:r>
            <a:endParaRPr lang="en-US" sz="3200" dirty="0">
              <a:solidFill>
                <a:srgbClr val="0070C0"/>
              </a:solidFill>
            </a:endParaRPr>
          </a:p>
        </p:txBody>
      </p:sp>
      <p:sp>
        <p:nvSpPr>
          <p:cNvPr id="3" name="Subtitle 2"/>
          <p:cNvSpPr>
            <a:spLocks noGrp="1"/>
          </p:cNvSpPr>
          <p:nvPr>
            <p:ph type="subTitle" idx="1"/>
          </p:nvPr>
        </p:nvSpPr>
        <p:spPr>
          <a:xfrm>
            <a:off x="1981200" y="914400"/>
            <a:ext cx="6858000" cy="5715000"/>
          </a:xfrm>
        </p:spPr>
        <p:txBody>
          <a:bodyPr>
            <a:normAutofit fontScale="92500" lnSpcReduction="20000"/>
          </a:bodyPr>
          <a:lstStyle/>
          <a:p>
            <a:r>
              <a:rPr lang="en-US" sz="2000" dirty="0" smtClean="0"/>
              <a:t>Correlation which was carried out in this analysis will help to show the degree of relationship between the variables considered.</a:t>
            </a:r>
          </a:p>
          <a:p>
            <a:endParaRPr lang="en-US" sz="2000" dirty="0" smtClean="0"/>
          </a:p>
          <a:p>
            <a:r>
              <a:rPr lang="en-US" sz="2000" dirty="0" smtClean="0"/>
              <a:t>Correlation analysis in research is a statistical method used to measure the strength of the linear relationship between two variables and compute their association. Simply put - correlation analysis calculates the level of change in one variable due to the change in the other. </a:t>
            </a:r>
          </a:p>
          <a:p>
            <a:r>
              <a:rPr lang="en-US" sz="2000" dirty="0" smtClean="0"/>
              <a:t>A high correlation points to a strong relationship between the two variables, while a low correlation means that the variables are weakly related.</a:t>
            </a:r>
          </a:p>
          <a:p>
            <a:r>
              <a:rPr lang="en-US" sz="2000" dirty="0" smtClean="0"/>
              <a:t> </a:t>
            </a:r>
          </a:p>
          <a:p>
            <a:r>
              <a:rPr lang="en-US" sz="2000" dirty="0" smtClean="0"/>
              <a:t> </a:t>
            </a:r>
          </a:p>
          <a:p>
            <a:r>
              <a:rPr lang="en-US" sz="2000" dirty="0" smtClean="0"/>
              <a:t> </a:t>
            </a:r>
          </a:p>
          <a:p>
            <a:r>
              <a:rPr lang="en-US" sz="2000" dirty="0" smtClean="0"/>
              <a:t> </a:t>
            </a:r>
          </a:p>
          <a:p>
            <a:r>
              <a:rPr lang="en-US" sz="2000" dirty="0" smtClean="0"/>
              <a:t> </a:t>
            </a:r>
          </a:p>
          <a:p>
            <a:r>
              <a:rPr lang="en-US" sz="2000" dirty="0" smtClean="0"/>
              <a:t> </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6934200" cy="762000"/>
          </a:xfrm>
        </p:spPr>
        <p:txBody>
          <a:bodyPr>
            <a:normAutofit/>
          </a:bodyPr>
          <a:lstStyle/>
          <a:p>
            <a:pPr algn="ctr"/>
            <a:r>
              <a:rPr lang="en-US" sz="3200" dirty="0" smtClean="0">
                <a:solidFill>
                  <a:srgbClr val="0070C0"/>
                </a:solidFill>
              </a:rPr>
              <a:t>METHODOLOGY</a:t>
            </a:r>
            <a:endParaRPr lang="en-US" sz="3200" dirty="0">
              <a:solidFill>
                <a:srgbClr val="0070C0"/>
              </a:solidFill>
            </a:endParaRPr>
          </a:p>
        </p:txBody>
      </p:sp>
      <p:sp>
        <p:nvSpPr>
          <p:cNvPr id="3" name="Subtitle 2"/>
          <p:cNvSpPr>
            <a:spLocks noGrp="1"/>
          </p:cNvSpPr>
          <p:nvPr>
            <p:ph type="subTitle" idx="1"/>
          </p:nvPr>
        </p:nvSpPr>
        <p:spPr>
          <a:xfrm>
            <a:off x="2133600" y="990600"/>
            <a:ext cx="6858000" cy="5715000"/>
          </a:xfrm>
        </p:spPr>
        <p:txBody>
          <a:bodyPr>
            <a:normAutofit/>
          </a:bodyPr>
          <a:lstStyle/>
          <a:p>
            <a:r>
              <a:rPr lang="en-US" sz="2000" dirty="0" smtClean="0"/>
              <a:t> </a:t>
            </a:r>
          </a:p>
          <a:p>
            <a:r>
              <a:rPr lang="en-US" sz="2000" dirty="0" smtClean="0"/>
              <a:t> </a:t>
            </a:r>
          </a:p>
          <a:p>
            <a:r>
              <a:rPr lang="en-US" sz="2000" dirty="0" smtClean="0"/>
              <a:t> </a:t>
            </a:r>
          </a:p>
          <a:p>
            <a:endParaRPr lang="en-US" sz="2000" dirty="0"/>
          </a:p>
        </p:txBody>
      </p:sp>
      <p:graphicFrame>
        <p:nvGraphicFramePr>
          <p:cNvPr id="4" name="Diagram 3"/>
          <p:cNvGraphicFramePr/>
          <p:nvPr/>
        </p:nvGraphicFramePr>
        <p:xfrm>
          <a:off x="1524000" y="1397000"/>
          <a:ext cx="73914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Oriel</Template>
  <TotalTime>244</TotalTime>
  <Words>997</Words>
  <Application>Microsoft Office PowerPoint</Application>
  <PresentationFormat>On-screen Show (4:3)</PresentationFormat>
  <Paragraphs>133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The effect of mental health on the academic performance of students</vt:lpstr>
      <vt:lpstr>INTRODUCTION</vt:lpstr>
      <vt:lpstr>DATA DISCRIPTION</vt:lpstr>
      <vt:lpstr>AIMS AND OBJECTIVES</vt:lpstr>
      <vt:lpstr>AIMS AND OBJECTIVES</vt:lpstr>
      <vt:lpstr>Literature review</vt:lpstr>
      <vt:lpstr>METHODOLOGY</vt:lpstr>
      <vt:lpstr>METHODOLOGY</vt:lpstr>
      <vt:lpstr>METHODOLOGY</vt:lpstr>
      <vt:lpstr>Data description and analysis</vt:lpstr>
      <vt:lpstr>Data description and analysis</vt:lpstr>
      <vt:lpstr>Data description and analysis</vt:lpstr>
      <vt:lpstr>Data description and analysis</vt:lpstr>
      <vt:lpstr>Data description and analysis</vt:lpstr>
      <vt:lpstr>Data description and analysis</vt:lpstr>
      <vt:lpstr>CONCLUSION AND RECOMMENDATIONS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mental health on the academic performance of students</dc:title>
  <dc:creator>USER</dc:creator>
  <cp:lastModifiedBy>USER</cp:lastModifiedBy>
  <cp:revision>21</cp:revision>
  <dcterms:created xsi:type="dcterms:W3CDTF">2022-11-07T09:45:39Z</dcterms:created>
  <dcterms:modified xsi:type="dcterms:W3CDTF">2023-02-15T06:32:39Z</dcterms:modified>
</cp:coreProperties>
</file>