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5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1A1A1A"/>
    <a:srgbClr val="151514"/>
    <a:srgbClr val="FFFDF7"/>
    <a:srgbClr val="FF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9" autoAdjust="0"/>
  </p:normalViewPr>
  <p:slideViewPr>
    <p:cSldViewPr snapToGrid="0">
      <p:cViewPr varScale="1">
        <p:scale>
          <a:sx n="77" d="100"/>
          <a:sy n="77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5B53-989A-5FA5-5F15-120400192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662E9-397C-025E-D6E9-220A4E53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BA6B-2112-5D96-4531-70D19598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9515-B3B7-CB9A-29E9-2CF661C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B3D4-4317-72F0-6FF9-5E09E3E6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3A6E-5ED0-A097-54AD-AFA4AEB9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6BEB-FE67-8398-8266-88A25F55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0E8-D1A8-5357-CACA-69C9614F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CB1D-C7F3-47CC-0EFF-E4680747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20C2-0111-6160-BD5A-66BF9BDC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7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56E2D-C267-969C-BFAD-0476C1180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E943-66D1-62AD-8EF7-87B908DA7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AE6D-4106-F175-124A-08D47790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DC9C-13CE-91ED-086F-055835B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5695-F18B-D884-7AD0-DF1FAB17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4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48FF-C648-A0B3-1507-1AC3647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44B8-28EA-60A3-0EC9-6C915E77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996F-CC3E-0FD9-8218-D6000AE6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0D13-078E-94BB-915A-A6D5C1A2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250C-842B-8653-A17D-4C09B05F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C1D3-85AC-0A53-24B5-EF07B721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1672-1825-3F69-1543-B2AF8508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8BB7-0625-6A07-9FFE-4BAF37C7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DEE8-12A6-019F-9CD7-47DBFF81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6424-2E3C-C5B7-A071-E3F52904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8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C19C-EC28-96BD-56F4-2D246440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72D0-CF75-9AE5-EFF0-7DFCE30A8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BF6A4-0C07-B50C-EBFA-F4469580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6B29-1DB3-168E-B7BD-4C03DF70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702FF-3461-542E-989E-65986BE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5522-5C8B-72CF-E1F7-29E9C266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3EC-C52E-BF87-5BA7-EAC22BF6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9A8B-871F-45B4-FE77-BD396C55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F995-2DB7-6FD4-65D8-117DD981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1064D-D4C0-B8F4-5B12-71F619D6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0B155-13D8-3BE7-791A-177EA904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7727C-90DE-7450-CB77-145A2388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2B975-60C8-1B9E-9F8B-4290E763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6E6A5-22CD-1664-653E-155B30FB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D78-806F-3CB0-05C9-763AA53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2245-6953-6C0A-F48D-BB6FA330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EFF8C-7BF6-CC01-3FED-B8D4F68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45D3-B824-6F95-539A-2887E1F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5F4F2-85AD-B316-AE0F-3513EEFE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4D04C-E053-A2A3-CCBE-F28A67B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B5FDD-0224-BE1F-4177-1D2BEC8E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4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380F-C3A4-4F9C-674F-25930D47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1E3E-3000-E6DF-B117-3A4FCDFF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62468-4614-E31B-7838-9D117616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20D69-4DEF-D16D-5E25-22440960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C9C0-FED3-68B2-D696-95E1FA1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D1132-824E-1579-C210-FC30D7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17-7448-F3C5-BA5D-EC26CC36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C0ACC-BD31-A649-46F1-88CE9D8E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D1A2F-0A25-A339-20B2-9055DA6DF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54A9-1276-22A5-396E-0E73F4BB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267F-4F21-DDBD-896E-C6D2696F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E3E74-0A91-63ED-EC9B-13EA1D04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8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C9DD7-A65D-29A5-D9B9-D28F0CAC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F379E-8154-2C2C-95FD-5E0E9ED7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5371-217B-91A5-CD6A-AC1C6E2A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1904-AE0F-4104-8373-1B7E7C9FAD9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851D-94BD-0B02-79AE-5D09FA160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014B-C36D-D369-6CCF-D93844DF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0679-A8FB-4437-9707-F77D6A9E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515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915EE2DB-402F-387D-9F7E-B0EF2B433394}"/>
              </a:ext>
            </a:extLst>
          </p:cNvPr>
          <p:cNvSpPr/>
          <p:nvPr/>
        </p:nvSpPr>
        <p:spPr>
          <a:xfrm>
            <a:off x="0" y="-609600"/>
            <a:ext cx="12192000" cy="3539412"/>
          </a:xfrm>
          <a:prstGeom prst="flowChartAlternateProcess">
            <a:avLst/>
          </a:prstGeom>
          <a:solidFill>
            <a:srgbClr val="FFCB0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47" y="192055"/>
            <a:ext cx="2545702" cy="2545702"/>
          </a:xfrm>
          <a:prstGeom prst="rect">
            <a:avLst/>
          </a:prstGeom>
        </p:spPr>
      </p:pic>
      <p:sp>
        <p:nvSpPr>
          <p:cNvPr id="44" name="TextBox 16">
            <a:extLst>
              <a:ext uri="{FF2B5EF4-FFF2-40B4-BE49-F238E27FC236}">
                <a16:creationId xmlns:a16="http://schemas.microsoft.com/office/drawing/2014/main" id="{5FEA7DFE-8886-2CCD-8F55-9F260533D5C9}"/>
              </a:ext>
            </a:extLst>
          </p:cNvPr>
          <p:cNvSpPr txBox="1"/>
          <p:nvPr/>
        </p:nvSpPr>
        <p:spPr>
          <a:xfrm>
            <a:off x="-3" y="3573779"/>
            <a:ext cx="12191997" cy="1732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FCB0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MTN Nigeria Customer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FCB0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Churn &amp; Usage (2025)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2110BF14-6A5A-79DF-F893-6494D3E04755}"/>
              </a:ext>
            </a:extLst>
          </p:cNvPr>
          <p:cNvSpPr txBox="1"/>
          <p:nvPr/>
        </p:nvSpPr>
        <p:spPr>
          <a:xfrm>
            <a:off x="-9" y="5905538"/>
            <a:ext cx="12192003" cy="66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2000" b="1" u="sng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July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741826E-D564-98E3-CBAD-1DD54E20F00C}"/>
              </a:ext>
            </a:extLst>
          </p:cNvPr>
          <p:cNvSpPr/>
          <p:nvPr/>
        </p:nvSpPr>
        <p:spPr>
          <a:xfrm>
            <a:off x="381000" y="410547"/>
            <a:ext cx="11429999" cy="1007706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196674" y="227817"/>
            <a:ext cx="1006805" cy="1006805"/>
          </a:xfrm>
          <a:custGeom>
            <a:avLst/>
            <a:gdLst/>
            <a:ahLst/>
            <a:cxnLst/>
            <a:rect l="l" t="t" r="r" b="b"/>
            <a:pathLst>
              <a:path w="1510208" h="1510208">
                <a:moveTo>
                  <a:pt x="0" y="0"/>
                </a:moveTo>
                <a:lnTo>
                  <a:pt x="1510208" y="0"/>
                </a:lnTo>
                <a:lnTo>
                  <a:pt x="1510208" y="1510209"/>
                </a:lnTo>
                <a:lnTo>
                  <a:pt x="0" y="151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1E03631-706B-CB0D-16A0-31EF9B734DCE}"/>
              </a:ext>
            </a:extLst>
          </p:cNvPr>
          <p:cNvSpPr txBox="1"/>
          <p:nvPr/>
        </p:nvSpPr>
        <p:spPr>
          <a:xfrm>
            <a:off x="399657" y="549895"/>
            <a:ext cx="9797017" cy="659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Strategic Recommendations to Reduce Churn</a:t>
            </a:r>
            <a:endParaRPr lang="en-US" sz="3000" b="1" dirty="0">
              <a:solidFill>
                <a:schemeClr val="bg1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44693-2442-F18F-6090-04F2D8175737}"/>
              </a:ext>
            </a:extLst>
          </p:cNvPr>
          <p:cNvSpPr/>
          <p:nvPr/>
        </p:nvSpPr>
        <p:spPr>
          <a:xfrm>
            <a:off x="381000" y="1670180"/>
            <a:ext cx="11429999" cy="1007706"/>
          </a:xfrm>
          <a:prstGeom prst="rect">
            <a:avLst/>
          </a:prstGeom>
          <a:solidFill>
            <a:srgbClr val="1A1A1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72F58C-A2F2-1C33-EB01-5C63B7B86FBA}"/>
              </a:ext>
            </a:extLst>
          </p:cNvPr>
          <p:cNvSpPr/>
          <p:nvPr/>
        </p:nvSpPr>
        <p:spPr>
          <a:xfrm>
            <a:off x="381000" y="2733870"/>
            <a:ext cx="11429999" cy="1007706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B96F9-072F-D94C-7D58-E74A25531D8A}"/>
              </a:ext>
            </a:extLst>
          </p:cNvPr>
          <p:cNvSpPr txBox="1"/>
          <p:nvPr/>
        </p:nvSpPr>
        <p:spPr>
          <a:xfrm>
            <a:off x="942391" y="1850867"/>
            <a:ext cx="108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call tariffs are directly tied to customer churn. A reassessment of pricing models or bundling offers may reduce churn.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8582E5-AF20-29C2-3ACF-E75CD846E1A2}"/>
              </a:ext>
            </a:extLst>
          </p:cNvPr>
          <p:cNvSpPr txBox="1"/>
          <p:nvPr/>
        </p:nvSpPr>
        <p:spPr>
          <a:xfrm>
            <a:off x="942391" y="2929813"/>
            <a:ext cx="108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Focus on promoting higher-revenue devices like 5G routers, which are more lucrative despite lower purchase frequency.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4F8E-AE12-C132-6A22-8FD91446F284}"/>
              </a:ext>
            </a:extLst>
          </p:cNvPr>
          <p:cNvSpPr/>
          <p:nvPr/>
        </p:nvSpPr>
        <p:spPr>
          <a:xfrm>
            <a:off x="381000" y="3825551"/>
            <a:ext cx="11429999" cy="1007706"/>
          </a:xfrm>
          <a:prstGeom prst="rect">
            <a:avLst/>
          </a:prstGeom>
          <a:solidFill>
            <a:srgbClr val="1A1A1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6684D-E1F1-2CAF-A45F-C8E3BC921BA1}"/>
              </a:ext>
            </a:extLst>
          </p:cNvPr>
          <p:cNvSpPr/>
          <p:nvPr/>
        </p:nvSpPr>
        <p:spPr>
          <a:xfrm>
            <a:off x="381000" y="4889241"/>
            <a:ext cx="11429999" cy="1007706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42556-4CC1-D27C-381C-494E972704A2}"/>
              </a:ext>
            </a:extLst>
          </p:cNvPr>
          <p:cNvSpPr txBox="1"/>
          <p:nvPr/>
        </p:nvSpPr>
        <p:spPr>
          <a:xfrm>
            <a:off x="942391" y="4136866"/>
            <a:ext cx="108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Consider upselling SIM customers to router-based products or bundling solutions.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D1129-96DC-42CE-AF3E-8F2B6168CCD4}"/>
              </a:ext>
            </a:extLst>
          </p:cNvPr>
          <p:cNvSpPr txBox="1"/>
          <p:nvPr/>
        </p:nvSpPr>
        <p:spPr>
          <a:xfrm>
            <a:off x="942391" y="5085184"/>
            <a:ext cx="108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Competitive offers from other providers must be tracked closely, and MTN should respond proactively with value-added services.</a:t>
            </a:r>
          </a:p>
        </p:txBody>
      </p:sp>
    </p:spTree>
    <p:extLst>
      <p:ext uri="{BB962C8B-B14F-4D97-AF65-F5344CB8AC3E}">
        <p14:creationId xmlns:p14="http://schemas.microsoft.com/office/powerpoint/2010/main" val="2829765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515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0" y="476616"/>
            <a:ext cx="979355" cy="979355"/>
          </a:xfrm>
          <a:prstGeom prst="rect">
            <a:avLst/>
          </a:prstGeom>
        </p:spPr>
      </p:pic>
      <p:sp>
        <p:nvSpPr>
          <p:cNvPr id="45" name="TextBox 20">
            <a:extLst>
              <a:ext uri="{FF2B5EF4-FFF2-40B4-BE49-F238E27FC236}">
                <a16:creationId xmlns:a16="http://schemas.microsoft.com/office/drawing/2014/main" id="{2110BF14-6A5A-79DF-F893-6494D3E04755}"/>
              </a:ext>
            </a:extLst>
          </p:cNvPr>
          <p:cNvSpPr txBox="1"/>
          <p:nvPr/>
        </p:nvSpPr>
        <p:spPr>
          <a:xfrm>
            <a:off x="-8" y="272834"/>
            <a:ext cx="4255930" cy="693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Study Objectives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99004E-0F45-C7D4-7DB9-543F1F427766}"/>
              </a:ext>
            </a:extLst>
          </p:cNvPr>
          <p:cNvGrpSpPr/>
          <p:nvPr/>
        </p:nvGrpSpPr>
        <p:grpSpPr>
          <a:xfrm>
            <a:off x="3164239" y="1551631"/>
            <a:ext cx="5863506" cy="882114"/>
            <a:chOff x="3069773" y="1629599"/>
            <a:chExt cx="5863506" cy="8821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337687-5EF4-07CA-4F31-B4C3DB15CF97}"/>
                </a:ext>
              </a:extLst>
            </p:cNvPr>
            <p:cNvSpPr/>
            <p:nvPr/>
          </p:nvSpPr>
          <p:spPr>
            <a:xfrm>
              <a:off x="3258704" y="1629600"/>
              <a:ext cx="5674575" cy="882113"/>
            </a:xfrm>
            <a:prstGeom prst="roundRect">
              <a:avLst>
                <a:gd name="adj" fmla="val 40371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DC4B2B-9DF6-305C-481A-47A9B279A9A8}"/>
                </a:ext>
              </a:extLst>
            </p:cNvPr>
            <p:cNvSpPr/>
            <p:nvPr/>
          </p:nvSpPr>
          <p:spPr>
            <a:xfrm>
              <a:off x="3069773" y="1629599"/>
              <a:ext cx="1091682" cy="882113"/>
            </a:xfrm>
            <a:prstGeom prst="roundRect">
              <a:avLst>
                <a:gd name="adj" fmla="val 40371"/>
              </a:avLst>
            </a:prstGeom>
            <a:solidFill>
              <a:srgbClr val="151514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6F1A9F-1D3F-10C1-1B54-7B156EE8C03E}"/>
                </a:ext>
              </a:extLst>
            </p:cNvPr>
            <p:cNvSpPr txBox="1"/>
            <p:nvPr/>
          </p:nvSpPr>
          <p:spPr>
            <a:xfrm>
              <a:off x="3378842" y="1855211"/>
              <a:ext cx="473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E739FB-55E6-BCFF-3BDA-A12ED7FD6A2C}"/>
                </a:ext>
              </a:extLst>
            </p:cNvPr>
            <p:cNvSpPr txBox="1"/>
            <p:nvPr/>
          </p:nvSpPr>
          <p:spPr>
            <a:xfrm>
              <a:off x="4161455" y="1716711"/>
              <a:ext cx="4771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5151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Identify Key Drivers of Customer Churn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9CA1B1-CE2A-D9A7-076F-3CCD6BF41CB1}"/>
              </a:ext>
            </a:extLst>
          </p:cNvPr>
          <p:cNvSpPr/>
          <p:nvPr/>
        </p:nvSpPr>
        <p:spPr>
          <a:xfrm>
            <a:off x="3353170" y="2768505"/>
            <a:ext cx="5674575" cy="882113"/>
          </a:xfrm>
          <a:prstGeom prst="roundRect">
            <a:avLst>
              <a:gd name="adj" fmla="val 40371"/>
            </a:avLst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C9D727-3628-9396-42EE-E137D707452A}"/>
              </a:ext>
            </a:extLst>
          </p:cNvPr>
          <p:cNvSpPr/>
          <p:nvPr/>
        </p:nvSpPr>
        <p:spPr>
          <a:xfrm>
            <a:off x="3164239" y="2768504"/>
            <a:ext cx="1091682" cy="882113"/>
          </a:xfrm>
          <a:prstGeom prst="roundRect">
            <a:avLst>
              <a:gd name="adj" fmla="val 40371"/>
            </a:avLst>
          </a:prstGeom>
          <a:solidFill>
            <a:srgbClr val="1515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CA37C-FDA9-90D9-FCE7-7AD773F0C299}"/>
              </a:ext>
            </a:extLst>
          </p:cNvPr>
          <p:cNvSpPr txBox="1"/>
          <p:nvPr/>
        </p:nvSpPr>
        <p:spPr>
          <a:xfrm>
            <a:off x="3473308" y="2994116"/>
            <a:ext cx="473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334E3-914E-E73E-C305-F0560C1BED3D}"/>
              </a:ext>
            </a:extLst>
          </p:cNvPr>
          <p:cNvSpPr txBox="1"/>
          <p:nvPr/>
        </p:nvSpPr>
        <p:spPr>
          <a:xfrm>
            <a:off x="4255921" y="2869648"/>
            <a:ext cx="477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151514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Analyze Customer Churn by Demographics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B94879-959B-4565-ED07-AEC03BC90661}"/>
              </a:ext>
            </a:extLst>
          </p:cNvPr>
          <p:cNvSpPr/>
          <p:nvPr/>
        </p:nvSpPr>
        <p:spPr>
          <a:xfrm>
            <a:off x="3353170" y="4063343"/>
            <a:ext cx="5674575" cy="882113"/>
          </a:xfrm>
          <a:prstGeom prst="roundRect">
            <a:avLst>
              <a:gd name="adj" fmla="val 40371"/>
            </a:avLst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5C9BB7-3923-DF8D-5CCB-91784F55ABCD}"/>
              </a:ext>
            </a:extLst>
          </p:cNvPr>
          <p:cNvSpPr/>
          <p:nvPr/>
        </p:nvSpPr>
        <p:spPr>
          <a:xfrm>
            <a:off x="3164239" y="4063342"/>
            <a:ext cx="1091682" cy="882113"/>
          </a:xfrm>
          <a:prstGeom prst="roundRect">
            <a:avLst>
              <a:gd name="adj" fmla="val 40371"/>
            </a:avLst>
          </a:prstGeom>
          <a:solidFill>
            <a:srgbClr val="1515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7BCE1-1809-1369-2CED-189E986A1D1F}"/>
              </a:ext>
            </a:extLst>
          </p:cNvPr>
          <p:cNvSpPr txBox="1"/>
          <p:nvPr/>
        </p:nvSpPr>
        <p:spPr>
          <a:xfrm>
            <a:off x="3473308" y="4288954"/>
            <a:ext cx="473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7EFA8-898C-31B2-C2D0-EACC7FF81795}"/>
              </a:ext>
            </a:extLst>
          </p:cNvPr>
          <p:cNvSpPr txBox="1"/>
          <p:nvPr/>
        </p:nvSpPr>
        <p:spPr>
          <a:xfrm>
            <a:off x="4255921" y="4150454"/>
            <a:ext cx="477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151514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Evaluate Device-Based Customer Satisfaction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32DB3-9510-35BE-65E4-7A903AEF67BD}"/>
              </a:ext>
            </a:extLst>
          </p:cNvPr>
          <p:cNvGrpSpPr/>
          <p:nvPr/>
        </p:nvGrpSpPr>
        <p:grpSpPr>
          <a:xfrm>
            <a:off x="3164239" y="5274001"/>
            <a:ext cx="5863506" cy="882114"/>
            <a:chOff x="3069773" y="1629599"/>
            <a:chExt cx="5863506" cy="88211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702F44-987F-FE96-9C1D-A419E776B4F5}"/>
                </a:ext>
              </a:extLst>
            </p:cNvPr>
            <p:cNvSpPr/>
            <p:nvPr/>
          </p:nvSpPr>
          <p:spPr>
            <a:xfrm>
              <a:off x="3258704" y="1629600"/>
              <a:ext cx="5674575" cy="882113"/>
            </a:xfrm>
            <a:prstGeom prst="roundRect">
              <a:avLst>
                <a:gd name="adj" fmla="val 40371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B6D05A8-AC37-BEA9-3BDA-6A4BB257283C}"/>
                </a:ext>
              </a:extLst>
            </p:cNvPr>
            <p:cNvSpPr/>
            <p:nvPr/>
          </p:nvSpPr>
          <p:spPr>
            <a:xfrm>
              <a:off x="3069773" y="1629599"/>
              <a:ext cx="1091682" cy="882113"/>
            </a:xfrm>
            <a:prstGeom prst="roundRect">
              <a:avLst>
                <a:gd name="adj" fmla="val 40371"/>
              </a:avLst>
            </a:prstGeom>
            <a:solidFill>
              <a:srgbClr val="151514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E15D43-3076-3C6D-2A91-E65CD605A157}"/>
                </a:ext>
              </a:extLst>
            </p:cNvPr>
            <p:cNvSpPr txBox="1"/>
            <p:nvPr/>
          </p:nvSpPr>
          <p:spPr>
            <a:xfrm>
              <a:off x="3378842" y="1855211"/>
              <a:ext cx="473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021DE5-C7FC-3C45-AA9C-31F84F01B488}"/>
                </a:ext>
              </a:extLst>
            </p:cNvPr>
            <p:cNvSpPr txBox="1"/>
            <p:nvPr/>
          </p:nvSpPr>
          <p:spPr>
            <a:xfrm>
              <a:off x="4161455" y="1716711"/>
              <a:ext cx="4771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15151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Examine Revenue Contribution by Device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515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0" y="476616"/>
            <a:ext cx="979355" cy="979355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11E7CF5-C60E-6920-A097-078AC12CC666}"/>
              </a:ext>
            </a:extLst>
          </p:cNvPr>
          <p:cNvSpPr/>
          <p:nvPr/>
        </p:nvSpPr>
        <p:spPr>
          <a:xfrm>
            <a:off x="2845837" y="710249"/>
            <a:ext cx="6036906" cy="5437501"/>
          </a:xfrm>
          <a:prstGeom prst="foldedCorner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AFA725F-2D65-BAEC-59D5-FFDDAD83B9CD}"/>
              </a:ext>
            </a:extLst>
          </p:cNvPr>
          <p:cNvSpPr/>
          <p:nvPr/>
        </p:nvSpPr>
        <p:spPr>
          <a:xfrm>
            <a:off x="3041781" y="839265"/>
            <a:ext cx="5645018" cy="5179468"/>
          </a:xfrm>
          <a:prstGeom prst="foldedCorner">
            <a:avLst/>
          </a:prstGeom>
          <a:solidFill>
            <a:srgbClr val="15151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9716B5-D4D7-2AD1-BBF2-8B0C64B291D1}"/>
              </a:ext>
            </a:extLst>
          </p:cNvPr>
          <p:cNvSpPr txBox="1"/>
          <p:nvPr/>
        </p:nvSpPr>
        <p:spPr>
          <a:xfrm>
            <a:off x="3209731" y="1676543"/>
            <a:ext cx="5299787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 (MS) Bold"/>
              </a:rPr>
              <a:t>Customer churn is one of the biggest concerns for telecom companies, especially in competitive markets like Nigeria. This dataset simulates the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 (MS) Bold"/>
              </a:rPr>
              <a:t>behaviour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 (MS) Bold"/>
              </a:rPr>
              <a:t>, preferences, and churn patterns of MTN Nigeria customers in Q1 2025. It provides rich insight into device usage, data plan preferences, age groups, tenure, churn drivers, and revenue patterns.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7B727-FB1D-E3A8-FE40-24FA96DC9D22}"/>
              </a:ext>
            </a:extLst>
          </p:cNvPr>
          <p:cNvSpPr txBox="1"/>
          <p:nvPr/>
        </p:nvSpPr>
        <p:spPr>
          <a:xfrm>
            <a:off x="3041778" y="1139457"/>
            <a:ext cx="564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CB05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84773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4DD5B00-A297-5503-544B-AF2417FD6AB9}"/>
              </a:ext>
            </a:extLst>
          </p:cNvPr>
          <p:cNvSpPr/>
          <p:nvPr/>
        </p:nvSpPr>
        <p:spPr>
          <a:xfrm>
            <a:off x="0" y="1688842"/>
            <a:ext cx="12192000" cy="5169158"/>
          </a:xfrm>
          <a:prstGeom prst="rect">
            <a:avLst/>
          </a:prstGeom>
          <a:solidFill>
            <a:srgbClr val="FFFD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F931-6225-D3D3-C3F4-FD475ED9AAF0}"/>
              </a:ext>
            </a:extLst>
          </p:cNvPr>
          <p:cNvSpPr/>
          <p:nvPr/>
        </p:nvSpPr>
        <p:spPr>
          <a:xfrm>
            <a:off x="0" y="-64560"/>
            <a:ext cx="12192000" cy="1753402"/>
          </a:xfrm>
          <a:prstGeom prst="rect">
            <a:avLst/>
          </a:prstGeom>
          <a:solidFill>
            <a:srgbClr val="1515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0" y="476616"/>
            <a:ext cx="979355" cy="97935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E22D9A-8FFD-CA95-A773-B6E225D7EA25}"/>
              </a:ext>
            </a:extLst>
          </p:cNvPr>
          <p:cNvSpPr/>
          <p:nvPr/>
        </p:nvSpPr>
        <p:spPr>
          <a:xfrm>
            <a:off x="963976" y="1997147"/>
            <a:ext cx="10501978" cy="4506378"/>
          </a:xfrm>
          <a:prstGeom prst="roundRect">
            <a:avLst/>
          </a:prstGeom>
          <a:solidFill>
            <a:srgbClr val="FFFDF7">
              <a:alpha val="98824"/>
            </a:srgbClr>
          </a:solidFill>
          <a:ln w="28575">
            <a:noFill/>
          </a:ln>
          <a:effectLst>
            <a:outerShdw blurRad="127000" dist="127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D098A-3B1E-22B4-7926-2790CBA211B5}"/>
              </a:ext>
            </a:extLst>
          </p:cNvPr>
          <p:cNvSpPr txBox="1"/>
          <p:nvPr/>
        </p:nvSpPr>
        <p:spPr>
          <a:xfrm>
            <a:off x="1352550" y="2635448"/>
            <a:ext cx="4128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Requirement Gathering: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Understand business goals, Define KPIs,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 access and permissions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C5A2-2FA3-C22D-B05C-70E2DC4AD78D}"/>
              </a:ext>
            </a:extLst>
          </p:cNvPr>
          <p:cNvSpPr txBox="1"/>
          <p:nvPr/>
        </p:nvSpPr>
        <p:spPr>
          <a:xfrm>
            <a:off x="6667500" y="2635448"/>
            <a:ext cx="4128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 Cleaning: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Power Query for shaping, Remove duplicates, nulls, standardize formats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B162E2-4310-98F1-DBD3-9D658EBCCAA6}"/>
              </a:ext>
            </a:extLst>
          </p:cNvPr>
          <p:cNvSpPr/>
          <p:nvPr/>
        </p:nvSpPr>
        <p:spPr>
          <a:xfrm>
            <a:off x="5481256" y="3086100"/>
            <a:ext cx="1033560" cy="342900"/>
          </a:xfrm>
          <a:prstGeom prst="rightArrow">
            <a:avLst/>
          </a:prstGeom>
          <a:solidFill>
            <a:srgbClr val="FFCB05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227CDBD1-7010-D701-B737-8467A685B059}"/>
              </a:ext>
            </a:extLst>
          </p:cNvPr>
          <p:cNvSpPr/>
          <p:nvPr/>
        </p:nvSpPr>
        <p:spPr>
          <a:xfrm>
            <a:off x="10481526" y="3739269"/>
            <a:ext cx="879440" cy="1061331"/>
          </a:xfrm>
          <a:prstGeom prst="curvedLeftArrow">
            <a:avLst/>
          </a:prstGeom>
          <a:solidFill>
            <a:srgbClr val="FFCB05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8CA4EE-50C2-0373-08CE-4B9F983E7B74}"/>
              </a:ext>
            </a:extLst>
          </p:cNvPr>
          <p:cNvSpPr txBox="1"/>
          <p:nvPr/>
        </p:nvSpPr>
        <p:spPr>
          <a:xfrm>
            <a:off x="7172324" y="4612374"/>
            <a:ext cx="3204213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 Modelling:</a:t>
            </a:r>
          </a:p>
          <a:p>
            <a:pPr marL="248283" lvl="1" algn="ctr">
              <a:lnSpc>
                <a:spcPts val="3219"/>
              </a:lnSpc>
            </a:pPr>
            <a:r>
              <a:rPr lang="en-US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DAX for calculated </a:t>
            </a:r>
          </a:p>
          <a:p>
            <a:pPr marL="248283" lvl="1" algn="ctr">
              <a:lnSpc>
                <a:spcPts val="3219"/>
              </a:lnSpc>
            </a:pPr>
            <a:r>
              <a:rPr lang="en-US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columns and measures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12AD2-7EB3-5C24-56BC-2C34FAC3A698}"/>
              </a:ext>
            </a:extLst>
          </p:cNvPr>
          <p:cNvSpPr txBox="1"/>
          <p:nvPr/>
        </p:nvSpPr>
        <p:spPr>
          <a:xfrm>
            <a:off x="1619249" y="4869549"/>
            <a:ext cx="320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Dashboard Design: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Selection of  appropriate charts and visuals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AB3AECF-4B8A-2CCF-73D6-06D8712C4A4B}"/>
              </a:ext>
            </a:extLst>
          </p:cNvPr>
          <p:cNvSpPr/>
          <p:nvPr/>
        </p:nvSpPr>
        <p:spPr>
          <a:xfrm flipH="1">
            <a:off x="5412718" y="5182402"/>
            <a:ext cx="1033560" cy="342900"/>
          </a:xfrm>
          <a:prstGeom prst="rightArrow">
            <a:avLst/>
          </a:prstGeom>
          <a:solidFill>
            <a:srgbClr val="FFCB05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43B9EF-D04D-7C8C-EC9C-37B94E2FE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18" y="2146041"/>
            <a:ext cx="694946" cy="6949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65002-B7EC-CC48-F831-27B36C236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72" y="3956998"/>
            <a:ext cx="632846" cy="6328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ADC48-6605-4B52-B798-AF5DA8F23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70" y="2117068"/>
            <a:ext cx="495850" cy="49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132237-A9CF-A06D-894F-8132DD7EB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98" y="4250336"/>
            <a:ext cx="632847" cy="6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0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01F08D4B-4997-EBB1-81A1-FCD7B643A9B0}"/>
              </a:ext>
            </a:extLst>
          </p:cNvPr>
          <p:cNvSpPr/>
          <p:nvPr/>
        </p:nvSpPr>
        <p:spPr>
          <a:xfrm>
            <a:off x="779633" y="1968751"/>
            <a:ext cx="1782147" cy="1782147"/>
          </a:xfrm>
          <a:prstGeom prst="ellipse">
            <a:avLst/>
          </a:prstGeom>
          <a:solidFill>
            <a:srgbClr val="1A1A1A"/>
          </a:solidFill>
          <a:ln>
            <a:noFill/>
          </a:ln>
          <a:effectLst>
            <a:outerShdw blurRad="177800" dist="38100" sx="103000" sy="103000" algn="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54F9E5-DEA2-88E1-806A-F0C70B8552C8}"/>
              </a:ext>
            </a:extLst>
          </p:cNvPr>
          <p:cNvSpPr/>
          <p:nvPr/>
        </p:nvSpPr>
        <p:spPr>
          <a:xfrm>
            <a:off x="0" y="0"/>
            <a:ext cx="12192000" cy="1684173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0" y="476616"/>
            <a:ext cx="979355" cy="9793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925C26-6509-CBEE-81A2-38C6BA343A3E}"/>
              </a:ext>
            </a:extLst>
          </p:cNvPr>
          <p:cNvSpPr txBox="1"/>
          <p:nvPr/>
        </p:nvSpPr>
        <p:spPr>
          <a:xfrm>
            <a:off x="1057484" y="2621298"/>
            <a:ext cx="12264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CB05"/>
                </a:solidFill>
              </a:rPr>
              <a:t>29.16%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F675BE-65A9-E3CC-D012-82743CE9B32B}"/>
              </a:ext>
            </a:extLst>
          </p:cNvPr>
          <p:cNvSpPr txBox="1"/>
          <p:nvPr/>
        </p:nvSpPr>
        <p:spPr>
          <a:xfrm>
            <a:off x="2790206" y="2352225"/>
            <a:ext cx="29247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1A1A1A"/>
                </a:solidFill>
              </a:rPr>
              <a:t>Percentage of churned 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8E91D-489B-2376-BF72-DE58C0A2F7F6}"/>
              </a:ext>
            </a:extLst>
          </p:cNvPr>
          <p:cNvSpPr txBox="1"/>
          <p:nvPr/>
        </p:nvSpPr>
        <p:spPr>
          <a:xfrm>
            <a:off x="9409618" y="2334541"/>
            <a:ext cx="22092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1A1A1A"/>
                </a:solidFill>
              </a:rPr>
              <a:t>Highest Reason</a:t>
            </a:r>
          </a:p>
          <a:p>
            <a:r>
              <a:rPr lang="en-US" sz="2300" b="1" dirty="0">
                <a:solidFill>
                  <a:srgbClr val="1A1A1A"/>
                </a:solidFill>
              </a:rPr>
              <a:t>for Churn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8FB6E6-2ADD-3223-8527-F5DDDA7209C7}"/>
              </a:ext>
            </a:extLst>
          </p:cNvPr>
          <p:cNvSpPr/>
          <p:nvPr/>
        </p:nvSpPr>
        <p:spPr>
          <a:xfrm>
            <a:off x="7488546" y="1968751"/>
            <a:ext cx="1782147" cy="1782147"/>
          </a:xfrm>
          <a:prstGeom prst="ellipse">
            <a:avLst/>
          </a:prstGeom>
          <a:solidFill>
            <a:srgbClr val="1A1A1A"/>
          </a:solidFill>
          <a:ln>
            <a:noFill/>
          </a:ln>
          <a:effectLst>
            <a:outerShdw blurRad="177800" dist="38100" sx="103000" sy="103000" algn="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3D6383-8211-4890-13F2-DBB9F1A5C385}"/>
              </a:ext>
            </a:extLst>
          </p:cNvPr>
          <p:cNvSpPr txBox="1"/>
          <p:nvPr/>
        </p:nvSpPr>
        <p:spPr>
          <a:xfrm>
            <a:off x="7627471" y="2428937"/>
            <a:ext cx="150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CB05"/>
                </a:solidFill>
              </a:rPr>
              <a:t>High Call</a:t>
            </a:r>
          </a:p>
          <a:p>
            <a:pPr algn="ctr"/>
            <a:r>
              <a:rPr lang="en-US" sz="2500" b="1" dirty="0">
                <a:solidFill>
                  <a:srgbClr val="FFCB05"/>
                </a:solidFill>
              </a:rPr>
              <a:t>Tariffs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F0AE4D-C6DE-E2BA-41DA-BEC231CFE4B5}"/>
              </a:ext>
            </a:extLst>
          </p:cNvPr>
          <p:cNvSpPr/>
          <p:nvPr/>
        </p:nvSpPr>
        <p:spPr>
          <a:xfrm>
            <a:off x="4174928" y="4613725"/>
            <a:ext cx="1782147" cy="1782147"/>
          </a:xfrm>
          <a:prstGeom prst="ellipse">
            <a:avLst/>
          </a:prstGeom>
          <a:solidFill>
            <a:srgbClr val="1A1A1A"/>
          </a:solidFill>
          <a:ln>
            <a:noFill/>
          </a:ln>
          <a:effectLst>
            <a:outerShdw blurRad="177800" dist="38100" sx="103000" sy="103000" algn="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A0935-3A7B-5640-533A-997593FBE4DB}"/>
              </a:ext>
            </a:extLst>
          </p:cNvPr>
          <p:cNvSpPr txBox="1"/>
          <p:nvPr/>
        </p:nvSpPr>
        <p:spPr>
          <a:xfrm>
            <a:off x="4313853" y="5266271"/>
            <a:ext cx="1504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CB05"/>
                </a:solidFill>
              </a:rPr>
              <a:t>Adults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F3FB5-9EAF-6188-D825-785572C001AD}"/>
              </a:ext>
            </a:extLst>
          </p:cNvPr>
          <p:cNvSpPr txBox="1"/>
          <p:nvPr/>
        </p:nvSpPr>
        <p:spPr>
          <a:xfrm>
            <a:off x="6096000" y="5007825"/>
            <a:ext cx="22092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1A1A1A"/>
                </a:solidFill>
              </a:rPr>
              <a:t>Highest Churned Age Group</a:t>
            </a: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A24E0529-24CB-752E-3740-4DCD4AA32A21}"/>
              </a:ext>
            </a:extLst>
          </p:cNvPr>
          <p:cNvSpPr/>
          <p:nvPr/>
        </p:nvSpPr>
        <p:spPr>
          <a:xfrm>
            <a:off x="-967956" y="4927601"/>
            <a:ext cx="5220559" cy="5220559"/>
          </a:xfrm>
          <a:prstGeom prst="blockArc">
            <a:avLst/>
          </a:prstGeom>
          <a:solidFill>
            <a:srgbClr val="FFCB05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2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4DD5B00-A297-5503-544B-AF2417FD6AB9}"/>
              </a:ext>
            </a:extLst>
          </p:cNvPr>
          <p:cNvSpPr/>
          <p:nvPr/>
        </p:nvSpPr>
        <p:spPr>
          <a:xfrm>
            <a:off x="0" y="1688842"/>
            <a:ext cx="12192000" cy="5169158"/>
          </a:xfrm>
          <a:prstGeom prst="rect">
            <a:avLst/>
          </a:prstGeom>
          <a:solidFill>
            <a:srgbClr val="FFFD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F931-6225-D3D3-C3F4-FD475ED9AAF0}"/>
              </a:ext>
            </a:extLst>
          </p:cNvPr>
          <p:cNvSpPr/>
          <p:nvPr/>
        </p:nvSpPr>
        <p:spPr>
          <a:xfrm>
            <a:off x="0" y="-64560"/>
            <a:ext cx="12192000" cy="1753402"/>
          </a:xfrm>
          <a:prstGeom prst="rect">
            <a:avLst/>
          </a:prstGeom>
          <a:solidFill>
            <a:srgbClr val="1515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1" y="360379"/>
            <a:ext cx="979355" cy="979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A4F6BA-69F3-E282-F542-B729B5B3E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t="28974" r="62139" b="22863"/>
          <a:stretch/>
        </p:blipFill>
        <p:spPr>
          <a:xfrm>
            <a:off x="307911" y="1767400"/>
            <a:ext cx="4670722" cy="4670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95B98A-9C8F-1735-A09D-F3E510026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4" t="29200" r="4652" b="22637"/>
          <a:stretch/>
        </p:blipFill>
        <p:spPr>
          <a:xfrm>
            <a:off x="5080215" y="2209025"/>
            <a:ext cx="6803874" cy="4203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8F093-C137-80CF-649A-BE4E8E1D8B5A}"/>
              </a:ext>
            </a:extLst>
          </p:cNvPr>
          <p:cNvSpPr txBox="1"/>
          <p:nvPr/>
        </p:nvSpPr>
        <p:spPr>
          <a:xfrm>
            <a:off x="231793" y="276630"/>
            <a:ext cx="976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Adults</a:t>
            </a:r>
            <a:r>
              <a:rPr lang="en-US" sz="3000" dirty="0">
                <a:solidFill>
                  <a:schemeClr val="bg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have been identified to be the highest churn age group</a:t>
            </a:r>
            <a:endParaRPr lang="en-US" sz="3000" dirty="0">
              <a:solidFill>
                <a:schemeClr val="bg1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196337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C10FBD-4689-E95B-AE3B-D59FBD5CFB5D}"/>
              </a:ext>
            </a:extLst>
          </p:cNvPr>
          <p:cNvSpPr/>
          <p:nvPr/>
        </p:nvSpPr>
        <p:spPr>
          <a:xfrm>
            <a:off x="381000" y="1621163"/>
            <a:ext cx="9239250" cy="208912"/>
          </a:xfrm>
          <a:prstGeom prst="rect">
            <a:avLst/>
          </a:prstGeom>
          <a:solidFill>
            <a:srgbClr val="FFCB0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F931-6225-D3D3-C3F4-FD475ED9AAF0}"/>
              </a:ext>
            </a:extLst>
          </p:cNvPr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0" y="476616"/>
            <a:ext cx="979355" cy="97935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200CE8-B892-0934-87C6-7D9D211E7E20}"/>
              </a:ext>
            </a:extLst>
          </p:cNvPr>
          <p:cNvSpPr/>
          <p:nvPr/>
        </p:nvSpPr>
        <p:spPr>
          <a:xfrm>
            <a:off x="-1505452" y="2301712"/>
            <a:ext cx="15398393" cy="2029673"/>
          </a:xfrm>
          <a:custGeom>
            <a:avLst/>
            <a:gdLst>
              <a:gd name="connsiteX0" fmla="*/ 7306870 w 15398393"/>
              <a:gd name="connsiteY0" fmla="*/ 471 h 2029673"/>
              <a:gd name="connsiteX1" fmla="*/ 7960811 w 15398393"/>
              <a:gd name="connsiteY1" fmla="*/ 53498 h 2029673"/>
              <a:gd name="connsiteX2" fmla="*/ 8173066 w 15398393"/>
              <a:gd name="connsiteY2" fmla="*/ 99809 h 2029673"/>
              <a:gd name="connsiteX3" fmla="*/ 8186186 w 15398393"/>
              <a:gd name="connsiteY3" fmla="*/ 102671 h 2029673"/>
              <a:gd name="connsiteX4" fmla="*/ 9314491 w 15398393"/>
              <a:gd name="connsiteY4" fmla="*/ 1419 h 2029673"/>
              <a:gd name="connsiteX5" fmla="*/ 9729167 w 15398393"/>
              <a:gd name="connsiteY5" fmla="*/ 24088 h 2029673"/>
              <a:gd name="connsiteX6" fmla="*/ 10244442 w 15398393"/>
              <a:gd name="connsiteY6" fmla="*/ 109889 h 2029673"/>
              <a:gd name="connsiteX7" fmla="*/ 10358882 w 15398393"/>
              <a:gd name="connsiteY7" fmla="*/ 150603 h 2029673"/>
              <a:gd name="connsiteX8" fmla="*/ 10397359 w 15398393"/>
              <a:gd name="connsiteY8" fmla="*/ 146914 h 2029673"/>
              <a:gd name="connsiteX9" fmla="*/ 10610207 w 15398393"/>
              <a:gd name="connsiteY9" fmla="*/ 135938 h 2029673"/>
              <a:gd name="connsiteX10" fmla="*/ 11504110 w 15398393"/>
              <a:gd name="connsiteY10" fmla="*/ 186849 h 2029673"/>
              <a:gd name="connsiteX11" fmla="*/ 11716366 w 15398393"/>
              <a:gd name="connsiteY11" fmla="*/ 233159 h 2029673"/>
              <a:gd name="connsiteX12" fmla="*/ 11729486 w 15398393"/>
              <a:gd name="connsiteY12" fmla="*/ 236021 h 2029673"/>
              <a:gd name="connsiteX13" fmla="*/ 12857791 w 15398393"/>
              <a:gd name="connsiteY13" fmla="*/ 134769 h 2029673"/>
              <a:gd name="connsiteX14" fmla="*/ 13272467 w 15398393"/>
              <a:gd name="connsiteY14" fmla="*/ 157438 h 2029673"/>
              <a:gd name="connsiteX15" fmla="*/ 14054920 w 15398393"/>
              <a:gd name="connsiteY15" fmla="*/ 371820 h 2029673"/>
              <a:gd name="connsiteX16" fmla="*/ 14059181 w 15398393"/>
              <a:gd name="connsiteY16" fmla="*/ 372202 h 2029673"/>
              <a:gd name="connsiteX17" fmla="*/ 14390032 w 15398393"/>
              <a:gd name="connsiteY17" fmla="*/ 401899 h 2029673"/>
              <a:gd name="connsiteX18" fmla="*/ 15059092 w 15398393"/>
              <a:gd name="connsiteY18" fmla="*/ 579883 h 2029673"/>
              <a:gd name="connsiteX19" fmla="*/ 15014145 w 15398393"/>
              <a:gd name="connsiteY19" fmla="*/ 805497 h 2029673"/>
              <a:gd name="connsiteX20" fmla="*/ 15342474 w 15398393"/>
              <a:gd name="connsiteY20" fmla="*/ 1150456 h 2029673"/>
              <a:gd name="connsiteX21" fmla="*/ 13804426 w 15398393"/>
              <a:gd name="connsiteY21" fmla="*/ 1452416 h 2029673"/>
              <a:gd name="connsiteX22" fmla="*/ 13253831 w 15398393"/>
              <a:gd name="connsiteY22" fmla="*/ 1711157 h 2029673"/>
              <a:gd name="connsiteX23" fmla="*/ 11379232 w 15398393"/>
              <a:gd name="connsiteY23" fmla="*/ 1742485 h 2029673"/>
              <a:gd name="connsiteX24" fmla="*/ 10039606 w 15398393"/>
              <a:gd name="connsiteY24" fmla="*/ 2018514 h 2029673"/>
              <a:gd name="connsiteX25" fmla="*/ 8069906 w 15398393"/>
              <a:gd name="connsiteY25" fmla="*/ 1850027 h 2029673"/>
              <a:gd name="connsiteX26" fmla="*/ 6447035 w 15398393"/>
              <a:gd name="connsiteY26" fmla="*/ 1901237 h 2029673"/>
              <a:gd name="connsiteX27" fmla="*/ 6322110 w 15398393"/>
              <a:gd name="connsiteY27" fmla="*/ 1891226 h 2029673"/>
              <a:gd name="connsiteX28" fmla="*/ 6213100 w 15398393"/>
              <a:gd name="connsiteY28" fmla="*/ 1895021 h 2029673"/>
              <a:gd name="connsiteX29" fmla="*/ 4526606 w 15398393"/>
              <a:gd name="connsiteY29" fmla="*/ 1716677 h 2029673"/>
              <a:gd name="connsiteX30" fmla="*/ 1600696 w 15398393"/>
              <a:gd name="connsiteY30" fmla="*/ 1550209 h 2029673"/>
              <a:gd name="connsiteX31" fmla="*/ 314239 w 15398393"/>
              <a:gd name="connsiteY31" fmla="*/ 1364961 h 2029673"/>
              <a:gd name="connsiteX32" fmla="*/ 589125 w 15398393"/>
              <a:gd name="connsiteY32" fmla="*/ 1114908 h 2029673"/>
              <a:gd name="connsiteX33" fmla="*/ 8657 w 15398393"/>
              <a:gd name="connsiteY33" fmla="*/ 858360 h 2029673"/>
              <a:gd name="connsiteX34" fmla="*/ 1068738 w 15398393"/>
              <a:gd name="connsiteY34" fmla="*/ 630333 h 2029673"/>
              <a:gd name="connsiteX35" fmla="*/ 1078878 w 15398393"/>
              <a:gd name="connsiteY35" fmla="*/ 624322 h 2029673"/>
              <a:gd name="connsiteX36" fmla="*/ 1551091 w 15398393"/>
              <a:gd name="connsiteY36" fmla="*/ 296870 h 2029673"/>
              <a:gd name="connsiteX37" fmla="*/ 3848297 w 15398393"/>
              <a:gd name="connsiteY37" fmla="*/ 222060 h 2029673"/>
              <a:gd name="connsiteX38" fmla="*/ 3848738 w 15398393"/>
              <a:gd name="connsiteY38" fmla="*/ 221922 h 2029673"/>
              <a:gd name="connsiteX39" fmla="*/ 4050886 w 15398393"/>
              <a:gd name="connsiteY39" fmla="*/ 158505 h 2029673"/>
              <a:gd name="connsiteX40" fmla="*/ 6164414 w 15398393"/>
              <a:gd name="connsiteY40" fmla="*/ 144398 h 2029673"/>
              <a:gd name="connsiteX41" fmla="*/ 6174745 w 15398393"/>
              <a:gd name="connsiteY41" fmla="*/ 140994 h 2029673"/>
              <a:gd name="connsiteX42" fmla="*/ 6324776 w 15398393"/>
              <a:gd name="connsiteY42" fmla="*/ 91556 h 2029673"/>
              <a:gd name="connsiteX43" fmla="*/ 7066908 w 15398393"/>
              <a:gd name="connsiteY43" fmla="*/ 2588 h 2029673"/>
              <a:gd name="connsiteX44" fmla="*/ 7306870 w 15398393"/>
              <a:gd name="connsiteY44" fmla="*/ 471 h 20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398393" h="2029673">
                <a:moveTo>
                  <a:pt x="7306870" y="471"/>
                </a:moveTo>
                <a:cubicBezTo>
                  <a:pt x="7544600" y="3592"/>
                  <a:pt x="7772368" y="22140"/>
                  <a:pt x="7960811" y="53498"/>
                </a:cubicBezTo>
                <a:lnTo>
                  <a:pt x="8173066" y="99809"/>
                </a:lnTo>
                <a:lnTo>
                  <a:pt x="8186186" y="102671"/>
                </a:lnTo>
                <a:cubicBezTo>
                  <a:pt x="8470253" y="29814"/>
                  <a:pt x="8893682" y="-6343"/>
                  <a:pt x="9314491" y="1419"/>
                </a:cubicBezTo>
                <a:cubicBezTo>
                  <a:pt x="9454760" y="4006"/>
                  <a:pt x="9594738" y="11473"/>
                  <a:pt x="9729167" y="24088"/>
                </a:cubicBezTo>
                <a:cubicBezTo>
                  <a:pt x="9934030" y="43306"/>
                  <a:pt x="10109911" y="73032"/>
                  <a:pt x="10244442" y="109889"/>
                </a:cubicBezTo>
                <a:lnTo>
                  <a:pt x="10358882" y="150603"/>
                </a:lnTo>
                <a:lnTo>
                  <a:pt x="10397359" y="146914"/>
                </a:lnTo>
                <a:cubicBezTo>
                  <a:pt x="10465996" y="141889"/>
                  <a:pt x="10537186" y="138193"/>
                  <a:pt x="10610207" y="135938"/>
                </a:cubicBezTo>
                <a:cubicBezTo>
                  <a:pt x="10931684" y="126000"/>
                  <a:pt x="11252854" y="145037"/>
                  <a:pt x="11504110" y="186849"/>
                </a:cubicBezTo>
                <a:lnTo>
                  <a:pt x="11716366" y="233159"/>
                </a:lnTo>
                <a:lnTo>
                  <a:pt x="11729486" y="236021"/>
                </a:lnTo>
                <a:cubicBezTo>
                  <a:pt x="12013553" y="163164"/>
                  <a:pt x="12436982" y="127007"/>
                  <a:pt x="12857791" y="134769"/>
                </a:cubicBezTo>
                <a:cubicBezTo>
                  <a:pt x="12998060" y="137356"/>
                  <a:pt x="13138038" y="144824"/>
                  <a:pt x="13272467" y="157438"/>
                </a:cubicBezTo>
                <a:cubicBezTo>
                  <a:pt x="13682193" y="195874"/>
                  <a:pt x="13975990" y="276344"/>
                  <a:pt x="14054920" y="371820"/>
                </a:cubicBezTo>
                <a:lnTo>
                  <a:pt x="14059181" y="372202"/>
                </a:lnTo>
                <a:lnTo>
                  <a:pt x="14390032" y="401899"/>
                </a:lnTo>
                <a:cubicBezTo>
                  <a:pt x="14703082" y="440520"/>
                  <a:pt x="14943985" y="503538"/>
                  <a:pt x="15059092" y="579883"/>
                </a:cubicBezTo>
                <a:cubicBezTo>
                  <a:pt x="15170636" y="653772"/>
                  <a:pt x="15154740" y="734022"/>
                  <a:pt x="15014145" y="805497"/>
                </a:cubicBezTo>
                <a:cubicBezTo>
                  <a:pt x="15359740" y="903518"/>
                  <a:pt x="15480603" y="1030585"/>
                  <a:pt x="15342474" y="1150456"/>
                </a:cubicBezTo>
                <a:cubicBezTo>
                  <a:pt x="15158851" y="1309817"/>
                  <a:pt x="14550977" y="1429161"/>
                  <a:pt x="13804426" y="1452416"/>
                </a:cubicBezTo>
                <a:cubicBezTo>
                  <a:pt x="13800863" y="1551885"/>
                  <a:pt x="13599974" y="1646220"/>
                  <a:pt x="13253831" y="1711157"/>
                </a:cubicBezTo>
                <a:cubicBezTo>
                  <a:pt x="12727901" y="1809836"/>
                  <a:pt x="11968195" y="1822516"/>
                  <a:pt x="11379232" y="1742485"/>
                </a:cubicBezTo>
                <a:cubicBezTo>
                  <a:pt x="11188756" y="1879951"/>
                  <a:pt x="10678723" y="1985036"/>
                  <a:pt x="10039606" y="2018514"/>
                </a:cubicBezTo>
                <a:cubicBezTo>
                  <a:pt x="9286477" y="2057959"/>
                  <a:pt x="8500461" y="1990740"/>
                  <a:pt x="8069906" y="1850027"/>
                </a:cubicBezTo>
                <a:cubicBezTo>
                  <a:pt x="7561791" y="1916807"/>
                  <a:pt x="6977760" y="1931429"/>
                  <a:pt x="6447035" y="1901237"/>
                </a:cubicBezTo>
                <a:lnTo>
                  <a:pt x="6322110" y="1891226"/>
                </a:lnTo>
                <a:lnTo>
                  <a:pt x="6213100" y="1895021"/>
                </a:lnTo>
                <a:cubicBezTo>
                  <a:pt x="5552227" y="1906656"/>
                  <a:pt x="4903341" y="1839801"/>
                  <a:pt x="4526606" y="1716677"/>
                </a:cubicBezTo>
                <a:cubicBezTo>
                  <a:pt x="3510376" y="1850238"/>
                  <a:pt x="2190483" y="1775165"/>
                  <a:pt x="1600696" y="1550209"/>
                </a:cubicBezTo>
                <a:cubicBezTo>
                  <a:pt x="1021325" y="1564995"/>
                  <a:pt x="477307" y="1486675"/>
                  <a:pt x="314239" y="1364961"/>
                </a:cubicBezTo>
                <a:cubicBezTo>
                  <a:pt x="196117" y="1276901"/>
                  <a:pt x="300535" y="1181864"/>
                  <a:pt x="589125" y="1114908"/>
                </a:cubicBezTo>
                <a:cubicBezTo>
                  <a:pt x="179673" y="1062387"/>
                  <a:pt x="-48348" y="961602"/>
                  <a:pt x="8657" y="858360"/>
                </a:cubicBezTo>
                <a:cubicBezTo>
                  <a:pt x="75529" y="737480"/>
                  <a:pt x="515676" y="642794"/>
                  <a:pt x="1068738" y="630333"/>
                </a:cubicBezTo>
                <a:cubicBezTo>
                  <a:pt x="1072026" y="628315"/>
                  <a:pt x="1075589" y="626340"/>
                  <a:pt x="1078878" y="624322"/>
                </a:cubicBezTo>
                <a:cubicBezTo>
                  <a:pt x="1004607" y="505284"/>
                  <a:pt x="1177815" y="385238"/>
                  <a:pt x="1551091" y="296870"/>
                </a:cubicBezTo>
                <a:cubicBezTo>
                  <a:pt x="2140877" y="157298"/>
                  <a:pt x="3097087" y="126189"/>
                  <a:pt x="3848297" y="222060"/>
                </a:cubicBezTo>
                <a:lnTo>
                  <a:pt x="3848738" y="221922"/>
                </a:lnTo>
                <a:lnTo>
                  <a:pt x="4050886" y="158505"/>
                </a:lnTo>
                <a:cubicBezTo>
                  <a:pt x="4589786" y="26913"/>
                  <a:pt x="5554826" y="13481"/>
                  <a:pt x="6164414" y="144398"/>
                </a:cubicBezTo>
                <a:lnTo>
                  <a:pt x="6174745" y="140994"/>
                </a:lnTo>
                <a:lnTo>
                  <a:pt x="6324776" y="91556"/>
                </a:lnTo>
                <a:cubicBezTo>
                  <a:pt x="6512030" y="43698"/>
                  <a:pt x="6774823" y="11605"/>
                  <a:pt x="7066908" y="2588"/>
                </a:cubicBezTo>
                <a:cubicBezTo>
                  <a:pt x="7147277" y="104"/>
                  <a:pt x="7227627" y="-570"/>
                  <a:pt x="7306870" y="471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1FC55-BE07-ABAE-D83A-B5938FB2E2E7}"/>
              </a:ext>
            </a:extLst>
          </p:cNvPr>
          <p:cNvSpPr txBox="1"/>
          <p:nvPr/>
        </p:nvSpPr>
        <p:spPr>
          <a:xfrm>
            <a:off x="257174" y="564849"/>
            <a:ext cx="97631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 (MS) Bold"/>
              </a:rPr>
              <a:t>High SIM card </a:t>
            </a: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 (MS) Bold"/>
              </a:rPr>
              <a:t>purchases might stem from historical usage and accessibility, but they correlate with the highest churn level and as well high poor rating.</a:t>
            </a:r>
            <a:endParaRPr lang="en-US" sz="2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 (M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5FF2D-4843-437F-8B46-0C6D0D28F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30139" r="11216" b="27222"/>
          <a:stretch/>
        </p:blipFill>
        <p:spPr>
          <a:xfrm>
            <a:off x="306877" y="2339235"/>
            <a:ext cx="11578245" cy="4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8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C10FBD-4689-E95B-AE3B-D59FBD5CFB5D}"/>
              </a:ext>
            </a:extLst>
          </p:cNvPr>
          <p:cNvSpPr/>
          <p:nvPr/>
        </p:nvSpPr>
        <p:spPr>
          <a:xfrm>
            <a:off x="390525" y="1371600"/>
            <a:ext cx="9239250" cy="208912"/>
          </a:xfrm>
          <a:prstGeom prst="rect">
            <a:avLst/>
          </a:prstGeom>
          <a:solidFill>
            <a:srgbClr val="FFCB0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F931-6225-D3D3-C3F4-FD475ED9AAF0}"/>
              </a:ext>
            </a:extLst>
          </p:cNvPr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A28D78-200E-1267-4253-B8566D45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10" y="476616"/>
            <a:ext cx="979355" cy="97935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200CE8-B892-0934-87C6-7D9D211E7E20}"/>
              </a:ext>
            </a:extLst>
          </p:cNvPr>
          <p:cNvSpPr/>
          <p:nvPr/>
        </p:nvSpPr>
        <p:spPr>
          <a:xfrm>
            <a:off x="-1505452" y="2301712"/>
            <a:ext cx="15398393" cy="2029673"/>
          </a:xfrm>
          <a:custGeom>
            <a:avLst/>
            <a:gdLst>
              <a:gd name="connsiteX0" fmla="*/ 7306870 w 15398393"/>
              <a:gd name="connsiteY0" fmla="*/ 471 h 2029673"/>
              <a:gd name="connsiteX1" fmla="*/ 7960811 w 15398393"/>
              <a:gd name="connsiteY1" fmla="*/ 53498 h 2029673"/>
              <a:gd name="connsiteX2" fmla="*/ 8173066 w 15398393"/>
              <a:gd name="connsiteY2" fmla="*/ 99809 h 2029673"/>
              <a:gd name="connsiteX3" fmla="*/ 8186186 w 15398393"/>
              <a:gd name="connsiteY3" fmla="*/ 102671 h 2029673"/>
              <a:gd name="connsiteX4" fmla="*/ 9314491 w 15398393"/>
              <a:gd name="connsiteY4" fmla="*/ 1419 h 2029673"/>
              <a:gd name="connsiteX5" fmla="*/ 9729167 w 15398393"/>
              <a:gd name="connsiteY5" fmla="*/ 24088 h 2029673"/>
              <a:gd name="connsiteX6" fmla="*/ 10244442 w 15398393"/>
              <a:gd name="connsiteY6" fmla="*/ 109889 h 2029673"/>
              <a:gd name="connsiteX7" fmla="*/ 10358882 w 15398393"/>
              <a:gd name="connsiteY7" fmla="*/ 150603 h 2029673"/>
              <a:gd name="connsiteX8" fmla="*/ 10397359 w 15398393"/>
              <a:gd name="connsiteY8" fmla="*/ 146914 h 2029673"/>
              <a:gd name="connsiteX9" fmla="*/ 10610207 w 15398393"/>
              <a:gd name="connsiteY9" fmla="*/ 135938 h 2029673"/>
              <a:gd name="connsiteX10" fmla="*/ 11504110 w 15398393"/>
              <a:gd name="connsiteY10" fmla="*/ 186849 h 2029673"/>
              <a:gd name="connsiteX11" fmla="*/ 11716366 w 15398393"/>
              <a:gd name="connsiteY11" fmla="*/ 233159 h 2029673"/>
              <a:gd name="connsiteX12" fmla="*/ 11729486 w 15398393"/>
              <a:gd name="connsiteY12" fmla="*/ 236021 h 2029673"/>
              <a:gd name="connsiteX13" fmla="*/ 12857791 w 15398393"/>
              <a:gd name="connsiteY13" fmla="*/ 134769 h 2029673"/>
              <a:gd name="connsiteX14" fmla="*/ 13272467 w 15398393"/>
              <a:gd name="connsiteY14" fmla="*/ 157438 h 2029673"/>
              <a:gd name="connsiteX15" fmla="*/ 14054920 w 15398393"/>
              <a:gd name="connsiteY15" fmla="*/ 371820 h 2029673"/>
              <a:gd name="connsiteX16" fmla="*/ 14059181 w 15398393"/>
              <a:gd name="connsiteY16" fmla="*/ 372202 h 2029673"/>
              <a:gd name="connsiteX17" fmla="*/ 14390032 w 15398393"/>
              <a:gd name="connsiteY17" fmla="*/ 401899 h 2029673"/>
              <a:gd name="connsiteX18" fmla="*/ 15059092 w 15398393"/>
              <a:gd name="connsiteY18" fmla="*/ 579883 h 2029673"/>
              <a:gd name="connsiteX19" fmla="*/ 15014145 w 15398393"/>
              <a:gd name="connsiteY19" fmla="*/ 805497 h 2029673"/>
              <a:gd name="connsiteX20" fmla="*/ 15342474 w 15398393"/>
              <a:gd name="connsiteY20" fmla="*/ 1150456 h 2029673"/>
              <a:gd name="connsiteX21" fmla="*/ 13804426 w 15398393"/>
              <a:gd name="connsiteY21" fmla="*/ 1452416 h 2029673"/>
              <a:gd name="connsiteX22" fmla="*/ 13253831 w 15398393"/>
              <a:gd name="connsiteY22" fmla="*/ 1711157 h 2029673"/>
              <a:gd name="connsiteX23" fmla="*/ 11379232 w 15398393"/>
              <a:gd name="connsiteY23" fmla="*/ 1742485 h 2029673"/>
              <a:gd name="connsiteX24" fmla="*/ 10039606 w 15398393"/>
              <a:gd name="connsiteY24" fmla="*/ 2018514 h 2029673"/>
              <a:gd name="connsiteX25" fmla="*/ 8069906 w 15398393"/>
              <a:gd name="connsiteY25" fmla="*/ 1850027 h 2029673"/>
              <a:gd name="connsiteX26" fmla="*/ 6447035 w 15398393"/>
              <a:gd name="connsiteY26" fmla="*/ 1901237 h 2029673"/>
              <a:gd name="connsiteX27" fmla="*/ 6322110 w 15398393"/>
              <a:gd name="connsiteY27" fmla="*/ 1891226 h 2029673"/>
              <a:gd name="connsiteX28" fmla="*/ 6213100 w 15398393"/>
              <a:gd name="connsiteY28" fmla="*/ 1895021 h 2029673"/>
              <a:gd name="connsiteX29" fmla="*/ 4526606 w 15398393"/>
              <a:gd name="connsiteY29" fmla="*/ 1716677 h 2029673"/>
              <a:gd name="connsiteX30" fmla="*/ 1600696 w 15398393"/>
              <a:gd name="connsiteY30" fmla="*/ 1550209 h 2029673"/>
              <a:gd name="connsiteX31" fmla="*/ 314239 w 15398393"/>
              <a:gd name="connsiteY31" fmla="*/ 1364961 h 2029673"/>
              <a:gd name="connsiteX32" fmla="*/ 589125 w 15398393"/>
              <a:gd name="connsiteY32" fmla="*/ 1114908 h 2029673"/>
              <a:gd name="connsiteX33" fmla="*/ 8657 w 15398393"/>
              <a:gd name="connsiteY33" fmla="*/ 858360 h 2029673"/>
              <a:gd name="connsiteX34" fmla="*/ 1068738 w 15398393"/>
              <a:gd name="connsiteY34" fmla="*/ 630333 h 2029673"/>
              <a:gd name="connsiteX35" fmla="*/ 1078878 w 15398393"/>
              <a:gd name="connsiteY35" fmla="*/ 624322 h 2029673"/>
              <a:gd name="connsiteX36" fmla="*/ 1551091 w 15398393"/>
              <a:gd name="connsiteY36" fmla="*/ 296870 h 2029673"/>
              <a:gd name="connsiteX37" fmla="*/ 3848297 w 15398393"/>
              <a:gd name="connsiteY37" fmla="*/ 222060 h 2029673"/>
              <a:gd name="connsiteX38" fmla="*/ 3848738 w 15398393"/>
              <a:gd name="connsiteY38" fmla="*/ 221922 h 2029673"/>
              <a:gd name="connsiteX39" fmla="*/ 4050886 w 15398393"/>
              <a:gd name="connsiteY39" fmla="*/ 158505 h 2029673"/>
              <a:gd name="connsiteX40" fmla="*/ 6164414 w 15398393"/>
              <a:gd name="connsiteY40" fmla="*/ 144398 h 2029673"/>
              <a:gd name="connsiteX41" fmla="*/ 6174745 w 15398393"/>
              <a:gd name="connsiteY41" fmla="*/ 140994 h 2029673"/>
              <a:gd name="connsiteX42" fmla="*/ 6324776 w 15398393"/>
              <a:gd name="connsiteY42" fmla="*/ 91556 h 2029673"/>
              <a:gd name="connsiteX43" fmla="*/ 7066908 w 15398393"/>
              <a:gd name="connsiteY43" fmla="*/ 2588 h 2029673"/>
              <a:gd name="connsiteX44" fmla="*/ 7306870 w 15398393"/>
              <a:gd name="connsiteY44" fmla="*/ 471 h 20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398393" h="2029673">
                <a:moveTo>
                  <a:pt x="7306870" y="471"/>
                </a:moveTo>
                <a:cubicBezTo>
                  <a:pt x="7544600" y="3592"/>
                  <a:pt x="7772368" y="22140"/>
                  <a:pt x="7960811" y="53498"/>
                </a:cubicBezTo>
                <a:lnTo>
                  <a:pt x="8173066" y="99809"/>
                </a:lnTo>
                <a:lnTo>
                  <a:pt x="8186186" y="102671"/>
                </a:lnTo>
                <a:cubicBezTo>
                  <a:pt x="8470253" y="29814"/>
                  <a:pt x="8893682" y="-6343"/>
                  <a:pt x="9314491" y="1419"/>
                </a:cubicBezTo>
                <a:cubicBezTo>
                  <a:pt x="9454760" y="4006"/>
                  <a:pt x="9594738" y="11473"/>
                  <a:pt x="9729167" y="24088"/>
                </a:cubicBezTo>
                <a:cubicBezTo>
                  <a:pt x="9934030" y="43306"/>
                  <a:pt x="10109911" y="73032"/>
                  <a:pt x="10244442" y="109889"/>
                </a:cubicBezTo>
                <a:lnTo>
                  <a:pt x="10358882" y="150603"/>
                </a:lnTo>
                <a:lnTo>
                  <a:pt x="10397359" y="146914"/>
                </a:lnTo>
                <a:cubicBezTo>
                  <a:pt x="10465996" y="141889"/>
                  <a:pt x="10537186" y="138193"/>
                  <a:pt x="10610207" y="135938"/>
                </a:cubicBezTo>
                <a:cubicBezTo>
                  <a:pt x="10931684" y="126000"/>
                  <a:pt x="11252854" y="145037"/>
                  <a:pt x="11504110" y="186849"/>
                </a:cubicBezTo>
                <a:lnTo>
                  <a:pt x="11716366" y="233159"/>
                </a:lnTo>
                <a:lnTo>
                  <a:pt x="11729486" y="236021"/>
                </a:lnTo>
                <a:cubicBezTo>
                  <a:pt x="12013553" y="163164"/>
                  <a:pt x="12436982" y="127007"/>
                  <a:pt x="12857791" y="134769"/>
                </a:cubicBezTo>
                <a:cubicBezTo>
                  <a:pt x="12998060" y="137356"/>
                  <a:pt x="13138038" y="144824"/>
                  <a:pt x="13272467" y="157438"/>
                </a:cubicBezTo>
                <a:cubicBezTo>
                  <a:pt x="13682193" y="195874"/>
                  <a:pt x="13975990" y="276344"/>
                  <a:pt x="14054920" y="371820"/>
                </a:cubicBezTo>
                <a:lnTo>
                  <a:pt x="14059181" y="372202"/>
                </a:lnTo>
                <a:lnTo>
                  <a:pt x="14390032" y="401899"/>
                </a:lnTo>
                <a:cubicBezTo>
                  <a:pt x="14703082" y="440520"/>
                  <a:pt x="14943985" y="503538"/>
                  <a:pt x="15059092" y="579883"/>
                </a:cubicBezTo>
                <a:cubicBezTo>
                  <a:pt x="15170636" y="653772"/>
                  <a:pt x="15154740" y="734022"/>
                  <a:pt x="15014145" y="805497"/>
                </a:cubicBezTo>
                <a:cubicBezTo>
                  <a:pt x="15359740" y="903518"/>
                  <a:pt x="15480603" y="1030585"/>
                  <a:pt x="15342474" y="1150456"/>
                </a:cubicBezTo>
                <a:cubicBezTo>
                  <a:pt x="15158851" y="1309817"/>
                  <a:pt x="14550977" y="1429161"/>
                  <a:pt x="13804426" y="1452416"/>
                </a:cubicBezTo>
                <a:cubicBezTo>
                  <a:pt x="13800863" y="1551885"/>
                  <a:pt x="13599974" y="1646220"/>
                  <a:pt x="13253831" y="1711157"/>
                </a:cubicBezTo>
                <a:cubicBezTo>
                  <a:pt x="12727901" y="1809836"/>
                  <a:pt x="11968195" y="1822516"/>
                  <a:pt x="11379232" y="1742485"/>
                </a:cubicBezTo>
                <a:cubicBezTo>
                  <a:pt x="11188756" y="1879951"/>
                  <a:pt x="10678723" y="1985036"/>
                  <a:pt x="10039606" y="2018514"/>
                </a:cubicBezTo>
                <a:cubicBezTo>
                  <a:pt x="9286477" y="2057959"/>
                  <a:pt x="8500461" y="1990740"/>
                  <a:pt x="8069906" y="1850027"/>
                </a:cubicBezTo>
                <a:cubicBezTo>
                  <a:pt x="7561791" y="1916807"/>
                  <a:pt x="6977760" y="1931429"/>
                  <a:pt x="6447035" y="1901237"/>
                </a:cubicBezTo>
                <a:lnTo>
                  <a:pt x="6322110" y="1891226"/>
                </a:lnTo>
                <a:lnTo>
                  <a:pt x="6213100" y="1895021"/>
                </a:lnTo>
                <a:cubicBezTo>
                  <a:pt x="5552227" y="1906656"/>
                  <a:pt x="4903341" y="1839801"/>
                  <a:pt x="4526606" y="1716677"/>
                </a:cubicBezTo>
                <a:cubicBezTo>
                  <a:pt x="3510376" y="1850238"/>
                  <a:pt x="2190483" y="1775165"/>
                  <a:pt x="1600696" y="1550209"/>
                </a:cubicBezTo>
                <a:cubicBezTo>
                  <a:pt x="1021325" y="1564995"/>
                  <a:pt x="477307" y="1486675"/>
                  <a:pt x="314239" y="1364961"/>
                </a:cubicBezTo>
                <a:cubicBezTo>
                  <a:pt x="196117" y="1276901"/>
                  <a:pt x="300535" y="1181864"/>
                  <a:pt x="589125" y="1114908"/>
                </a:cubicBezTo>
                <a:cubicBezTo>
                  <a:pt x="179673" y="1062387"/>
                  <a:pt x="-48348" y="961602"/>
                  <a:pt x="8657" y="858360"/>
                </a:cubicBezTo>
                <a:cubicBezTo>
                  <a:pt x="75529" y="737480"/>
                  <a:pt x="515676" y="642794"/>
                  <a:pt x="1068738" y="630333"/>
                </a:cubicBezTo>
                <a:cubicBezTo>
                  <a:pt x="1072026" y="628315"/>
                  <a:pt x="1075589" y="626340"/>
                  <a:pt x="1078878" y="624322"/>
                </a:cubicBezTo>
                <a:cubicBezTo>
                  <a:pt x="1004607" y="505284"/>
                  <a:pt x="1177815" y="385238"/>
                  <a:pt x="1551091" y="296870"/>
                </a:cubicBezTo>
                <a:cubicBezTo>
                  <a:pt x="2140877" y="157298"/>
                  <a:pt x="3097087" y="126189"/>
                  <a:pt x="3848297" y="222060"/>
                </a:cubicBezTo>
                <a:lnTo>
                  <a:pt x="3848738" y="221922"/>
                </a:lnTo>
                <a:lnTo>
                  <a:pt x="4050886" y="158505"/>
                </a:lnTo>
                <a:cubicBezTo>
                  <a:pt x="4589786" y="26913"/>
                  <a:pt x="5554826" y="13481"/>
                  <a:pt x="6164414" y="144398"/>
                </a:cubicBezTo>
                <a:lnTo>
                  <a:pt x="6174745" y="140994"/>
                </a:lnTo>
                <a:lnTo>
                  <a:pt x="6324776" y="91556"/>
                </a:lnTo>
                <a:cubicBezTo>
                  <a:pt x="6512030" y="43698"/>
                  <a:pt x="6774823" y="11605"/>
                  <a:pt x="7066908" y="2588"/>
                </a:cubicBezTo>
                <a:cubicBezTo>
                  <a:pt x="7147277" y="104"/>
                  <a:pt x="7227627" y="-570"/>
                  <a:pt x="7306870" y="471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1FC55-BE07-ABAE-D83A-B5938FB2E2E7}"/>
              </a:ext>
            </a:extLst>
          </p:cNvPr>
          <p:cNvSpPr txBox="1"/>
          <p:nvPr/>
        </p:nvSpPr>
        <p:spPr>
          <a:xfrm>
            <a:off x="257174" y="564849"/>
            <a:ext cx="976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High call tariffs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revealed as the most significant driver of churn.</a:t>
            </a: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CAF3E599-610C-704B-6143-4C0008E3F658}"/>
              </a:ext>
            </a:extLst>
          </p:cNvPr>
          <p:cNvSpPr/>
          <p:nvPr/>
        </p:nvSpPr>
        <p:spPr>
          <a:xfrm>
            <a:off x="2769692" y="2918848"/>
            <a:ext cx="6652615" cy="3539101"/>
          </a:xfrm>
          <a:custGeom>
            <a:avLst/>
            <a:gdLst/>
            <a:ahLst/>
            <a:cxnLst/>
            <a:rect l="l" t="t" r="r" b="b"/>
            <a:pathLst>
              <a:path w="9177161" h="4882126">
                <a:moveTo>
                  <a:pt x="0" y="0"/>
                </a:moveTo>
                <a:lnTo>
                  <a:pt x="9177162" y="0"/>
                </a:lnTo>
                <a:lnTo>
                  <a:pt x="9177162" y="4882126"/>
                </a:lnTo>
                <a:lnTo>
                  <a:pt x="0" y="4882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72" t="-102658" r="-11546" b="-37497"/>
            </a:stretch>
          </a:blip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419930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6294" y="1863036"/>
            <a:ext cx="6438151" cy="3704297"/>
          </a:xfrm>
          <a:custGeom>
            <a:avLst/>
            <a:gdLst/>
            <a:ahLst/>
            <a:cxnLst/>
            <a:rect l="l" t="t" r="r" b="b"/>
            <a:pathLst>
              <a:path w="9657226" h="5556445">
                <a:moveTo>
                  <a:pt x="0" y="0"/>
                </a:moveTo>
                <a:lnTo>
                  <a:pt x="9657226" y="0"/>
                </a:lnTo>
                <a:lnTo>
                  <a:pt x="9657226" y="5556445"/>
                </a:lnTo>
                <a:lnTo>
                  <a:pt x="0" y="5556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25" t="-86084" r="-119265" b="-9707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079683" y="1863036"/>
            <a:ext cx="4816515" cy="4171035"/>
            <a:chOff x="0" y="0"/>
            <a:chExt cx="1902821" cy="16478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02821" cy="1647816"/>
            </a:xfrm>
            <a:custGeom>
              <a:avLst/>
              <a:gdLst/>
              <a:ahLst/>
              <a:cxnLst/>
              <a:rect l="l" t="t" r="r" b="b"/>
              <a:pathLst>
                <a:path w="1902821" h="1647816">
                  <a:moveTo>
                    <a:pt x="17145" y="0"/>
                  </a:moveTo>
                  <a:lnTo>
                    <a:pt x="1885676" y="0"/>
                  </a:lnTo>
                  <a:cubicBezTo>
                    <a:pt x="1890223" y="0"/>
                    <a:pt x="1894584" y="1806"/>
                    <a:pt x="1897799" y="5022"/>
                  </a:cubicBezTo>
                  <a:cubicBezTo>
                    <a:pt x="1901015" y="8237"/>
                    <a:pt x="1902821" y="12598"/>
                    <a:pt x="1902821" y="17145"/>
                  </a:cubicBezTo>
                  <a:lnTo>
                    <a:pt x="1902821" y="1630671"/>
                  </a:lnTo>
                  <a:cubicBezTo>
                    <a:pt x="1902821" y="1640140"/>
                    <a:pt x="1895145" y="1647816"/>
                    <a:pt x="1885676" y="1647816"/>
                  </a:cubicBezTo>
                  <a:lnTo>
                    <a:pt x="17145" y="1647816"/>
                  </a:lnTo>
                  <a:cubicBezTo>
                    <a:pt x="7676" y="1647816"/>
                    <a:pt x="0" y="1640140"/>
                    <a:pt x="0" y="1630671"/>
                  </a:cubicBezTo>
                  <a:lnTo>
                    <a:pt x="0" y="17145"/>
                  </a:lnTo>
                  <a:cubicBezTo>
                    <a:pt x="0" y="7676"/>
                    <a:pt x="7676" y="0"/>
                    <a:pt x="17145" y="0"/>
                  </a:cubicBezTo>
                  <a:close/>
                </a:path>
              </a:pathLst>
            </a:custGeom>
            <a:solidFill>
              <a:srgbClr val="15151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02821" cy="168591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21340" y="5158471"/>
            <a:ext cx="3133202" cy="95643"/>
            <a:chOff x="0" y="0"/>
            <a:chExt cx="1237808" cy="377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7808" cy="37785"/>
            </a:xfrm>
            <a:custGeom>
              <a:avLst/>
              <a:gdLst/>
              <a:ahLst/>
              <a:cxnLst/>
              <a:rect l="l" t="t" r="r" b="b"/>
              <a:pathLst>
                <a:path w="1237808" h="37785">
                  <a:moveTo>
                    <a:pt x="0" y="0"/>
                  </a:moveTo>
                  <a:lnTo>
                    <a:pt x="1237808" y="0"/>
                  </a:lnTo>
                  <a:lnTo>
                    <a:pt x="1237808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rgbClr val="F7EBB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37808" cy="7588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218992" y="2276840"/>
            <a:ext cx="4537897" cy="2857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5G Broadband Routers:</a:t>
            </a:r>
            <a:r>
              <a:rPr lang="en-US" sz="17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Account for 50.57% of revenue, highlighting high unit value and potential customer satisfaction with premium services.</a:t>
            </a:r>
          </a:p>
          <a:p>
            <a:pPr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Mobile SIM Cards:</a:t>
            </a:r>
            <a:r>
              <a:rPr lang="en-US" sz="17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Lowest revenue contribution, possibly due to low cost per unit and mass adoption over time.</a:t>
            </a:r>
          </a:p>
          <a:p>
            <a:pPr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196674" y="227817"/>
            <a:ext cx="1006805" cy="1006805"/>
          </a:xfrm>
          <a:custGeom>
            <a:avLst/>
            <a:gdLst/>
            <a:ahLst/>
            <a:cxnLst/>
            <a:rect l="l" t="t" r="r" b="b"/>
            <a:pathLst>
              <a:path w="1510208" h="1510208">
                <a:moveTo>
                  <a:pt x="0" y="0"/>
                </a:moveTo>
                <a:lnTo>
                  <a:pt x="1510208" y="0"/>
                </a:lnTo>
                <a:lnTo>
                  <a:pt x="1510208" y="1510209"/>
                </a:lnTo>
                <a:lnTo>
                  <a:pt x="0" y="1510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62644" y="1313463"/>
            <a:ext cx="11243556" cy="85695"/>
            <a:chOff x="0" y="0"/>
            <a:chExt cx="4441899" cy="3385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41899" cy="33855"/>
            </a:xfrm>
            <a:custGeom>
              <a:avLst/>
              <a:gdLst/>
              <a:ahLst/>
              <a:cxnLst/>
              <a:rect l="l" t="t" r="r" b="b"/>
              <a:pathLst>
                <a:path w="4441899" h="33855">
                  <a:moveTo>
                    <a:pt x="0" y="0"/>
                  </a:moveTo>
                  <a:lnTo>
                    <a:pt x="4441899" y="0"/>
                  </a:lnTo>
                  <a:lnTo>
                    <a:pt x="4441899" y="33855"/>
                  </a:lnTo>
                  <a:lnTo>
                    <a:pt x="0" y="33855"/>
                  </a:lnTo>
                  <a:close/>
                </a:path>
              </a:pathLst>
            </a:custGeom>
            <a:solidFill>
              <a:srgbClr val="FFCB0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441899" cy="7195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6294" y="627141"/>
            <a:ext cx="9765028" cy="759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151514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5G Broadband Routers: </a:t>
            </a:r>
            <a:r>
              <a:rPr lang="en-US" sz="2199">
                <a:solidFill>
                  <a:srgbClr val="151514"/>
                </a:solidFill>
                <a:latin typeface="Calibri (MS)"/>
                <a:ea typeface="Calibri (MS)"/>
                <a:cs typeface="Calibri (MS)"/>
                <a:sym typeface="Calibri (MS)"/>
              </a:rPr>
              <a:t>Account for 50.57% of revenue, highlighting high unit value and potential customer satisfaction with premium services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0666EC-BE92-42B8-A8F6-7EB40AE65472}"/>
              </a:ext>
            </a:extLst>
          </p:cNvPr>
          <p:cNvSpPr/>
          <p:nvPr/>
        </p:nvSpPr>
        <p:spPr>
          <a:xfrm>
            <a:off x="-1814775" y="6390947"/>
            <a:ext cx="15398393" cy="2029673"/>
          </a:xfrm>
          <a:custGeom>
            <a:avLst/>
            <a:gdLst>
              <a:gd name="connsiteX0" fmla="*/ 7306870 w 15398393"/>
              <a:gd name="connsiteY0" fmla="*/ 471 h 2029673"/>
              <a:gd name="connsiteX1" fmla="*/ 7960811 w 15398393"/>
              <a:gd name="connsiteY1" fmla="*/ 53498 h 2029673"/>
              <a:gd name="connsiteX2" fmla="*/ 8173066 w 15398393"/>
              <a:gd name="connsiteY2" fmla="*/ 99809 h 2029673"/>
              <a:gd name="connsiteX3" fmla="*/ 8186186 w 15398393"/>
              <a:gd name="connsiteY3" fmla="*/ 102671 h 2029673"/>
              <a:gd name="connsiteX4" fmla="*/ 9314491 w 15398393"/>
              <a:gd name="connsiteY4" fmla="*/ 1419 h 2029673"/>
              <a:gd name="connsiteX5" fmla="*/ 9729167 w 15398393"/>
              <a:gd name="connsiteY5" fmla="*/ 24088 h 2029673"/>
              <a:gd name="connsiteX6" fmla="*/ 10244442 w 15398393"/>
              <a:gd name="connsiteY6" fmla="*/ 109889 h 2029673"/>
              <a:gd name="connsiteX7" fmla="*/ 10358882 w 15398393"/>
              <a:gd name="connsiteY7" fmla="*/ 150603 h 2029673"/>
              <a:gd name="connsiteX8" fmla="*/ 10397359 w 15398393"/>
              <a:gd name="connsiteY8" fmla="*/ 146914 h 2029673"/>
              <a:gd name="connsiteX9" fmla="*/ 10610207 w 15398393"/>
              <a:gd name="connsiteY9" fmla="*/ 135938 h 2029673"/>
              <a:gd name="connsiteX10" fmla="*/ 11504110 w 15398393"/>
              <a:gd name="connsiteY10" fmla="*/ 186849 h 2029673"/>
              <a:gd name="connsiteX11" fmla="*/ 11716366 w 15398393"/>
              <a:gd name="connsiteY11" fmla="*/ 233159 h 2029673"/>
              <a:gd name="connsiteX12" fmla="*/ 11729486 w 15398393"/>
              <a:gd name="connsiteY12" fmla="*/ 236021 h 2029673"/>
              <a:gd name="connsiteX13" fmla="*/ 12857791 w 15398393"/>
              <a:gd name="connsiteY13" fmla="*/ 134769 h 2029673"/>
              <a:gd name="connsiteX14" fmla="*/ 13272467 w 15398393"/>
              <a:gd name="connsiteY14" fmla="*/ 157438 h 2029673"/>
              <a:gd name="connsiteX15" fmla="*/ 14054920 w 15398393"/>
              <a:gd name="connsiteY15" fmla="*/ 371820 h 2029673"/>
              <a:gd name="connsiteX16" fmla="*/ 14059181 w 15398393"/>
              <a:gd name="connsiteY16" fmla="*/ 372202 h 2029673"/>
              <a:gd name="connsiteX17" fmla="*/ 14390032 w 15398393"/>
              <a:gd name="connsiteY17" fmla="*/ 401899 h 2029673"/>
              <a:gd name="connsiteX18" fmla="*/ 15059092 w 15398393"/>
              <a:gd name="connsiteY18" fmla="*/ 579883 h 2029673"/>
              <a:gd name="connsiteX19" fmla="*/ 15014145 w 15398393"/>
              <a:gd name="connsiteY19" fmla="*/ 805497 h 2029673"/>
              <a:gd name="connsiteX20" fmla="*/ 15342474 w 15398393"/>
              <a:gd name="connsiteY20" fmla="*/ 1150456 h 2029673"/>
              <a:gd name="connsiteX21" fmla="*/ 13804426 w 15398393"/>
              <a:gd name="connsiteY21" fmla="*/ 1452416 h 2029673"/>
              <a:gd name="connsiteX22" fmla="*/ 13253831 w 15398393"/>
              <a:gd name="connsiteY22" fmla="*/ 1711157 h 2029673"/>
              <a:gd name="connsiteX23" fmla="*/ 11379232 w 15398393"/>
              <a:gd name="connsiteY23" fmla="*/ 1742485 h 2029673"/>
              <a:gd name="connsiteX24" fmla="*/ 10039606 w 15398393"/>
              <a:gd name="connsiteY24" fmla="*/ 2018514 h 2029673"/>
              <a:gd name="connsiteX25" fmla="*/ 8069906 w 15398393"/>
              <a:gd name="connsiteY25" fmla="*/ 1850027 h 2029673"/>
              <a:gd name="connsiteX26" fmla="*/ 6447035 w 15398393"/>
              <a:gd name="connsiteY26" fmla="*/ 1901237 h 2029673"/>
              <a:gd name="connsiteX27" fmla="*/ 6322110 w 15398393"/>
              <a:gd name="connsiteY27" fmla="*/ 1891226 h 2029673"/>
              <a:gd name="connsiteX28" fmla="*/ 6213100 w 15398393"/>
              <a:gd name="connsiteY28" fmla="*/ 1895021 h 2029673"/>
              <a:gd name="connsiteX29" fmla="*/ 4526606 w 15398393"/>
              <a:gd name="connsiteY29" fmla="*/ 1716677 h 2029673"/>
              <a:gd name="connsiteX30" fmla="*/ 1600696 w 15398393"/>
              <a:gd name="connsiteY30" fmla="*/ 1550209 h 2029673"/>
              <a:gd name="connsiteX31" fmla="*/ 314239 w 15398393"/>
              <a:gd name="connsiteY31" fmla="*/ 1364961 h 2029673"/>
              <a:gd name="connsiteX32" fmla="*/ 589125 w 15398393"/>
              <a:gd name="connsiteY32" fmla="*/ 1114908 h 2029673"/>
              <a:gd name="connsiteX33" fmla="*/ 8657 w 15398393"/>
              <a:gd name="connsiteY33" fmla="*/ 858360 h 2029673"/>
              <a:gd name="connsiteX34" fmla="*/ 1068738 w 15398393"/>
              <a:gd name="connsiteY34" fmla="*/ 630333 h 2029673"/>
              <a:gd name="connsiteX35" fmla="*/ 1078878 w 15398393"/>
              <a:gd name="connsiteY35" fmla="*/ 624322 h 2029673"/>
              <a:gd name="connsiteX36" fmla="*/ 1551091 w 15398393"/>
              <a:gd name="connsiteY36" fmla="*/ 296870 h 2029673"/>
              <a:gd name="connsiteX37" fmla="*/ 3848297 w 15398393"/>
              <a:gd name="connsiteY37" fmla="*/ 222060 h 2029673"/>
              <a:gd name="connsiteX38" fmla="*/ 3848738 w 15398393"/>
              <a:gd name="connsiteY38" fmla="*/ 221922 h 2029673"/>
              <a:gd name="connsiteX39" fmla="*/ 4050886 w 15398393"/>
              <a:gd name="connsiteY39" fmla="*/ 158505 h 2029673"/>
              <a:gd name="connsiteX40" fmla="*/ 6164414 w 15398393"/>
              <a:gd name="connsiteY40" fmla="*/ 144398 h 2029673"/>
              <a:gd name="connsiteX41" fmla="*/ 6174745 w 15398393"/>
              <a:gd name="connsiteY41" fmla="*/ 140994 h 2029673"/>
              <a:gd name="connsiteX42" fmla="*/ 6324776 w 15398393"/>
              <a:gd name="connsiteY42" fmla="*/ 91556 h 2029673"/>
              <a:gd name="connsiteX43" fmla="*/ 7066908 w 15398393"/>
              <a:gd name="connsiteY43" fmla="*/ 2588 h 2029673"/>
              <a:gd name="connsiteX44" fmla="*/ 7306870 w 15398393"/>
              <a:gd name="connsiteY44" fmla="*/ 471 h 20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398393" h="2029673">
                <a:moveTo>
                  <a:pt x="7306870" y="471"/>
                </a:moveTo>
                <a:cubicBezTo>
                  <a:pt x="7544600" y="3592"/>
                  <a:pt x="7772368" y="22140"/>
                  <a:pt x="7960811" y="53498"/>
                </a:cubicBezTo>
                <a:lnTo>
                  <a:pt x="8173066" y="99809"/>
                </a:lnTo>
                <a:lnTo>
                  <a:pt x="8186186" y="102671"/>
                </a:lnTo>
                <a:cubicBezTo>
                  <a:pt x="8470253" y="29814"/>
                  <a:pt x="8893682" y="-6343"/>
                  <a:pt x="9314491" y="1419"/>
                </a:cubicBezTo>
                <a:cubicBezTo>
                  <a:pt x="9454760" y="4006"/>
                  <a:pt x="9594738" y="11473"/>
                  <a:pt x="9729167" y="24088"/>
                </a:cubicBezTo>
                <a:cubicBezTo>
                  <a:pt x="9934030" y="43306"/>
                  <a:pt x="10109911" y="73032"/>
                  <a:pt x="10244442" y="109889"/>
                </a:cubicBezTo>
                <a:lnTo>
                  <a:pt x="10358882" y="150603"/>
                </a:lnTo>
                <a:lnTo>
                  <a:pt x="10397359" y="146914"/>
                </a:lnTo>
                <a:cubicBezTo>
                  <a:pt x="10465996" y="141889"/>
                  <a:pt x="10537186" y="138193"/>
                  <a:pt x="10610207" y="135938"/>
                </a:cubicBezTo>
                <a:cubicBezTo>
                  <a:pt x="10931684" y="126000"/>
                  <a:pt x="11252854" y="145037"/>
                  <a:pt x="11504110" y="186849"/>
                </a:cubicBezTo>
                <a:lnTo>
                  <a:pt x="11716366" y="233159"/>
                </a:lnTo>
                <a:lnTo>
                  <a:pt x="11729486" y="236021"/>
                </a:lnTo>
                <a:cubicBezTo>
                  <a:pt x="12013553" y="163164"/>
                  <a:pt x="12436982" y="127007"/>
                  <a:pt x="12857791" y="134769"/>
                </a:cubicBezTo>
                <a:cubicBezTo>
                  <a:pt x="12998060" y="137356"/>
                  <a:pt x="13138038" y="144824"/>
                  <a:pt x="13272467" y="157438"/>
                </a:cubicBezTo>
                <a:cubicBezTo>
                  <a:pt x="13682193" y="195874"/>
                  <a:pt x="13975990" y="276344"/>
                  <a:pt x="14054920" y="371820"/>
                </a:cubicBezTo>
                <a:lnTo>
                  <a:pt x="14059181" y="372202"/>
                </a:lnTo>
                <a:lnTo>
                  <a:pt x="14390032" y="401899"/>
                </a:lnTo>
                <a:cubicBezTo>
                  <a:pt x="14703082" y="440520"/>
                  <a:pt x="14943985" y="503538"/>
                  <a:pt x="15059092" y="579883"/>
                </a:cubicBezTo>
                <a:cubicBezTo>
                  <a:pt x="15170636" y="653772"/>
                  <a:pt x="15154740" y="734022"/>
                  <a:pt x="15014145" y="805497"/>
                </a:cubicBezTo>
                <a:cubicBezTo>
                  <a:pt x="15359740" y="903518"/>
                  <a:pt x="15480603" y="1030585"/>
                  <a:pt x="15342474" y="1150456"/>
                </a:cubicBezTo>
                <a:cubicBezTo>
                  <a:pt x="15158851" y="1309817"/>
                  <a:pt x="14550977" y="1429161"/>
                  <a:pt x="13804426" y="1452416"/>
                </a:cubicBezTo>
                <a:cubicBezTo>
                  <a:pt x="13800863" y="1551885"/>
                  <a:pt x="13599974" y="1646220"/>
                  <a:pt x="13253831" y="1711157"/>
                </a:cubicBezTo>
                <a:cubicBezTo>
                  <a:pt x="12727901" y="1809836"/>
                  <a:pt x="11968195" y="1822516"/>
                  <a:pt x="11379232" y="1742485"/>
                </a:cubicBezTo>
                <a:cubicBezTo>
                  <a:pt x="11188756" y="1879951"/>
                  <a:pt x="10678723" y="1985036"/>
                  <a:pt x="10039606" y="2018514"/>
                </a:cubicBezTo>
                <a:cubicBezTo>
                  <a:pt x="9286477" y="2057959"/>
                  <a:pt x="8500461" y="1990740"/>
                  <a:pt x="8069906" y="1850027"/>
                </a:cubicBezTo>
                <a:cubicBezTo>
                  <a:pt x="7561791" y="1916807"/>
                  <a:pt x="6977760" y="1931429"/>
                  <a:pt x="6447035" y="1901237"/>
                </a:cubicBezTo>
                <a:lnTo>
                  <a:pt x="6322110" y="1891226"/>
                </a:lnTo>
                <a:lnTo>
                  <a:pt x="6213100" y="1895021"/>
                </a:lnTo>
                <a:cubicBezTo>
                  <a:pt x="5552227" y="1906656"/>
                  <a:pt x="4903341" y="1839801"/>
                  <a:pt x="4526606" y="1716677"/>
                </a:cubicBezTo>
                <a:cubicBezTo>
                  <a:pt x="3510376" y="1850238"/>
                  <a:pt x="2190483" y="1775165"/>
                  <a:pt x="1600696" y="1550209"/>
                </a:cubicBezTo>
                <a:cubicBezTo>
                  <a:pt x="1021325" y="1564995"/>
                  <a:pt x="477307" y="1486675"/>
                  <a:pt x="314239" y="1364961"/>
                </a:cubicBezTo>
                <a:cubicBezTo>
                  <a:pt x="196117" y="1276901"/>
                  <a:pt x="300535" y="1181864"/>
                  <a:pt x="589125" y="1114908"/>
                </a:cubicBezTo>
                <a:cubicBezTo>
                  <a:pt x="179673" y="1062387"/>
                  <a:pt x="-48348" y="961602"/>
                  <a:pt x="8657" y="858360"/>
                </a:cubicBezTo>
                <a:cubicBezTo>
                  <a:pt x="75529" y="737480"/>
                  <a:pt x="515676" y="642794"/>
                  <a:pt x="1068738" y="630333"/>
                </a:cubicBezTo>
                <a:cubicBezTo>
                  <a:pt x="1072026" y="628315"/>
                  <a:pt x="1075589" y="626340"/>
                  <a:pt x="1078878" y="624322"/>
                </a:cubicBezTo>
                <a:cubicBezTo>
                  <a:pt x="1004607" y="505284"/>
                  <a:pt x="1177815" y="385238"/>
                  <a:pt x="1551091" y="296870"/>
                </a:cubicBezTo>
                <a:cubicBezTo>
                  <a:pt x="2140877" y="157298"/>
                  <a:pt x="3097087" y="126189"/>
                  <a:pt x="3848297" y="222060"/>
                </a:cubicBezTo>
                <a:lnTo>
                  <a:pt x="3848738" y="221922"/>
                </a:lnTo>
                <a:lnTo>
                  <a:pt x="4050886" y="158505"/>
                </a:lnTo>
                <a:cubicBezTo>
                  <a:pt x="4589786" y="26913"/>
                  <a:pt x="5554826" y="13481"/>
                  <a:pt x="6164414" y="144398"/>
                </a:cubicBezTo>
                <a:lnTo>
                  <a:pt x="6174745" y="140994"/>
                </a:lnTo>
                <a:lnTo>
                  <a:pt x="6324776" y="91556"/>
                </a:lnTo>
                <a:cubicBezTo>
                  <a:pt x="6512030" y="43698"/>
                  <a:pt x="6774823" y="11605"/>
                  <a:pt x="7066908" y="2588"/>
                </a:cubicBezTo>
                <a:cubicBezTo>
                  <a:pt x="7147277" y="104"/>
                  <a:pt x="7227627" y="-570"/>
                  <a:pt x="7306870" y="471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359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(MS)</vt:lpstr>
      <vt:lpstr>Calibri (MS) 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Taiwo Timothy</dc:creator>
  <cp:lastModifiedBy>Taiwo Timothy</cp:lastModifiedBy>
  <cp:revision>7</cp:revision>
  <dcterms:created xsi:type="dcterms:W3CDTF">2025-08-02T17:11:43Z</dcterms:created>
  <dcterms:modified xsi:type="dcterms:W3CDTF">2025-08-02T20:25:27Z</dcterms:modified>
</cp:coreProperties>
</file>