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3E8F"/>
    <a:srgbClr val="DB2E2E"/>
    <a:srgbClr val="15234F"/>
    <a:srgbClr val="4472C4"/>
    <a:srgbClr val="FB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76329-459A-ECFC-0F7E-687631C17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A1C348-E724-77AC-FD17-6B9E71387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3E0B5-BFC6-5447-ECCD-A6B68E38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D39A-712E-BBBA-1E67-24F43B154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F44E-9F15-F60B-4800-FE2118D4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0CDC-A2AA-FAD5-1BA6-ADB8A090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99DB4-DAA3-4025-54F1-990EA8A96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26E83-3091-8F13-BC59-708EFB670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DFA4-7FA5-9B75-F7BB-46D832D3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72E2-AE96-895B-1EAE-C605BAC0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1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3BDF0-5746-F601-7797-CA62492DA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C80F9-FB82-152A-7746-185F0ACFB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264DE-3632-9980-1C31-87DE4141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391DE-75A9-3675-B2D0-4424ACE2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F81AC-4A36-3BBB-63AF-ABD8C637C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7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8C6E-867A-D481-96CD-BCFDB973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1614-3BD1-11C1-8770-0B079EE7A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DFE22-0CF1-DE52-DCB7-EC3CC0D71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BBFD-6703-013A-52D2-6B45B24E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547A-5FAD-299D-3B99-E6490782D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2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1EBB-8B15-A9B1-F414-6DA37F8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EC336-CEA1-2B28-FD9E-0D173DC93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E899A-9997-085B-E44F-5C13394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FE45F-46A1-49F1-1CE6-01FD8A96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79078-6D85-6FDB-05E0-492C2326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3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8904D-9029-43E6-5CC2-A134C484A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F6CDA-9F83-6B82-C039-1C741C801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D37CE-B25B-0DF4-EDFE-2C5EFEA36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16482-FDC6-481D-7453-623AD5CB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528D6-D369-F90D-2B56-409C56316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0A8E4-48BB-7EA9-B9F5-25D837C9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FCC9-08C6-CF85-E179-0758A9A9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3C76-0A95-A1E6-A5DB-81441A4B4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9C638-6226-6137-7DF9-6ADBF5CE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C9A4A-5EB1-8164-3C23-9F6650164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24B68-967D-9AA5-0917-45BC73579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75623-81CD-B208-35F8-B90615A09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9D8525-21C1-6C3B-C902-4AF9A2C79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C1B999-4E4A-2140-1B3A-AD4907A7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E47D-8878-9ABF-8673-F73EB68D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CC610A-A5D4-130F-EB68-C39FA70A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E339B-3B74-6894-5047-E3B189E1E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64D14-97CD-2052-17DC-102CB94D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F12C69-403C-6450-E082-A27F9E23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0E4C0-C5CA-1162-329E-68C5371D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0902C-27EA-FF6E-8A29-BF805B1F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1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16309-00BB-BD83-41E4-9BF33E39D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46E6-323F-9FA8-A1C9-0C55CEA4C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9A5D5-44F7-FD11-B843-79B95883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AE5B9-1D64-E9DD-5737-6DEC5B34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19945-33F0-C4CF-FC61-54D5C70F4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0A7CF-1482-9B7C-6FDA-33CA3AA1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03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7C983-B147-318F-BCD0-FF9B80CB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D1EA4-8D86-34AD-25F5-F5795B0890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099F3-FC99-A18B-A0B7-53BA3A66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18BD0-51A4-535C-EE60-55204D84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4B293-736E-94E8-4363-3BB0D74F5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6D4D-5783-8B6A-21BF-99A4E08E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4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0B31F-B04F-1629-1BB7-BC06716C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89C9D-9CCF-2EAD-BFD4-FCDACCE5B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61348-5A78-1D31-A85E-4C70AB18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3A5C6-93F1-4922-BC3F-74F6396C609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DE47-B9A1-6D9D-05F2-19F397F2C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E15F7-A045-4E8B-2672-37AFA558F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87B52-64E4-46A9-B64F-5B05647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2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6788EF-9554-9DF1-C271-B680B30D87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E5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DE11ECD-96AF-F8EE-2807-C4FBC5AF28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1"/>
          <a:stretch/>
        </p:blipFill>
        <p:spPr>
          <a:xfrm>
            <a:off x="0" y="-17462"/>
            <a:ext cx="12324164" cy="68754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2F3FB67-00B6-3D5D-47E3-D57EE9F0FA21}"/>
              </a:ext>
            </a:extLst>
          </p:cNvPr>
          <p:cNvSpPr/>
          <p:nvPr/>
        </p:nvSpPr>
        <p:spPr>
          <a:xfrm>
            <a:off x="0" y="-17462"/>
            <a:ext cx="12324164" cy="6858000"/>
          </a:xfrm>
          <a:prstGeom prst="rect">
            <a:avLst/>
          </a:prstGeom>
          <a:gradFill flip="none" rotWithShape="1">
            <a:gsLst>
              <a:gs pos="0">
                <a:srgbClr val="15234F">
                  <a:alpha val="5000"/>
                </a:srgbClr>
              </a:gs>
              <a:gs pos="74000">
                <a:srgbClr val="15234F"/>
              </a:gs>
              <a:gs pos="100000">
                <a:srgbClr val="15234F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C2FDF-98AF-3BE2-4E98-109EB5EDF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007" y="4046538"/>
            <a:ext cx="9344025" cy="196373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Nashville Accidents </a:t>
            </a:r>
            <a:br>
              <a: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</a:br>
            <a:r>
              <a: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bg1"/>
                </a:solidFill>
                <a:latin typeface="+mn-lt"/>
              </a:rPr>
              <a:t>Jan 2018 - Apl 2025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91089-F0B2-BF5F-C98C-FFC062E06EF1}"/>
              </a:ext>
            </a:extLst>
          </p:cNvPr>
          <p:cNvSpPr/>
          <p:nvPr/>
        </p:nvSpPr>
        <p:spPr>
          <a:xfrm>
            <a:off x="8464401" y="0"/>
            <a:ext cx="3859763" cy="1301070"/>
          </a:xfrm>
          <a:prstGeom prst="rect">
            <a:avLst/>
          </a:prstGeom>
          <a:gradFill>
            <a:gsLst>
              <a:gs pos="10000">
                <a:schemeClr val="bg1">
                  <a:alpha val="0"/>
                </a:schemeClr>
              </a:gs>
              <a:gs pos="74000">
                <a:schemeClr val="bg1"/>
              </a:gs>
              <a:gs pos="100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637DA9-E1E9-5E28-1474-8CDB6159C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0538" y="-567069"/>
            <a:ext cx="2293318" cy="2293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00864-34C5-6B11-FE2B-FDD2DEE26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807" y="97788"/>
            <a:ext cx="1203282" cy="1203282"/>
          </a:xfrm>
          <a:prstGeom prst="rect">
            <a:avLst/>
          </a:prstGeom>
        </p:spPr>
      </p:pic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881769E0-0E93-A4D3-FA31-4ED2C88C905A}"/>
              </a:ext>
            </a:extLst>
          </p:cNvPr>
          <p:cNvSpPr/>
          <p:nvPr/>
        </p:nvSpPr>
        <p:spPr>
          <a:xfrm>
            <a:off x="7021484" y="4686299"/>
            <a:ext cx="2305050" cy="957263"/>
          </a:xfrm>
          <a:prstGeom prst="leftRightArrow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9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444A89-85B2-5861-EC28-F4FD1C631D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29C5A-A21B-085A-C2B9-79162870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67" y="428400"/>
            <a:ext cx="2091319" cy="58773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263E8F"/>
                </a:solidFill>
                <a:latin typeface="+mn-lt"/>
              </a:rPr>
              <a:t>Outline: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B3AB96-8D30-06C6-29D9-E4BA04B511E6}"/>
              </a:ext>
            </a:extLst>
          </p:cNvPr>
          <p:cNvSpPr/>
          <p:nvPr/>
        </p:nvSpPr>
        <p:spPr>
          <a:xfrm>
            <a:off x="0" y="1082351"/>
            <a:ext cx="12192000" cy="867327"/>
          </a:xfrm>
          <a:prstGeom prst="rect">
            <a:avLst/>
          </a:prstGeom>
          <a:solidFill>
            <a:srgbClr val="4472C4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6212AE-B7E6-3B04-4BA8-7A003A05D96E}"/>
              </a:ext>
            </a:extLst>
          </p:cNvPr>
          <p:cNvSpPr txBox="1"/>
          <p:nvPr/>
        </p:nvSpPr>
        <p:spPr>
          <a:xfrm>
            <a:off x="1258371" y="1277487"/>
            <a:ext cx="2119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A22DA63-8515-893C-897E-E86E9053644F}"/>
              </a:ext>
            </a:extLst>
          </p:cNvPr>
          <p:cNvSpPr/>
          <p:nvPr/>
        </p:nvSpPr>
        <p:spPr>
          <a:xfrm>
            <a:off x="0" y="1959428"/>
            <a:ext cx="12192000" cy="867327"/>
          </a:xfrm>
          <a:prstGeom prst="rect">
            <a:avLst/>
          </a:prstGeom>
          <a:solidFill>
            <a:schemeClr val="bg1">
              <a:alpha val="1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D40107-20B6-6620-BF09-81AB3EFBD834}"/>
              </a:ext>
            </a:extLst>
          </p:cNvPr>
          <p:cNvSpPr txBox="1"/>
          <p:nvPr/>
        </p:nvSpPr>
        <p:spPr>
          <a:xfrm>
            <a:off x="1258371" y="2154564"/>
            <a:ext cx="489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Accident Trends Over Time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1DD60C-21D5-CAC0-2020-42C8FD68ACB6}"/>
              </a:ext>
            </a:extLst>
          </p:cNvPr>
          <p:cNvSpPr/>
          <p:nvPr/>
        </p:nvSpPr>
        <p:spPr>
          <a:xfrm>
            <a:off x="0" y="2869476"/>
            <a:ext cx="12192000" cy="867327"/>
          </a:xfrm>
          <a:prstGeom prst="rect">
            <a:avLst/>
          </a:prstGeom>
          <a:solidFill>
            <a:srgbClr val="4472C4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1821FF3-654F-EE9F-4FF4-A34D1877D3E8}"/>
              </a:ext>
            </a:extLst>
          </p:cNvPr>
          <p:cNvSpPr/>
          <p:nvPr/>
        </p:nvSpPr>
        <p:spPr>
          <a:xfrm>
            <a:off x="0" y="3746553"/>
            <a:ext cx="12192000" cy="867327"/>
          </a:xfrm>
          <a:prstGeom prst="rect">
            <a:avLst/>
          </a:prstGeom>
          <a:solidFill>
            <a:schemeClr val="bg1">
              <a:alpha val="1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8E1C51-274E-411C-67A3-4E07A3FA4147}"/>
              </a:ext>
            </a:extLst>
          </p:cNvPr>
          <p:cNvSpPr txBox="1"/>
          <p:nvPr/>
        </p:nvSpPr>
        <p:spPr>
          <a:xfrm>
            <a:off x="1258370" y="3041529"/>
            <a:ext cx="322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of Day 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4A8C93-8C9D-99B9-4C7D-897411A4935F}"/>
              </a:ext>
            </a:extLst>
          </p:cNvPr>
          <p:cNvSpPr txBox="1"/>
          <p:nvPr/>
        </p:nvSpPr>
        <p:spPr>
          <a:xfrm>
            <a:off x="1258370" y="3918606"/>
            <a:ext cx="322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Weather Conditions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273A73-C6EE-034D-7FF6-03EA81E0C238}"/>
              </a:ext>
            </a:extLst>
          </p:cNvPr>
          <p:cNvSpPr/>
          <p:nvPr/>
        </p:nvSpPr>
        <p:spPr>
          <a:xfrm>
            <a:off x="0" y="4595640"/>
            <a:ext cx="12192000" cy="867327"/>
          </a:xfrm>
          <a:prstGeom prst="rect">
            <a:avLst/>
          </a:prstGeom>
          <a:solidFill>
            <a:srgbClr val="4472C4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06AB519-3509-88B4-FF88-9883FF5C1314}"/>
              </a:ext>
            </a:extLst>
          </p:cNvPr>
          <p:cNvSpPr/>
          <p:nvPr/>
        </p:nvSpPr>
        <p:spPr>
          <a:xfrm>
            <a:off x="0" y="5472717"/>
            <a:ext cx="12192000" cy="867327"/>
          </a:xfrm>
          <a:prstGeom prst="rect">
            <a:avLst/>
          </a:prstGeom>
          <a:solidFill>
            <a:schemeClr val="bg1">
              <a:alpha val="1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AF45AA6-0E7F-9D62-E685-7BAF1E328E3F}"/>
              </a:ext>
            </a:extLst>
          </p:cNvPr>
          <p:cNvSpPr txBox="1"/>
          <p:nvPr/>
        </p:nvSpPr>
        <p:spPr>
          <a:xfrm>
            <a:off x="1258370" y="4767693"/>
            <a:ext cx="593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Time of Day vs Weather Conditions</a:t>
            </a:r>
            <a:endParaRPr lang="en-US" sz="2800" b="1" dirty="0">
              <a:solidFill>
                <a:srgbClr val="15234F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BA471B-D952-0C9D-935D-684EBAD77752}"/>
              </a:ext>
            </a:extLst>
          </p:cNvPr>
          <p:cNvSpPr txBox="1"/>
          <p:nvPr/>
        </p:nvSpPr>
        <p:spPr>
          <a:xfrm>
            <a:off x="1258370" y="5644770"/>
            <a:ext cx="32296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Recommendations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D81D34DE-EFFC-8CB0-D87F-F15765D7DC6E}"/>
              </a:ext>
            </a:extLst>
          </p:cNvPr>
          <p:cNvSpPr/>
          <p:nvPr/>
        </p:nvSpPr>
        <p:spPr>
          <a:xfrm>
            <a:off x="586567" y="1405870"/>
            <a:ext cx="466530" cy="220287"/>
          </a:xfrm>
          <a:prstGeom prst="chevron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F57C5866-8C72-21C6-FF56-1BAB2627648A}"/>
              </a:ext>
            </a:extLst>
          </p:cNvPr>
          <p:cNvSpPr/>
          <p:nvPr/>
        </p:nvSpPr>
        <p:spPr>
          <a:xfrm>
            <a:off x="586567" y="2282947"/>
            <a:ext cx="466530" cy="220287"/>
          </a:xfrm>
          <a:prstGeom prst="chevron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49D711B7-AF26-C95F-812A-884E7C2BF5E4}"/>
              </a:ext>
            </a:extLst>
          </p:cNvPr>
          <p:cNvSpPr/>
          <p:nvPr/>
        </p:nvSpPr>
        <p:spPr>
          <a:xfrm>
            <a:off x="586567" y="3208713"/>
            <a:ext cx="466530" cy="220287"/>
          </a:xfrm>
          <a:prstGeom prst="chevron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3AF892C9-8117-DB36-FF5D-D71B855E271E}"/>
              </a:ext>
            </a:extLst>
          </p:cNvPr>
          <p:cNvSpPr/>
          <p:nvPr/>
        </p:nvSpPr>
        <p:spPr>
          <a:xfrm>
            <a:off x="586567" y="4085790"/>
            <a:ext cx="466530" cy="220287"/>
          </a:xfrm>
          <a:prstGeom prst="chevron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358313BB-9513-E271-3FAE-12DF60643825}"/>
              </a:ext>
            </a:extLst>
          </p:cNvPr>
          <p:cNvSpPr/>
          <p:nvPr/>
        </p:nvSpPr>
        <p:spPr>
          <a:xfrm>
            <a:off x="586567" y="4898572"/>
            <a:ext cx="466530" cy="220287"/>
          </a:xfrm>
          <a:prstGeom prst="chevron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D402B35A-44C7-AE83-4F2F-75D8823B68D1}"/>
              </a:ext>
            </a:extLst>
          </p:cNvPr>
          <p:cNvSpPr/>
          <p:nvPr/>
        </p:nvSpPr>
        <p:spPr>
          <a:xfrm>
            <a:off x="586567" y="5775649"/>
            <a:ext cx="466530" cy="220287"/>
          </a:xfrm>
          <a:prstGeom prst="chevron">
            <a:avLst/>
          </a:prstGeom>
          <a:solidFill>
            <a:srgbClr val="DB2E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49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36883C2-2BCA-B5F8-DD34-AD5FA4D38B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91" y="1836688"/>
            <a:ext cx="7637195" cy="76371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602502-F6DB-28FD-B3B8-F5FDCC8F436C}"/>
              </a:ext>
            </a:extLst>
          </p:cNvPr>
          <p:cNvSpPr/>
          <p:nvPr/>
        </p:nvSpPr>
        <p:spPr>
          <a:xfrm>
            <a:off x="0" y="-15083"/>
            <a:ext cx="12192000" cy="867327"/>
          </a:xfrm>
          <a:prstGeom prst="rect">
            <a:avLst/>
          </a:prstGeom>
          <a:solidFill>
            <a:srgbClr val="4472C4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7429E53-FE08-E114-6CBB-A7F99E6282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5" t="22958" r="43299" b="45370"/>
          <a:stretch/>
        </p:blipFill>
        <p:spPr>
          <a:xfrm>
            <a:off x="2043405" y="1437238"/>
            <a:ext cx="8248261" cy="3585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6F4719C-9D68-7779-24D6-1ACF64B95412}"/>
              </a:ext>
            </a:extLst>
          </p:cNvPr>
          <p:cNvSpPr/>
          <p:nvPr/>
        </p:nvSpPr>
        <p:spPr>
          <a:xfrm>
            <a:off x="2043405" y="1201688"/>
            <a:ext cx="8388220" cy="408919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7FEE97-55B9-442A-5960-BC7487F6BBDC}"/>
              </a:ext>
            </a:extLst>
          </p:cNvPr>
          <p:cNvSpPr/>
          <p:nvPr/>
        </p:nvSpPr>
        <p:spPr>
          <a:xfrm>
            <a:off x="317241" y="5450374"/>
            <a:ext cx="11532637" cy="989045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7469B-4B11-E121-9FF3-224EF2CB479D}"/>
              </a:ext>
            </a:extLst>
          </p:cNvPr>
          <p:cNvSpPr txBox="1"/>
          <p:nvPr/>
        </p:nvSpPr>
        <p:spPr>
          <a:xfrm>
            <a:off x="317240" y="192516"/>
            <a:ext cx="11532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63E8F"/>
                </a:solidFill>
              </a:rPr>
              <a:t>Accident Trends Over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D152C-117B-D763-0498-F5E5499310C6}"/>
              </a:ext>
            </a:extLst>
          </p:cNvPr>
          <p:cNvSpPr txBox="1"/>
          <p:nvPr/>
        </p:nvSpPr>
        <p:spPr>
          <a:xfrm>
            <a:off x="578498" y="5640326"/>
            <a:ext cx="92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Accident volumes </a:t>
            </a:r>
            <a:r>
              <a:rPr lang="en-US" b="1" dirty="0"/>
              <a:t>declined steadily from 2018</a:t>
            </a:r>
            <a:r>
              <a:rPr lang="en-US" dirty="0"/>
              <a:t> and </a:t>
            </a:r>
            <a:r>
              <a:rPr lang="en-US" b="1" dirty="0"/>
              <a:t>stabilized around 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Post-2020, the number of accidents has remained relatively consistent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4127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16A29B-0140-E3B9-315E-B7C13C0669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05" y="2055763"/>
            <a:ext cx="7637195" cy="76371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602502-F6DB-28FD-B3B8-F5FDCC8F436C}"/>
              </a:ext>
            </a:extLst>
          </p:cNvPr>
          <p:cNvSpPr/>
          <p:nvPr/>
        </p:nvSpPr>
        <p:spPr>
          <a:xfrm>
            <a:off x="0" y="-15083"/>
            <a:ext cx="12192000" cy="867327"/>
          </a:xfrm>
          <a:prstGeom prst="rect">
            <a:avLst/>
          </a:prstGeom>
          <a:solidFill>
            <a:srgbClr val="4472C4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4719C-9D68-7779-24D6-1ACF64B95412}"/>
              </a:ext>
            </a:extLst>
          </p:cNvPr>
          <p:cNvSpPr/>
          <p:nvPr/>
        </p:nvSpPr>
        <p:spPr>
          <a:xfrm>
            <a:off x="317241" y="1438274"/>
            <a:ext cx="5483484" cy="33242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7FEE97-55B9-442A-5960-BC7487F6BBDC}"/>
              </a:ext>
            </a:extLst>
          </p:cNvPr>
          <p:cNvSpPr/>
          <p:nvPr/>
        </p:nvSpPr>
        <p:spPr>
          <a:xfrm>
            <a:off x="317241" y="5450374"/>
            <a:ext cx="11532637" cy="989045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7469B-4B11-E121-9FF3-224EF2CB479D}"/>
              </a:ext>
            </a:extLst>
          </p:cNvPr>
          <p:cNvSpPr txBox="1"/>
          <p:nvPr/>
        </p:nvSpPr>
        <p:spPr>
          <a:xfrm>
            <a:off x="317240" y="192516"/>
            <a:ext cx="11532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63E8F"/>
                </a:solidFill>
              </a:rPr>
              <a:t>Time of Day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D152C-117B-D763-0498-F5E5499310C6}"/>
              </a:ext>
            </a:extLst>
          </p:cNvPr>
          <p:cNvSpPr txBox="1"/>
          <p:nvPr/>
        </p:nvSpPr>
        <p:spPr>
          <a:xfrm>
            <a:off x="578498" y="5655286"/>
            <a:ext cx="92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Evening and Night</a:t>
            </a:r>
            <a:r>
              <a:rPr lang="en-US" dirty="0"/>
              <a:t> periods recorded the highest number of accidents..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Clear weather</a:t>
            </a:r>
            <a:r>
              <a:rPr lang="en-US" dirty="0"/>
              <a:t> was the most common condition during these incidents.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E186F84-518F-41B5-55FB-2A7AC1810D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44" t="22851" r="1844" b="46122"/>
          <a:stretch/>
        </p:blipFill>
        <p:spPr>
          <a:xfrm>
            <a:off x="414824" y="1603478"/>
            <a:ext cx="5250298" cy="287814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0AA32CE-21B0-ED40-4930-DA55AE03D67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4" t="58311" r="717" b="11944"/>
          <a:stretch/>
        </p:blipFill>
        <p:spPr>
          <a:xfrm>
            <a:off x="6024231" y="1567118"/>
            <a:ext cx="5571970" cy="28781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7A053C-0D9C-7153-0C0B-A12CAE134E00}"/>
              </a:ext>
            </a:extLst>
          </p:cNvPr>
          <p:cNvSpPr/>
          <p:nvPr/>
        </p:nvSpPr>
        <p:spPr>
          <a:xfrm>
            <a:off x="6001798" y="1438274"/>
            <a:ext cx="5775377" cy="332422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437B50-E814-D6D8-598A-14F144976E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091" y="1836688"/>
            <a:ext cx="7637195" cy="763719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1602502-F6DB-28FD-B3B8-F5FDCC8F436C}"/>
              </a:ext>
            </a:extLst>
          </p:cNvPr>
          <p:cNvSpPr/>
          <p:nvPr/>
        </p:nvSpPr>
        <p:spPr>
          <a:xfrm>
            <a:off x="0" y="-15083"/>
            <a:ext cx="12192000" cy="867327"/>
          </a:xfrm>
          <a:prstGeom prst="rect">
            <a:avLst/>
          </a:prstGeom>
          <a:solidFill>
            <a:srgbClr val="4472C4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F4719C-9D68-7779-24D6-1ACF64B95412}"/>
              </a:ext>
            </a:extLst>
          </p:cNvPr>
          <p:cNvSpPr/>
          <p:nvPr/>
        </p:nvSpPr>
        <p:spPr>
          <a:xfrm>
            <a:off x="2071395" y="1438274"/>
            <a:ext cx="7856375" cy="3730885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7FEE97-55B9-442A-5960-BC7487F6BBDC}"/>
              </a:ext>
            </a:extLst>
          </p:cNvPr>
          <p:cNvSpPr/>
          <p:nvPr/>
        </p:nvSpPr>
        <p:spPr>
          <a:xfrm>
            <a:off x="317241" y="5450374"/>
            <a:ext cx="11532637" cy="989045"/>
          </a:xfrm>
          <a:prstGeom prst="round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7469B-4B11-E121-9FF3-224EF2CB479D}"/>
              </a:ext>
            </a:extLst>
          </p:cNvPr>
          <p:cNvSpPr txBox="1"/>
          <p:nvPr/>
        </p:nvSpPr>
        <p:spPr>
          <a:xfrm>
            <a:off x="317240" y="192516"/>
            <a:ext cx="11532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263E8F"/>
                </a:solidFill>
              </a:rPr>
              <a:t>Time of Day vs. Weather Conditions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D152C-117B-D763-0498-F5E5499310C6}"/>
              </a:ext>
            </a:extLst>
          </p:cNvPr>
          <p:cNvSpPr txBox="1"/>
          <p:nvPr/>
        </p:nvSpPr>
        <p:spPr>
          <a:xfrm>
            <a:off x="578498" y="5488096"/>
            <a:ext cx="9280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stacked bar chart</a:t>
            </a:r>
            <a:r>
              <a:rPr lang="en-US" dirty="0"/>
              <a:t> illustrates accident counts by weather conditions across Morning, Afternoon, Evening, and Night.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Clear weather consistently showed the highest accident counts</a:t>
            </a:r>
            <a:r>
              <a:rPr lang="en-US" dirty="0"/>
              <a:t> across all time periods.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E186F84-518F-41B5-55FB-2A7AC1810DE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4" t="59634" r="43130" b="9339"/>
          <a:stretch/>
        </p:blipFill>
        <p:spPr>
          <a:xfrm>
            <a:off x="2402244" y="1652086"/>
            <a:ext cx="7003014" cy="35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87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444A89-85B2-5861-EC28-F4FD1C631D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529C5A-A21B-085A-C2B9-79162870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567" y="428400"/>
            <a:ext cx="4134723" cy="587738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263E8F"/>
                </a:solidFill>
                <a:latin typeface="+mn-lt"/>
              </a:rPr>
              <a:t>Recommendations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B3AB96-8D30-06C6-29D9-E4BA04B511E6}"/>
              </a:ext>
            </a:extLst>
          </p:cNvPr>
          <p:cNvSpPr/>
          <p:nvPr/>
        </p:nvSpPr>
        <p:spPr>
          <a:xfrm>
            <a:off x="0" y="1082351"/>
            <a:ext cx="12192000" cy="867327"/>
          </a:xfrm>
          <a:prstGeom prst="rect">
            <a:avLst/>
          </a:prstGeom>
          <a:solidFill>
            <a:srgbClr val="4472C4">
              <a:alpha val="1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6212AE-B7E6-3B04-4BA8-7A003A05D96E}"/>
              </a:ext>
            </a:extLst>
          </p:cNvPr>
          <p:cNvSpPr txBox="1"/>
          <p:nvPr/>
        </p:nvSpPr>
        <p:spPr>
          <a:xfrm>
            <a:off x="521252" y="1082351"/>
            <a:ext cx="1073146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dirty="0"/>
              <a:t>Implement or increase use of rear-end collision warning systems, public awareness campaigns, and driver education on safe following distances.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dirty="0"/>
              <a:t>Promote campaigns targeting drowsy driving and impaired driving awareness, especially at night.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3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300" dirty="0"/>
              <a:t>Use insights on accident timing to improve lighting infrastructure, traffic signal coordination, and road signage visibility during high-risk hours (evening/night).</a:t>
            </a:r>
          </a:p>
        </p:txBody>
      </p:sp>
    </p:spTree>
    <p:extLst>
      <p:ext uri="{BB962C8B-B14F-4D97-AF65-F5344CB8AC3E}">
        <p14:creationId xmlns:p14="http://schemas.microsoft.com/office/powerpoint/2010/main" val="148052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181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Nashville Accidents  Jan 2018 - Apl 2025</vt:lpstr>
      <vt:lpstr>Outline:</vt:lpstr>
      <vt:lpstr>PowerPoint Presentation</vt:lpstr>
      <vt:lpstr>PowerPoint Presentation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Taiwo Timothy</dc:creator>
  <cp:lastModifiedBy>Taiwo Timothy</cp:lastModifiedBy>
  <cp:revision>7</cp:revision>
  <dcterms:created xsi:type="dcterms:W3CDTF">2025-08-07T16:11:18Z</dcterms:created>
  <dcterms:modified xsi:type="dcterms:W3CDTF">2025-08-09T16:45:09Z</dcterms:modified>
</cp:coreProperties>
</file>