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d1ba7b1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d1ba7b1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1ba7b17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1ba7b17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1ba7b17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1ba7b17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1ba7b17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1ba7b17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1ba7b175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1ba7b175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1ba7b17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1ba7b17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11776" y="1760425"/>
            <a:ext cx="7289700" cy="1429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000"/>
              <a:t>MENTORNESS AIRPLANE CRASH ANALYSIS</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p:nvPr/>
        </p:nvSpPr>
        <p:spPr>
          <a:xfrm>
            <a:off x="0" y="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0" y="452610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nvSpPr>
        <p:spPr>
          <a:xfrm>
            <a:off x="71450" y="617400"/>
            <a:ext cx="206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Temporal Analysis:</a:t>
            </a:r>
            <a:endParaRPr b="1"/>
          </a:p>
          <a:p>
            <a:pPr indent="0" lvl="0" marL="0" rtl="0" algn="l">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5112950" y="1207115"/>
            <a:ext cx="3838150" cy="2608835"/>
          </a:xfrm>
          <a:prstGeom prst="rect">
            <a:avLst/>
          </a:prstGeom>
          <a:noFill/>
          <a:ln>
            <a:noFill/>
          </a:ln>
        </p:spPr>
      </p:pic>
      <p:sp>
        <p:nvSpPr>
          <p:cNvPr id="63" name="Google Shape;63;p14"/>
          <p:cNvSpPr txBox="1"/>
          <p:nvPr/>
        </p:nvSpPr>
        <p:spPr>
          <a:xfrm>
            <a:off x="71450" y="3405175"/>
            <a:ext cx="5041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highlight>
                  <a:srgbClr val="073763"/>
                </a:highlight>
                <a:latin typeface="Roboto"/>
                <a:ea typeface="Roboto"/>
                <a:cs typeface="Roboto"/>
                <a:sym typeface="Roboto"/>
              </a:rPr>
              <a:t>The data shows a consistent increase in airplane crashes from 1908 to 2023. However, a notable surge is evident from 1973 onwards. In particular, the year 1977 stands out with the highest number of recorded crashes among the analyzed years.</a:t>
            </a:r>
            <a:endParaRPr>
              <a:solidFill>
                <a:srgbClr val="FFFFFF"/>
              </a:solidFill>
              <a:highlight>
                <a:srgbClr val="073763"/>
              </a:highlight>
            </a:endParaRPr>
          </a:p>
        </p:txBody>
      </p:sp>
      <p:sp>
        <p:nvSpPr>
          <p:cNvPr id="64" name="Google Shape;64;p14"/>
          <p:cNvSpPr txBox="1"/>
          <p:nvPr/>
        </p:nvSpPr>
        <p:spPr>
          <a:xfrm>
            <a:off x="71450" y="1162288"/>
            <a:ext cx="47676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200">
                <a:solidFill>
                  <a:schemeClr val="dk1"/>
                </a:solidFill>
                <a:highlight>
                  <a:schemeClr val="lt1"/>
                </a:highlight>
              </a:rPr>
              <a:t>Approximately </a:t>
            </a:r>
            <a:r>
              <a:rPr b="1" lang="en" sz="1200">
                <a:solidFill>
                  <a:schemeClr val="dk1"/>
                </a:solidFill>
                <a:highlight>
                  <a:schemeClr val="lt1"/>
                </a:highlight>
              </a:rPr>
              <a:t>155,000 </a:t>
            </a:r>
            <a:r>
              <a:rPr lang="en" sz="1200">
                <a:solidFill>
                  <a:schemeClr val="dk1"/>
                </a:solidFill>
                <a:highlight>
                  <a:schemeClr val="lt1"/>
                </a:highlight>
              </a:rPr>
              <a:t>individuals were aboard aircraft involved in crashes.</a:t>
            </a:r>
            <a:endParaRPr sz="1200">
              <a:solidFill>
                <a:schemeClr val="dk1"/>
              </a:solidFill>
              <a:highlight>
                <a:schemeClr val="lt1"/>
              </a:highlight>
            </a:endParaRPr>
          </a:p>
          <a:p>
            <a:pPr indent="0" lvl="0" marL="0" rtl="0" algn="l">
              <a:lnSpc>
                <a:spcPct val="115000"/>
              </a:lnSpc>
              <a:spcBef>
                <a:spcPts val="1500"/>
              </a:spcBef>
              <a:spcAft>
                <a:spcPts val="0"/>
              </a:spcAft>
              <a:buNone/>
            </a:pPr>
            <a:r>
              <a:rPr lang="en" sz="1200">
                <a:solidFill>
                  <a:schemeClr val="dk1"/>
                </a:solidFill>
                <a:highlight>
                  <a:schemeClr val="lt1"/>
                </a:highlight>
              </a:rPr>
              <a:t>Around </a:t>
            </a:r>
            <a:r>
              <a:rPr b="1" lang="en" sz="1200">
                <a:solidFill>
                  <a:schemeClr val="dk1"/>
                </a:solidFill>
                <a:highlight>
                  <a:schemeClr val="lt1"/>
                </a:highlight>
              </a:rPr>
              <a:t>112,000</a:t>
            </a:r>
            <a:r>
              <a:rPr lang="en" sz="1200">
                <a:solidFill>
                  <a:schemeClr val="dk1"/>
                </a:solidFill>
                <a:highlight>
                  <a:schemeClr val="lt1"/>
                </a:highlight>
              </a:rPr>
              <a:t> individuals lost their lives in these crashes.</a:t>
            </a:r>
            <a:endParaRPr sz="1200">
              <a:solidFill>
                <a:schemeClr val="dk1"/>
              </a:solidFill>
              <a:highlight>
                <a:schemeClr val="lt1"/>
              </a:highlight>
            </a:endParaRPr>
          </a:p>
          <a:p>
            <a:pPr indent="0" lvl="0" marL="0" rtl="0" algn="l">
              <a:lnSpc>
                <a:spcPct val="115000"/>
              </a:lnSpc>
              <a:spcBef>
                <a:spcPts val="1500"/>
              </a:spcBef>
              <a:spcAft>
                <a:spcPts val="0"/>
              </a:spcAft>
              <a:buNone/>
            </a:pPr>
            <a:r>
              <a:rPr lang="en" sz="1200">
                <a:solidFill>
                  <a:schemeClr val="dk1"/>
                </a:solidFill>
                <a:highlight>
                  <a:schemeClr val="lt1"/>
                </a:highlight>
              </a:rPr>
              <a:t>Approximately </a:t>
            </a:r>
            <a:r>
              <a:rPr b="1" lang="en" sz="1200">
                <a:solidFill>
                  <a:schemeClr val="dk1"/>
                </a:solidFill>
                <a:highlight>
                  <a:schemeClr val="lt1"/>
                </a:highlight>
              </a:rPr>
              <a:t>9,000</a:t>
            </a:r>
            <a:r>
              <a:rPr lang="en" sz="1200">
                <a:solidFill>
                  <a:schemeClr val="dk1"/>
                </a:solidFill>
                <a:highlight>
                  <a:schemeClr val="lt1"/>
                </a:highlight>
              </a:rPr>
              <a:t> individuals on the ground were affected by these crashes.</a:t>
            </a:r>
            <a:endParaRPr sz="1200">
              <a:solidFill>
                <a:schemeClr val="dk1"/>
              </a:solidFill>
              <a:highlight>
                <a:schemeClr val="lt1"/>
              </a:highlight>
            </a:endParaRPr>
          </a:p>
          <a:p>
            <a:pPr indent="0" lvl="0" marL="0" rtl="0" algn="l">
              <a:lnSpc>
                <a:spcPct val="115000"/>
              </a:lnSpc>
              <a:spcBef>
                <a:spcPts val="1500"/>
              </a:spcBef>
              <a:spcAft>
                <a:spcPts val="1500"/>
              </a:spcAft>
              <a:buNone/>
            </a:pPr>
            <a:r>
              <a:rPr lang="en" sz="1200">
                <a:solidFill>
                  <a:schemeClr val="dk1"/>
                </a:solidFill>
                <a:highlight>
                  <a:schemeClr val="lt1"/>
                </a:highlight>
              </a:rPr>
              <a:t>There were approximately </a:t>
            </a:r>
            <a:r>
              <a:rPr b="1" lang="en" sz="1200">
                <a:solidFill>
                  <a:schemeClr val="dk1"/>
                </a:solidFill>
                <a:highlight>
                  <a:schemeClr val="lt1"/>
                </a:highlight>
              </a:rPr>
              <a:t>43,000</a:t>
            </a:r>
            <a:r>
              <a:rPr lang="en" sz="1200">
                <a:solidFill>
                  <a:schemeClr val="dk1"/>
                </a:solidFill>
                <a:highlight>
                  <a:schemeClr val="lt1"/>
                </a:highlight>
              </a:rPr>
              <a:t> survivors of these incidents.</a:t>
            </a:r>
            <a:endParaRPr sz="12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0" y="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0" y="452610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71425" y="590550"/>
            <a:ext cx="76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Geospatial Analysis:</a:t>
            </a:r>
            <a:endParaRPr/>
          </a:p>
        </p:txBody>
      </p:sp>
      <p:pic>
        <p:nvPicPr>
          <p:cNvPr id="72" name="Google Shape;72;p15"/>
          <p:cNvPicPr preferRelativeResize="0"/>
          <p:nvPr/>
        </p:nvPicPr>
        <p:blipFill>
          <a:blip r:embed="rId3">
            <a:alphaModFix/>
          </a:blip>
          <a:stretch>
            <a:fillRect/>
          </a:stretch>
        </p:blipFill>
        <p:spPr>
          <a:xfrm>
            <a:off x="4141000" y="1669475"/>
            <a:ext cx="4895850" cy="2409825"/>
          </a:xfrm>
          <a:prstGeom prst="rect">
            <a:avLst/>
          </a:prstGeom>
          <a:noFill/>
          <a:ln>
            <a:noFill/>
          </a:ln>
        </p:spPr>
      </p:pic>
      <p:sp>
        <p:nvSpPr>
          <p:cNvPr id="73" name="Google Shape;73;p15"/>
          <p:cNvSpPr txBox="1"/>
          <p:nvPr/>
        </p:nvSpPr>
        <p:spPr>
          <a:xfrm>
            <a:off x="71425" y="990750"/>
            <a:ext cx="874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T</a:t>
            </a:r>
            <a:r>
              <a:rPr lang="en" sz="1200">
                <a:solidFill>
                  <a:schemeClr val="dk1"/>
                </a:solidFill>
                <a:highlight>
                  <a:schemeClr val="lt1"/>
                </a:highlight>
                <a:latin typeface="Roboto"/>
                <a:ea typeface="Roboto"/>
                <a:cs typeface="Roboto"/>
                <a:sym typeface="Roboto"/>
              </a:rPr>
              <a:t>he map illustrates fatality rates per country resulting from airplane crashes. </a:t>
            </a:r>
            <a:r>
              <a:rPr b="1" lang="en" sz="1200">
                <a:solidFill>
                  <a:schemeClr val="dk1"/>
                </a:solidFill>
                <a:highlight>
                  <a:schemeClr val="lt1"/>
                </a:highlight>
                <a:latin typeface="Roboto"/>
                <a:ea typeface="Roboto"/>
                <a:cs typeface="Roboto"/>
                <a:sym typeface="Roboto"/>
              </a:rPr>
              <a:t>Russia</a:t>
            </a:r>
            <a:r>
              <a:rPr lang="en" sz="1200">
                <a:solidFill>
                  <a:schemeClr val="dk1"/>
                </a:solidFill>
                <a:highlight>
                  <a:schemeClr val="lt1"/>
                </a:highlight>
                <a:latin typeface="Roboto"/>
                <a:ea typeface="Roboto"/>
                <a:cs typeface="Roboto"/>
                <a:sym typeface="Roboto"/>
              </a:rPr>
              <a:t> leads with approximately </a:t>
            </a:r>
            <a:r>
              <a:rPr b="1" lang="en" sz="1200">
                <a:solidFill>
                  <a:schemeClr val="dk1"/>
                </a:solidFill>
                <a:highlight>
                  <a:schemeClr val="lt1"/>
                </a:highlight>
                <a:latin typeface="Roboto"/>
                <a:ea typeface="Roboto"/>
                <a:cs typeface="Roboto"/>
                <a:sym typeface="Roboto"/>
              </a:rPr>
              <a:t>8.4k</a:t>
            </a:r>
            <a:r>
              <a:rPr lang="en" sz="1200">
                <a:solidFill>
                  <a:schemeClr val="dk1"/>
                </a:solidFill>
                <a:highlight>
                  <a:schemeClr val="lt1"/>
                </a:highlight>
                <a:latin typeface="Roboto"/>
                <a:ea typeface="Roboto"/>
                <a:cs typeface="Roboto"/>
                <a:sym typeface="Roboto"/>
              </a:rPr>
              <a:t> fatalities, followed by </a:t>
            </a:r>
            <a:r>
              <a:rPr b="1" lang="en" sz="1200">
                <a:solidFill>
                  <a:schemeClr val="dk1"/>
                </a:solidFill>
                <a:highlight>
                  <a:schemeClr val="lt1"/>
                </a:highlight>
                <a:latin typeface="Roboto"/>
                <a:ea typeface="Roboto"/>
                <a:cs typeface="Roboto"/>
                <a:sym typeface="Roboto"/>
              </a:rPr>
              <a:t>Brazil (3.2k), Colombia (3k), the USSR (3k), France (2.8k), India (2.8k), Indonesia (2.6k)</a:t>
            </a:r>
            <a:r>
              <a:rPr lang="en" sz="1200">
                <a:solidFill>
                  <a:schemeClr val="dk1"/>
                </a:solidFill>
                <a:highlight>
                  <a:schemeClr val="lt1"/>
                </a:highlight>
                <a:latin typeface="Roboto"/>
                <a:ea typeface="Roboto"/>
                <a:cs typeface="Roboto"/>
                <a:sym typeface="Roboto"/>
              </a:rPr>
              <a:t>, and others."</a:t>
            </a:r>
            <a:endParaRPr>
              <a:solidFill>
                <a:schemeClr val="dk1"/>
              </a:solidFill>
              <a:highlight>
                <a:schemeClr val="lt1"/>
              </a:highlight>
            </a:endParaRPr>
          </a:p>
        </p:txBody>
      </p:sp>
      <p:pic>
        <p:nvPicPr>
          <p:cNvPr id="74" name="Google Shape;74;p15"/>
          <p:cNvPicPr preferRelativeResize="0"/>
          <p:nvPr/>
        </p:nvPicPr>
        <p:blipFill>
          <a:blip r:embed="rId4">
            <a:alphaModFix/>
          </a:blip>
          <a:stretch>
            <a:fillRect/>
          </a:stretch>
        </p:blipFill>
        <p:spPr>
          <a:xfrm>
            <a:off x="152400" y="1697250"/>
            <a:ext cx="3841300" cy="238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0" y="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0" y="452610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59525" y="617400"/>
            <a:ext cx="53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Operator Performance:</a:t>
            </a:r>
            <a:endParaRPr/>
          </a:p>
        </p:txBody>
      </p:sp>
      <p:pic>
        <p:nvPicPr>
          <p:cNvPr id="82" name="Google Shape;82;p16"/>
          <p:cNvPicPr preferRelativeResize="0"/>
          <p:nvPr/>
        </p:nvPicPr>
        <p:blipFill>
          <a:blip r:embed="rId3">
            <a:alphaModFix/>
          </a:blip>
          <a:stretch>
            <a:fillRect/>
          </a:stretch>
        </p:blipFill>
        <p:spPr>
          <a:xfrm>
            <a:off x="379450" y="1974725"/>
            <a:ext cx="8317224" cy="2285763"/>
          </a:xfrm>
          <a:prstGeom prst="rect">
            <a:avLst/>
          </a:prstGeom>
          <a:noFill/>
          <a:ln>
            <a:noFill/>
          </a:ln>
        </p:spPr>
      </p:pic>
      <p:sp>
        <p:nvSpPr>
          <p:cNvPr id="83" name="Google Shape;83;p16"/>
          <p:cNvSpPr txBox="1"/>
          <p:nvPr/>
        </p:nvSpPr>
        <p:spPr>
          <a:xfrm>
            <a:off x="59525" y="1017600"/>
            <a:ext cx="765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The</a:t>
            </a:r>
            <a:r>
              <a:rPr lang="en" sz="1200">
                <a:solidFill>
                  <a:schemeClr val="dk1"/>
                </a:solidFill>
                <a:highlight>
                  <a:schemeClr val="lt1"/>
                </a:highlight>
                <a:latin typeface="Roboto"/>
                <a:ea typeface="Roboto"/>
                <a:cs typeface="Roboto"/>
                <a:sym typeface="Roboto"/>
              </a:rPr>
              <a:t> table reveals the operators with the highest fatalities from airplane crashes. </a:t>
            </a:r>
            <a:r>
              <a:rPr b="1" lang="en" sz="1200">
                <a:solidFill>
                  <a:schemeClr val="dk1"/>
                </a:solidFill>
                <a:highlight>
                  <a:schemeClr val="lt1"/>
                </a:highlight>
                <a:latin typeface="Roboto"/>
                <a:ea typeface="Roboto"/>
                <a:cs typeface="Roboto"/>
                <a:sym typeface="Roboto"/>
              </a:rPr>
              <a:t>Aeroflot</a:t>
            </a:r>
            <a:r>
              <a:rPr lang="en" sz="1200">
                <a:solidFill>
                  <a:schemeClr val="dk1"/>
                </a:solidFill>
                <a:highlight>
                  <a:schemeClr val="lt1"/>
                </a:highlight>
                <a:latin typeface="Roboto"/>
                <a:ea typeface="Roboto"/>
                <a:cs typeface="Roboto"/>
                <a:sym typeface="Roboto"/>
              </a:rPr>
              <a:t> leads with </a:t>
            </a:r>
            <a:r>
              <a:rPr b="1" lang="en" sz="1200">
                <a:solidFill>
                  <a:schemeClr val="dk1"/>
                </a:solidFill>
                <a:highlight>
                  <a:schemeClr val="lt1"/>
                </a:highlight>
                <a:latin typeface="Roboto"/>
                <a:ea typeface="Roboto"/>
                <a:cs typeface="Roboto"/>
                <a:sym typeface="Roboto"/>
              </a:rPr>
              <a:t>8,858 </a:t>
            </a:r>
            <a:r>
              <a:rPr lang="en" sz="1200">
                <a:solidFill>
                  <a:schemeClr val="dk1"/>
                </a:solidFill>
                <a:highlight>
                  <a:schemeClr val="lt1"/>
                </a:highlight>
                <a:latin typeface="Roboto"/>
                <a:ea typeface="Roboto"/>
                <a:cs typeface="Roboto"/>
                <a:sym typeface="Roboto"/>
              </a:rPr>
              <a:t>fatalities, followed by the </a:t>
            </a:r>
            <a:r>
              <a:rPr b="1" lang="en" sz="1200">
                <a:solidFill>
                  <a:schemeClr val="dk1"/>
                </a:solidFill>
                <a:highlight>
                  <a:schemeClr val="lt1"/>
                </a:highlight>
                <a:latin typeface="Roboto"/>
                <a:ea typeface="Roboto"/>
                <a:cs typeface="Roboto"/>
                <a:sym typeface="Roboto"/>
              </a:rPr>
              <a:t>US Air Force Military (3,356)</a:t>
            </a:r>
            <a:r>
              <a:rPr lang="en" sz="1200">
                <a:solidFill>
                  <a:schemeClr val="dk1"/>
                </a:solidFill>
                <a:highlight>
                  <a:schemeClr val="lt1"/>
                </a:highlight>
                <a:latin typeface="Roboto"/>
                <a:ea typeface="Roboto"/>
                <a:cs typeface="Roboto"/>
                <a:sym typeface="Roboto"/>
              </a:rPr>
              <a:t>,</a:t>
            </a:r>
            <a:r>
              <a:rPr b="1" lang="en" sz="1200">
                <a:solidFill>
                  <a:schemeClr val="dk1"/>
                </a:solidFill>
                <a:highlight>
                  <a:schemeClr val="lt1"/>
                </a:highlight>
                <a:latin typeface="Roboto"/>
                <a:ea typeface="Roboto"/>
                <a:cs typeface="Roboto"/>
                <a:sym typeface="Roboto"/>
              </a:rPr>
              <a:t> Air France (1,757)</a:t>
            </a:r>
            <a:r>
              <a:rPr lang="en" sz="1200">
                <a:solidFill>
                  <a:schemeClr val="dk1"/>
                </a:solidFill>
                <a:highlight>
                  <a:schemeClr val="lt1"/>
                </a:highlight>
                <a:latin typeface="Roboto"/>
                <a:ea typeface="Roboto"/>
                <a:cs typeface="Roboto"/>
                <a:sym typeface="Roboto"/>
              </a:rPr>
              <a:t>, </a:t>
            </a:r>
            <a:r>
              <a:rPr b="1" lang="en" sz="1200">
                <a:solidFill>
                  <a:schemeClr val="dk1"/>
                </a:solidFill>
                <a:highlight>
                  <a:schemeClr val="lt1"/>
                </a:highlight>
                <a:latin typeface="Roboto"/>
                <a:ea typeface="Roboto"/>
                <a:cs typeface="Roboto"/>
                <a:sym typeface="Roboto"/>
              </a:rPr>
              <a:t>American Airlines (1,422), Pan American World Airways (1,303)</a:t>
            </a:r>
            <a:r>
              <a:rPr lang="en" sz="1200">
                <a:solidFill>
                  <a:schemeClr val="dk1"/>
                </a:solidFill>
                <a:highlight>
                  <a:schemeClr val="lt1"/>
                </a:highlight>
                <a:latin typeface="Roboto"/>
                <a:ea typeface="Roboto"/>
                <a:cs typeface="Roboto"/>
                <a:sym typeface="Roboto"/>
              </a:rPr>
              <a:t>, and other operators."</a:t>
            </a:r>
            <a:endParaRPr>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p:nvPr/>
        </p:nvSpPr>
        <p:spPr>
          <a:xfrm>
            <a:off x="0" y="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0" y="452610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0" y="617400"/>
            <a:ext cx="754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Aircraft Analysis:</a:t>
            </a:r>
            <a:endParaRPr/>
          </a:p>
        </p:txBody>
      </p:sp>
      <p:pic>
        <p:nvPicPr>
          <p:cNvPr id="91" name="Google Shape;91;p17"/>
          <p:cNvPicPr preferRelativeResize="0"/>
          <p:nvPr/>
        </p:nvPicPr>
        <p:blipFill>
          <a:blip r:embed="rId3">
            <a:alphaModFix/>
          </a:blip>
          <a:stretch>
            <a:fillRect/>
          </a:stretch>
        </p:blipFill>
        <p:spPr>
          <a:xfrm>
            <a:off x="207500" y="2000925"/>
            <a:ext cx="8860301" cy="2302550"/>
          </a:xfrm>
          <a:prstGeom prst="rect">
            <a:avLst/>
          </a:prstGeom>
          <a:noFill/>
          <a:ln>
            <a:noFill/>
          </a:ln>
        </p:spPr>
      </p:pic>
      <p:sp>
        <p:nvSpPr>
          <p:cNvPr id="92" name="Google Shape;92;p17"/>
          <p:cNvSpPr txBox="1"/>
          <p:nvPr/>
        </p:nvSpPr>
        <p:spPr>
          <a:xfrm>
            <a:off x="42875" y="1069488"/>
            <a:ext cx="868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T</a:t>
            </a:r>
            <a:r>
              <a:rPr lang="en" sz="1200">
                <a:solidFill>
                  <a:schemeClr val="dk1"/>
                </a:solidFill>
                <a:highlight>
                  <a:schemeClr val="lt1"/>
                </a:highlight>
                <a:latin typeface="Roboto"/>
                <a:ea typeface="Roboto"/>
                <a:cs typeface="Roboto"/>
                <a:sym typeface="Roboto"/>
              </a:rPr>
              <a:t>he table displays aircraft types with the highest fatalities from airplane crashes. The </a:t>
            </a:r>
            <a:r>
              <a:rPr b="1" lang="en" sz="1200">
                <a:solidFill>
                  <a:schemeClr val="dk1"/>
                </a:solidFill>
                <a:highlight>
                  <a:schemeClr val="lt1"/>
                </a:highlight>
                <a:latin typeface="Roboto"/>
                <a:ea typeface="Roboto"/>
                <a:cs typeface="Roboto"/>
                <a:sym typeface="Roboto"/>
              </a:rPr>
              <a:t>Douglas DC-3</a:t>
            </a:r>
            <a:r>
              <a:rPr lang="en" sz="1200">
                <a:solidFill>
                  <a:schemeClr val="dk1"/>
                </a:solidFill>
                <a:highlight>
                  <a:schemeClr val="lt1"/>
                </a:highlight>
                <a:latin typeface="Roboto"/>
                <a:ea typeface="Roboto"/>
                <a:cs typeface="Roboto"/>
                <a:sym typeface="Roboto"/>
              </a:rPr>
              <a:t> tops the list with </a:t>
            </a:r>
            <a:r>
              <a:rPr b="1" lang="en" sz="1200">
                <a:solidFill>
                  <a:schemeClr val="dk1"/>
                </a:solidFill>
                <a:highlight>
                  <a:schemeClr val="lt1"/>
                </a:highlight>
                <a:latin typeface="Roboto"/>
                <a:ea typeface="Roboto"/>
                <a:cs typeface="Roboto"/>
                <a:sym typeface="Roboto"/>
              </a:rPr>
              <a:t>4,734</a:t>
            </a:r>
            <a:r>
              <a:rPr lang="en" sz="1200">
                <a:solidFill>
                  <a:schemeClr val="dk1"/>
                </a:solidFill>
                <a:highlight>
                  <a:schemeClr val="lt1"/>
                </a:highlight>
                <a:latin typeface="Roboto"/>
                <a:ea typeface="Roboto"/>
                <a:cs typeface="Roboto"/>
                <a:sym typeface="Roboto"/>
              </a:rPr>
              <a:t> fatalities, followed by the</a:t>
            </a:r>
            <a:r>
              <a:rPr b="1" lang="en" sz="1200">
                <a:solidFill>
                  <a:schemeClr val="dk1"/>
                </a:solidFill>
                <a:highlight>
                  <a:schemeClr val="lt1"/>
                </a:highlight>
                <a:latin typeface="Roboto"/>
                <a:ea typeface="Roboto"/>
                <a:cs typeface="Roboto"/>
                <a:sym typeface="Roboto"/>
              </a:rPr>
              <a:t> Antonov An-26 (1,225), Douglas C-47 (1,058), Douglas DC-6B (1,051), Ilyushin IL-18B (1,008),</a:t>
            </a:r>
            <a:r>
              <a:rPr lang="en" sz="1200">
                <a:solidFill>
                  <a:schemeClr val="dk1"/>
                </a:solidFill>
                <a:highlight>
                  <a:schemeClr val="lt1"/>
                </a:highlight>
                <a:latin typeface="Roboto"/>
                <a:ea typeface="Roboto"/>
                <a:cs typeface="Roboto"/>
                <a:sym typeface="Roboto"/>
              </a:rPr>
              <a:t> and other aircraft types.</a:t>
            </a:r>
            <a:endParaRPr>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p:nvPr/>
        </p:nvSpPr>
        <p:spPr>
          <a:xfrm>
            <a:off x="0" y="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0" y="452610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0" y="617400"/>
            <a:ext cx="527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Route Analysis:</a:t>
            </a:r>
            <a:endParaRPr/>
          </a:p>
        </p:txBody>
      </p:sp>
      <p:pic>
        <p:nvPicPr>
          <p:cNvPr id="100" name="Google Shape;100;p18"/>
          <p:cNvPicPr preferRelativeResize="0"/>
          <p:nvPr/>
        </p:nvPicPr>
        <p:blipFill>
          <a:blip r:embed="rId3">
            <a:alphaModFix/>
          </a:blip>
          <a:stretch>
            <a:fillRect/>
          </a:stretch>
        </p:blipFill>
        <p:spPr>
          <a:xfrm>
            <a:off x="4271975" y="1601100"/>
            <a:ext cx="4709019" cy="2772600"/>
          </a:xfrm>
          <a:prstGeom prst="rect">
            <a:avLst/>
          </a:prstGeom>
          <a:noFill/>
          <a:ln>
            <a:noFill/>
          </a:ln>
        </p:spPr>
      </p:pic>
      <p:sp>
        <p:nvSpPr>
          <p:cNvPr id="101" name="Google Shape;101;p18"/>
          <p:cNvSpPr txBox="1"/>
          <p:nvPr/>
        </p:nvSpPr>
        <p:spPr>
          <a:xfrm>
            <a:off x="0" y="1093650"/>
            <a:ext cx="405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The table</a:t>
            </a:r>
            <a:r>
              <a:rPr lang="en" sz="1200">
                <a:solidFill>
                  <a:schemeClr val="dk1"/>
                </a:solidFill>
                <a:highlight>
                  <a:schemeClr val="lt1"/>
                </a:highlight>
                <a:latin typeface="Roboto"/>
                <a:ea typeface="Roboto"/>
                <a:cs typeface="Roboto"/>
                <a:sym typeface="Roboto"/>
              </a:rPr>
              <a:t> illustrates routes with the highest airplane crashes. The </a:t>
            </a:r>
            <a:r>
              <a:rPr b="1" lang="en" sz="1200">
                <a:solidFill>
                  <a:schemeClr val="dk1"/>
                </a:solidFill>
                <a:highlight>
                  <a:schemeClr val="lt1"/>
                </a:highlight>
                <a:latin typeface="Roboto"/>
                <a:ea typeface="Roboto"/>
                <a:cs typeface="Roboto"/>
                <a:sym typeface="Roboto"/>
              </a:rPr>
              <a:t>most common routes</a:t>
            </a:r>
            <a:r>
              <a:rPr lang="en" sz="1200">
                <a:solidFill>
                  <a:schemeClr val="dk1"/>
                </a:solidFill>
                <a:highlight>
                  <a:schemeClr val="lt1"/>
                </a:highlight>
                <a:latin typeface="Roboto"/>
                <a:ea typeface="Roboto"/>
                <a:cs typeface="Roboto"/>
                <a:sym typeface="Roboto"/>
              </a:rPr>
              <a:t> involved were </a:t>
            </a:r>
            <a:r>
              <a:rPr b="1" lang="en" sz="1200">
                <a:solidFill>
                  <a:schemeClr val="dk1"/>
                </a:solidFill>
                <a:highlight>
                  <a:schemeClr val="lt1"/>
                </a:highlight>
                <a:latin typeface="Roboto"/>
                <a:ea typeface="Roboto"/>
                <a:cs typeface="Roboto"/>
                <a:sym typeface="Roboto"/>
              </a:rPr>
              <a:t>Training flights (93 observations)</a:t>
            </a:r>
            <a:r>
              <a:rPr lang="en" sz="1200">
                <a:solidFill>
                  <a:schemeClr val="dk1"/>
                </a:solidFill>
                <a:highlight>
                  <a:schemeClr val="lt1"/>
                </a:highlight>
                <a:latin typeface="Roboto"/>
                <a:ea typeface="Roboto"/>
                <a:cs typeface="Roboto"/>
                <a:sym typeface="Roboto"/>
              </a:rPr>
              <a:t>, followed by </a:t>
            </a:r>
            <a:r>
              <a:rPr b="1" lang="en" sz="1200">
                <a:solidFill>
                  <a:schemeClr val="dk1"/>
                </a:solidFill>
                <a:highlight>
                  <a:schemeClr val="lt1"/>
                </a:highlight>
                <a:latin typeface="Roboto"/>
                <a:ea typeface="Roboto"/>
                <a:cs typeface="Roboto"/>
                <a:sym typeface="Roboto"/>
              </a:rPr>
              <a:t>Sightseeing (31), Test flights (25), Sao Paulo to Rio de Janeiro (7), Test routes (6), Rio de Janeiro to Sao Paulo (5),</a:t>
            </a:r>
            <a:r>
              <a:rPr lang="en" sz="1200">
                <a:solidFill>
                  <a:schemeClr val="dk1"/>
                </a:solidFill>
                <a:highlight>
                  <a:schemeClr val="lt1"/>
                </a:highlight>
                <a:latin typeface="Roboto"/>
                <a:ea typeface="Roboto"/>
                <a:cs typeface="Roboto"/>
                <a:sym typeface="Roboto"/>
              </a:rPr>
              <a:t> and others.</a:t>
            </a:r>
            <a:endParaRPr>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0" y="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0" y="4526100"/>
            <a:ext cx="9144000" cy="6174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0" y="617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Recommendation:</a:t>
            </a:r>
            <a:endParaRPr/>
          </a:p>
        </p:txBody>
      </p:sp>
      <p:sp>
        <p:nvSpPr>
          <p:cNvPr id="109" name="Google Shape;109;p19"/>
          <p:cNvSpPr txBox="1"/>
          <p:nvPr/>
        </p:nvSpPr>
        <p:spPr>
          <a:xfrm>
            <a:off x="0" y="946350"/>
            <a:ext cx="9042000" cy="3555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oboto"/>
              <a:buAutoNum type="arabicPeriod"/>
            </a:pPr>
            <a:r>
              <a:rPr b="1" lang="en" sz="1200">
                <a:solidFill>
                  <a:schemeClr val="dk1"/>
                </a:solidFill>
                <a:highlight>
                  <a:schemeClr val="lt1"/>
                </a:highlight>
                <a:latin typeface="Roboto"/>
                <a:ea typeface="Roboto"/>
                <a:cs typeface="Roboto"/>
                <a:sym typeface="Roboto"/>
              </a:rPr>
              <a:t>Safety Measures for High-Risk Operators:</a:t>
            </a:r>
            <a:r>
              <a:rPr lang="en" sz="1200">
                <a:solidFill>
                  <a:schemeClr val="dk1"/>
                </a:solidFill>
                <a:highlight>
                  <a:schemeClr val="lt1"/>
                </a:highlight>
                <a:latin typeface="Roboto"/>
                <a:ea typeface="Roboto"/>
                <a:cs typeface="Roboto"/>
                <a:sym typeface="Roboto"/>
              </a:rPr>
              <a:t> Operators with the highest fatalities, such as Aeroflot and the US Air Force Military, should prioritize implementing rigorous safety measures, including thorough training programs, regular maintenance checks, and adherence to strict safety protocols.</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b="1" lang="en" sz="1200">
                <a:solidFill>
                  <a:schemeClr val="dk1"/>
                </a:solidFill>
                <a:highlight>
                  <a:schemeClr val="lt1"/>
                </a:highlight>
                <a:latin typeface="Roboto"/>
                <a:ea typeface="Roboto"/>
                <a:cs typeface="Roboto"/>
                <a:sym typeface="Roboto"/>
              </a:rPr>
              <a:t>Aircraft Maintenance and Upgrades: </a:t>
            </a:r>
            <a:r>
              <a:rPr lang="en" sz="1200">
                <a:solidFill>
                  <a:schemeClr val="dk1"/>
                </a:solidFill>
                <a:highlight>
                  <a:schemeClr val="lt1"/>
                </a:highlight>
                <a:latin typeface="Roboto"/>
                <a:ea typeface="Roboto"/>
                <a:cs typeface="Roboto"/>
                <a:sym typeface="Roboto"/>
              </a:rPr>
              <a:t>Aircraft types like the Douglas DC-3 and Antonov An-26, which have recorded significant fatalities, should undergo comprehensive maintenance checks and, if feasible, consider upgrades or replacements with newer and safer aircraft models.</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b="1" lang="en" sz="1200">
                <a:solidFill>
                  <a:schemeClr val="dk1"/>
                </a:solidFill>
                <a:highlight>
                  <a:schemeClr val="lt1"/>
                </a:highlight>
                <a:latin typeface="Roboto"/>
                <a:ea typeface="Roboto"/>
                <a:cs typeface="Roboto"/>
                <a:sym typeface="Roboto"/>
              </a:rPr>
              <a:t>Enhanced Training and Oversight for Specific Routes:</a:t>
            </a:r>
            <a:r>
              <a:rPr lang="en" sz="1200">
                <a:solidFill>
                  <a:schemeClr val="dk1"/>
                </a:solidFill>
                <a:highlight>
                  <a:schemeClr val="lt1"/>
                </a:highlight>
                <a:latin typeface="Roboto"/>
                <a:ea typeface="Roboto"/>
                <a:cs typeface="Roboto"/>
                <a:sym typeface="Roboto"/>
              </a:rPr>
              <a:t> Routes with frequent crashes, such as Training flights and Sightseeing tours, should receive enhanced training programs for pilots and crew, as well as increased oversight and regulation to ensure compliance with safety standards.</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b="1" lang="en" sz="1200">
                <a:solidFill>
                  <a:schemeClr val="dk1"/>
                </a:solidFill>
                <a:highlight>
                  <a:schemeClr val="lt1"/>
                </a:highlight>
                <a:latin typeface="Roboto"/>
                <a:ea typeface="Roboto"/>
                <a:cs typeface="Roboto"/>
                <a:sym typeface="Roboto"/>
              </a:rPr>
              <a:t>Route Optimization and Risk Assessment:</a:t>
            </a:r>
            <a:r>
              <a:rPr lang="en" sz="1200">
                <a:solidFill>
                  <a:schemeClr val="dk1"/>
                </a:solidFill>
                <a:highlight>
                  <a:schemeClr val="lt1"/>
                </a:highlight>
                <a:latin typeface="Roboto"/>
                <a:ea typeface="Roboto"/>
                <a:cs typeface="Roboto"/>
                <a:sym typeface="Roboto"/>
              </a:rPr>
              <a:t> For commercial routes like Sao Paulo to Rio de Janeiro, where crashes have occurred, airlines should conduct thorough risk assessments, consider route optimization strategies, and prioritize passenger safety above all else.</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b="1" lang="en" sz="1200">
                <a:solidFill>
                  <a:schemeClr val="dk1"/>
                </a:solidFill>
                <a:highlight>
                  <a:schemeClr val="lt1"/>
                </a:highlight>
                <a:latin typeface="Roboto"/>
                <a:ea typeface="Roboto"/>
                <a:cs typeface="Roboto"/>
                <a:sym typeface="Roboto"/>
              </a:rPr>
              <a:t>Collaborative Safety Initiatives:</a:t>
            </a:r>
            <a:r>
              <a:rPr lang="en" sz="1200">
                <a:solidFill>
                  <a:schemeClr val="dk1"/>
                </a:solidFill>
                <a:highlight>
                  <a:schemeClr val="lt1"/>
                </a:highlight>
                <a:latin typeface="Roboto"/>
                <a:ea typeface="Roboto"/>
                <a:cs typeface="Roboto"/>
                <a:sym typeface="Roboto"/>
              </a:rPr>
              <a:t> Collaboration between aviation authorities, operators, and manufacturers is crucial to identify trends, share best practices, and implement industry-wide safety initiatives to prevent future accidents.</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b="1" lang="en" sz="1200">
                <a:solidFill>
                  <a:schemeClr val="dk1"/>
                </a:solidFill>
                <a:highlight>
                  <a:schemeClr val="lt1"/>
                </a:highlight>
                <a:latin typeface="Roboto"/>
                <a:ea typeface="Roboto"/>
                <a:cs typeface="Roboto"/>
                <a:sym typeface="Roboto"/>
              </a:rPr>
              <a:t>Continuous Monitoring and Improvement:</a:t>
            </a:r>
            <a:r>
              <a:rPr lang="en" sz="1200">
                <a:solidFill>
                  <a:schemeClr val="dk1"/>
                </a:solidFill>
                <a:highlight>
                  <a:schemeClr val="lt1"/>
                </a:highlight>
                <a:latin typeface="Roboto"/>
                <a:ea typeface="Roboto"/>
                <a:cs typeface="Roboto"/>
                <a:sym typeface="Roboto"/>
              </a:rPr>
              <a:t> Constant monitoring of safety data, incident reports, and technological advancements is essential for identifying emerging risks and implementing proactive measures to mitigate them.</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