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C3E4"/>
    <a:srgbClr val="A9B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9" autoAdjust="0"/>
  </p:normalViewPr>
  <p:slideViewPr>
    <p:cSldViewPr snapToGrid="0">
      <p:cViewPr>
        <p:scale>
          <a:sx n="70" d="100"/>
          <a:sy n="70" d="100"/>
        </p:scale>
        <p:origin x="7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6C34-9EBD-482B-9111-5A7595370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DFA8B-51F9-4963-88F4-A01D959BE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89917-D650-4234-911E-1E9CC8C2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35A1-6470-47C7-976D-1D20BB6C054E}" type="datetimeFigureOut">
              <a:rPr lang="en-NG" smtClean="0"/>
              <a:t>13/09/2024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40B07-B7DC-4924-96DC-E8BC1AC0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C505-061D-45CE-AA13-8CC3EBA0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EE57-64A0-4C93-8F62-45EEBBB1604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3317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B406-90F6-4A2B-8998-EF3AE257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D3C36-EBB9-43CC-B717-AAA379547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AD58-8C19-48C7-AF37-2DB89CA6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35A1-6470-47C7-976D-1D20BB6C054E}" type="datetimeFigureOut">
              <a:rPr lang="en-NG" smtClean="0"/>
              <a:t>13/09/2024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142BD-90B7-4AC3-9C19-083B4218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818CC-09EF-48C8-92DA-5DB93D91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EE57-64A0-4C93-8F62-45EEBBB1604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4970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07907-7F6A-410A-8AC3-8897592B7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D68B3-1395-46F7-A806-ADFB5BC2E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3ABF0-2FE9-4D29-9C6F-49494F0A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35A1-6470-47C7-976D-1D20BB6C054E}" type="datetimeFigureOut">
              <a:rPr lang="en-NG" smtClean="0"/>
              <a:t>13/09/2024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F57E8-35FC-4C11-9F03-93ED4A58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3990F-601E-484E-AEB2-58EE7BD1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EE57-64A0-4C93-8F62-45EEBBB1604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4682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98D6-D75E-40CA-BDAE-3FFEA47C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60828-38B5-4867-ADA1-49807555F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DE036-7A3D-47FF-A3C9-3CD68D9E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35A1-6470-47C7-976D-1D20BB6C054E}" type="datetimeFigureOut">
              <a:rPr lang="en-NG" smtClean="0"/>
              <a:t>13/09/2024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F2FD3-6493-415E-8432-0833327C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DB771-33DE-4FC0-A4B7-3630EFB2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EE57-64A0-4C93-8F62-45EEBBB1604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7943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092F-B2BF-446E-959C-29A9D442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26D98-F443-44D7-B2DE-3470F700C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A2D3B-96B1-409E-AC40-C6F9237D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35A1-6470-47C7-976D-1D20BB6C054E}" type="datetimeFigureOut">
              <a:rPr lang="en-NG" smtClean="0"/>
              <a:t>13/09/2024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A5746-102E-42E6-9D0B-194A45AB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9F671-30EE-4813-83A8-F4EB33EB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EE57-64A0-4C93-8F62-45EEBBB1604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1731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85CE-F8DF-4E23-A255-C911B44F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3D597-4065-44C3-8E26-2DEE637B0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B63EE-4CDB-46D3-B81A-CB5D2AB71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4D53E-9E82-4C1A-9574-95BB3C28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35A1-6470-47C7-976D-1D20BB6C054E}" type="datetimeFigureOut">
              <a:rPr lang="en-NG" smtClean="0"/>
              <a:t>13/09/2024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70E5C-4406-4023-BFFC-F44D3F3F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4541B-DB0D-4D19-A999-03830C2A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EE57-64A0-4C93-8F62-45EEBBB1604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6154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908A-6E5D-40D4-8927-1D64EBD7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5E567-E686-485C-A6B9-C48E96661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1C944-DCD2-4E03-8B26-C53F9ABAF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EE2C6-C820-431D-B5E1-F294A8F94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4C9E2-DE73-41EF-829D-48D88411C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D13EF-B2F7-42A5-A286-1A633871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35A1-6470-47C7-976D-1D20BB6C054E}" type="datetimeFigureOut">
              <a:rPr lang="en-NG" smtClean="0"/>
              <a:t>13/09/2024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CC4AF-6418-4EED-8F3D-4288D49C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B4666-1914-4AE9-810E-222BB48B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EE57-64A0-4C93-8F62-45EEBBB1604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1944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57CC-74E1-4A1C-8975-F095BB7C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D6409C-5311-465F-B6C2-5B76107F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35A1-6470-47C7-976D-1D20BB6C054E}" type="datetimeFigureOut">
              <a:rPr lang="en-NG" smtClean="0"/>
              <a:t>13/09/2024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F29D4-59DC-44CF-9EF2-FF7B75B9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3162C-8BD2-488A-9006-C3369D70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EE57-64A0-4C93-8F62-45EEBBB1604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6150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6F345-7A41-4D3E-AC3A-03ECE501E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35A1-6470-47C7-976D-1D20BB6C054E}" type="datetimeFigureOut">
              <a:rPr lang="en-NG" smtClean="0"/>
              <a:t>13/09/2024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DDBCE-2833-448E-9413-A2C1C4B9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84240-4E26-4CDA-B3A3-F7342263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EE57-64A0-4C93-8F62-45EEBBB1604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4945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8661-7008-4537-AC48-E74C5A88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D464-A2C9-4191-A520-A43503C8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7E5B5-B5A5-41E7-8CB8-A0D713055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1035-3E94-470C-B9E8-A2E5A63A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35A1-6470-47C7-976D-1D20BB6C054E}" type="datetimeFigureOut">
              <a:rPr lang="en-NG" smtClean="0"/>
              <a:t>13/09/2024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D9CF8-15A7-439E-AFE8-DF266B10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95BD9-0CCA-4A7D-AFE4-C8F8D393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EE57-64A0-4C93-8F62-45EEBBB1604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5303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5F19-226B-493F-B7C2-815C8B340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1EE2F-373B-411A-B0E7-2FBD6F696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3D6C9-1261-42F1-9842-C90595F7A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45527-C117-4FD3-8153-87646E6E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35A1-6470-47C7-976D-1D20BB6C054E}" type="datetimeFigureOut">
              <a:rPr lang="en-NG" smtClean="0"/>
              <a:t>13/09/2024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0C41C-9E7C-4868-8E74-A500FAD0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4121A-896E-4980-8126-207CC11C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EE57-64A0-4C93-8F62-45EEBBB1604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4302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36AC1-57E5-4198-8FE7-20245F9A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CE468-7510-4248-97EC-13807627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FF311-1024-4604-9F92-D6A28228A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835A1-6470-47C7-976D-1D20BB6C054E}" type="datetimeFigureOut">
              <a:rPr lang="en-NG" smtClean="0"/>
              <a:t>13/09/2024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12D9C-916A-48C5-8EE6-705393BEC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EB0A-C16A-42ED-A552-19C40FDEB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EE57-64A0-4C93-8F62-45EEBBB1604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4722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FE02BD0-09ED-4D94-BF8C-CC0D9C27B848}"/>
              </a:ext>
            </a:extLst>
          </p:cNvPr>
          <p:cNvGrpSpPr/>
          <p:nvPr/>
        </p:nvGrpSpPr>
        <p:grpSpPr>
          <a:xfrm>
            <a:off x="0" y="0"/>
            <a:ext cx="12875209" cy="7039772"/>
            <a:chOff x="1" y="0"/>
            <a:chExt cx="12919101" cy="762662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8AACBFC-C85E-4675-9453-E4C7B823F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84" y="0"/>
              <a:ext cx="12192000" cy="7626626"/>
            </a:xfrm>
            <a:prstGeom prst="rect">
              <a:avLst/>
            </a:prstGeom>
          </p:spPr>
        </p:pic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46D7CABE-FF15-4A5F-B6D5-2ABD92BC9758}"/>
                </a:ext>
              </a:extLst>
            </p:cNvPr>
            <p:cNvSpPr/>
            <p:nvPr/>
          </p:nvSpPr>
          <p:spPr>
            <a:xfrm rot="5400000">
              <a:off x="-543340" y="569848"/>
              <a:ext cx="2544419" cy="1457738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37EF850-FF63-498D-AF17-C6F03DF52CCB}"/>
                </a:ext>
              </a:extLst>
            </p:cNvPr>
            <p:cNvSpPr/>
            <p:nvPr/>
          </p:nvSpPr>
          <p:spPr>
            <a:xfrm rot="1962662">
              <a:off x="10276511" y="4949202"/>
              <a:ext cx="2642591" cy="2074357"/>
            </a:xfrm>
            <a:prstGeom prst="triangle">
              <a:avLst>
                <a:gd name="adj" fmla="val 49428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B6991F-B647-4DD5-9947-4A7F5A8DAD7A}"/>
                </a:ext>
              </a:extLst>
            </p:cNvPr>
            <p:cNvSpPr/>
            <p:nvPr/>
          </p:nvSpPr>
          <p:spPr>
            <a:xfrm>
              <a:off x="12784" y="0"/>
              <a:ext cx="12204784" cy="762662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BBBAFB0-B4ED-4DC7-A805-5CCF56E1D890}"/>
                </a:ext>
              </a:extLst>
            </p:cNvPr>
            <p:cNvGrpSpPr/>
            <p:nvPr/>
          </p:nvGrpSpPr>
          <p:grpSpPr>
            <a:xfrm>
              <a:off x="3092285" y="2362921"/>
              <a:ext cx="7101187" cy="988018"/>
              <a:chOff x="4443962" y="2362921"/>
              <a:chExt cx="5348483" cy="1370032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CFBE90-A21E-445D-BE90-8755CA5F7D96}"/>
                  </a:ext>
                </a:extLst>
              </p:cNvPr>
              <p:cNvSpPr txBox="1"/>
              <p:nvPr/>
            </p:nvSpPr>
            <p:spPr>
              <a:xfrm>
                <a:off x="4443962" y="2757177"/>
                <a:ext cx="5348483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+mj-lt"/>
                  </a:rPr>
                  <a:t>GLOBAL MART SALES DASHBOARD</a:t>
                </a:r>
              </a:p>
            </p:txBody>
          </p:sp>
          <p:sp>
            <p:nvSpPr>
              <p:cNvPr id="20" name="Freeform 29">
                <a:extLst>
                  <a:ext uri="{FF2B5EF4-FFF2-40B4-BE49-F238E27FC236}">
                    <a16:creationId xmlns:a16="http://schemas.microsoft.com/office/drawing/2014/main" id="{C032EFB9-9F0A-40C2-BBFA-6D1D454BB7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05201" y="2362921"/>
                <a:ext cx="552450" cy="394256"/>
              </a:xfrm>
              <a:custGeom>
                <a:avLst/>
                <a:gdLst>
                  <a:gd name="T0" fmla="*/ 0 w 96"/>
                  <a:gd name="T1" fmla="*/ 48 h 68"/>
                  <a:gd name="T2" fmla="*/ 2 w 96"/>
                  <a:gd name="T3" fmla="*/ 68 h 68"/>
                  <a:gd name="T4" fmla="*/ 96 w 96"/>
                  <a:gd name="T5" fmla="*/ 66 h 68"/>
                  <a:gd name="T6" fmla="*/ 48 w 96"/>
                  <a:gd name="T7" fmla="*/ 0 h 68"/>
                  <a:gd name="T8" fmla="*/ 61 w 96"/>
                  <a:gd name="T9" fmla="*/ 12 h 68"/>
                  <a:gd name="T10" fmla="*/ 64 w 96"/>
                  <a:gd name="T11" fmla="*/ 14 h 68"/>
                  <a:gd name="T12" fmla="*/ 59 w 96"/>
                  <a:gd name="T13" fmla="*/ 22 h 68"/>
                  <a:gd name="T14" fmla="*/ 58 w 96"/>
                  <a:gd name="T15" fmla="*/ 19 h 68"/>
                  <a:gd name="T16" fmla="*/ 48 w 96"/>
                  <a:gd name="T17" fmla="*/ 8 h 68"/>
                  <a:gd name="T18" fmla="*/ 50 w 96"/>
                  <a:gd name="T19" fmla="*/ 18 h 68"/>
                  <a:gd name="T20" fmla="*/ 46 w 96"/>
                  <a:gd name="T21" fmla="*/ 18 h 68"/>
                  <a:gd name="T22" fmla="*/ 18 w 96"/>
                  <a:gd name="T23" fmla="*/ 52 h 68"/>
                  <a:gd name="T24" fmla="*/ 8 w 96"/>
                  <a:gd name="T25" fmla="*/ 50 h 68"/>
                  <a:gd name="T26" fmla="*/ 18 w 96"/>
                  <a:gd name="T27" fmla="*/ 48 h 68"/>
                  <a:gd name="T28" fmla="*/ 18 w 96"/>
                  <a:gd name="T29" fmla="*/ 52 h 68"/>
                  <a:gd name="T30" fmla="*/ 20 w 96"/>
                  <a:gd name="T31" fmla="*/ 38 h 68"/>
                  <a:gd name="T32" fmla="*/ 12 w 96"/>
                  <a:gd name="T33" fmla="*/ 35 h 68"/>
                  <a:gd name="T34" fmla="*/ 14 w 96"/>
                  <a:gd name="T35" fmla="*/ 31 h 68"/>
                  <a:gd name="T36" fmla="*/ 22 w 96"/>
                  <a:gd name="T37" fmla="*/ 37 h 68"/>
                  <a:gd name="T38" fmla="*/ 27 w 96"/>
                  <a:gd name="T39" fmla="*/ 29 h 68"/>
                  <a:gd name="T40" fmla="*/ 20 w 96"/>
                  <a:gd name="T41" fmla="*/ 22 h 68"/>
                  <a:gd name="T42" fmla="*/ 23 w 96"/>
                  <a:gd name="T43" fmla="*/ 20 h 68"/>
                  <a:gd name="T44" fmla="*/ 28 w 96"/>
                  <a:gd name="T45" fmla="*/ 28 h 68"/>
                  <a:gd name="T46" fmla="*/ 37 w 96"/>
                  <a:gd name="T47" fmla="*/ 22 h 68"/>
                  <a:gd name="T48" fmla="*/ 32 w 96"/>
                  <a:gd name="T49" fmla="*/ 14 h 68"/>
                  <a:gd name="T50" fmla="*/ 35 w 96"/>
                  <a:gd name="T51" fmla="*/ 12 h 68"/>
                  <a:gd name="T52" fmla="*/ 37 w 96"/>
                  <a:gd name="T53" fmla="*/ 22 h 68"/>
                  <a:gd name="T54" fmla="*/ 48 w 96"/>
                  <a:gd name="T55" fmla="*/ 56 h 68"/>
                  <a:gd name="T56" fmla="*/ 48 w 96"/>
                  <a:gd name="T57" fmla="*/ 40 h 68"/>
                  <a:gd name="T58" fmla="*/ 71 w 96"/>
                  <a:gd name="T59" fmla="*/ 22 h 68"/>
                  <a:gd name="T60" fmla="*/ 73 w 96"/>
                  <a:gd name="T61" fmla="*/ 25 h 68"/>
                  <a:gd name="T62" fmla="*/ 56 w 96"/>
                  <a:gd name="T63" fmla="*/ 48 h 68"/>
                  <a:gd name="T64" fmla="*/ 75 w 96"/>
                  <a:gd name="T65" fmla="*/ 35 h 68"/>
                  <a:gd name="T66" fmla="*/ 85 w 96"/>
                  <a:gd name="T67" fmla="*/ 33 h 68"/>
                  <a:gd name="T68" fmla="*/ 76 w 96"/>
                  <a:gd name="T69" fmla="*/ 38 h 68"/>
                  <a:gd name="T70" fmla="*/ 74 w 96"/>
                  <a:gd name="T71" fmla="*/ 37 h 68"/>
                  <a:gd name="T72" fmla="*/ 86 w 96"/>
                  <a:gd name="T73" fmla="*/ 52 h 68"/>
                  <a:gd name="T74" fmla="*/ 76 w 96"/>
                  <a:gd name="T75" fmla="*/ 50 h 68"/>
                  <a:gd name="T76" fmla="*/ 78 w 96"/>
                  <a:gd name="T77" fmla="*/ 48 h 68"/>
                  <a:gd name="T78" fmla="*/ 88 w 96"/>
                  <a:gd name="T79" fmla="*/ 5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6" h="68">
                    <a:moveTo>
                      <a:pt x="48" y="0"/>
                    </a:moveTo>
                    <a:cubicBezTo>
                      <a:pt x="22" y="0"/>
                      <a:pt x="0" y="21"/>
                      <a:pt x="0" y="48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1" y="68"/>
                      <a:pt x="2" y="68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5" y="68"/>
                      <a:pt x="96" y="67"/>
                      <a:pt x="96" y="66"/>
                    </a:cubicBezTo>
                    <a:cubicBezTo>
                      <a:pt x="96" y="48"/>
                      <a:pt x="96" y="48"/>
                      <a:pt x="96" y="48"/>
                    </a:cubicBezTo>
                    <a:cubicBezTo>
                      <a:pt x="96" y="21"/>
                      <a:pt x="74" y="0"/>
                      <a:pt x="48" y="0"/>
                    </a:cubicBezTo>
                    <a:close/>
                    <a:moveTo>
                      <a:pt x="58" y="19"/>
                    </a:move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2" y="10"/>
                      <a:pt x="63" y="11"/>
                    </a:cubicBezTo>
                    <a:cubicBezTo>
                      <a:pt x="64" y="11"/>
                      <a:pt x="65" y="12"/>
                      <a:pt x="64" y="14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22"/>
                      <a:pt x="60" y="22"/>
                      <a:pt x="59" y="22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58" y="22"/>
                      <a:pt x="57" y="20"/>
                      <a:pt x="58" y="19"/>
                    </a:cubicBezTo>
                    <a:close/>
                    <a:moveTo>
                      <a:pt x="46" y="10"/>
                    </a:moveTo>
                    <a:cubicBezTo>
                      <a:pt x="46" y="9"/>
                      <a:pt x="47" y="8"/>
                      <a:pt x="48" y="8"/>
                    </a:cubicBezTo>
                    <a:cubicBezTo>
                      <a:pt x="49" y="8"/>
                      <a:pt x="50" y="9"/>
                      <a:pt x="50" y="10"/>
                    </a:cubicBezTo>
                    <a:cubicBezTo>
                      <a:pt x="50" y="18"/>
                      <a:pt x="50" y="18"/>
                      <a:pt x="50" y="18"/>
                    </a:cubicBezTo>
                    <a:cubicBezTo>
                      <a:pt x="50" y="19"/>
                      <a:pt x="49" y="20"/>
                      <a:pt x="48" y="20"/>
                    </a:cubicBezTo>
                    <a:cubicBezTo>
                      <a:pt x="47" y="20"/>
                      <a:pt x="46" y="19"/>
                      <a:pt x="46" y="18"/>
                    </a:cubicBezTo>
                    <a:lnTo>
                      <a:pt x="46" y="10"/>
                    </a:lnTo>
                    <a:close/>
                    <a:moveTo>
                      <a:pt x="18" y="52"/>
                    </a:moveTo>
                    <a:cubicBezTo>
                      <a:pt x="10" y="52"/>
                      <a:pt x="10" y="52"/>
                      <a:pt x="10" y="52"/>
                    </a:cubicBezTo>
                    <a:cubicBezTo>
                      <a:pt x="9" y="52"/>
                      <a:pt x="8" y="51"/>
                      <a:pt x="8" y="50"/>
                    </a:cubicBezTo>
                    <a:cubicBezTo>
                      <a:pt x="8" y="49"/>
                      <a:pt x="9" y="48"/>
                      <a:pt x="10" y="48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9" y="48"/>
                      <a:pt x="20" y="49"/>
                      <a:pt x="20" y="50"/>
                    </a:cubicBezTo>
                    <a:cubicBezTo>
                      <a:pt x="20" y="51"/>
                      <a:pt x="19" y="52"/>
                      <a:pt x="18" y="52"/>
                    </a:cubicBezTo>
                    <a:close/>
                    <a:moveTo>
                      <a:pt x="22" y="37"/>
                    </a:moveTo>
                    <a:cubicBezTo>
                      <a:pt x="22" y="38"/>
                      <a:pt x="21" y="38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1" y="35"/>
                      <a:pt x="11" y="34"/>
                      <a:pt x="11" y="33"/>
                    </a:cubicBezTo>
                    <a:cubicBezTo>
                      <a:pt x="11" y="32"/>
                      <a:pt x="13" y="31"/>
                      <a:pt x="14" y="31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22" y="35"/>
                      <a:pt x="23" y="36"/>
                      <a:pt x="22" y="37"/>
                    </a:cubicBezTo>
                    <a:close/>
                    <a:moveTo>
                      <a:pt x="28" y="28"/>
                    </a:moveTo>
                    <a:cubicBezTo>
                      <a:pt x="28" y="28"/>
                      <a:pt x="27" y="29"/>
                      <a:pt x="27" y="29"/>
                    </a:cubicBezTo>
                    <a:cubicBezTo>
                      <a:pt x="26" y="29"/>
                      <a:pt x="26" y="28"/>
                      <a:pt x="25" y="28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2"/>
                      <a:pt x="19" y="20"/>
                      <a:pt x="20" y="20"/>
                    </a:cubicBezTo>
                    <a:cubicBezTo>
                      <a:pt x="21" y="19"/>
                      <a:pt x="22" y="19"/>
                      <a:pt x="23" y="20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9" y="26"/>
                      <a:pt x="29" y="27"/>
                      <a:pt x="28" y="28"/>
                    </a:cubicBezTo>
                    <a:close/>
                    <a:moveTo>
                      <a:pt x="37" y="22"/>
                    </a:moveTo>
                    <a:cubicBezTo>
                      <a:pt x="37" y="22"/>
                      <a:pt x="37" y="22"/>
                      <a:pt x="37" y="22"/>
                    </a:cubicBezTo>
                    <a:cubicBezTo>
                      <a:pt x="36" y="22"/>
                      <a:pt x="35" y="22"/>
                      <a:pt x="35" y="21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1" y="12"/>
                      <a:pt x="32" y="11"/>
                      <a:pt x="33" y="11"/>
                    </a:cubicBezTo>
                    <a:cubicBezTo>
                      <a:pt x="34" y="10"/>
                      <a:pt x="35" y="11"/>
                      <a:pt x="35" y="12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9" y="20"/>
                      <a:pt x="38" y="22"/>
                      <a:pt x="37" y="22"/>
                    </a:cubicBezTo>
                    <a:close/>
                    <a:moveTo>
                      <a:pt x="56" y="48"/>
                    </a:moveTo>
                    <a:cubicBezTo>
                      <a:pt x="56" y="52"/>
                      <a:pt x="52" y="56"/>
                      <a:pt x="48" y="56"/>
                    </a:cubicBezTo>
                    <a:cubicBezTo>
                      <a:pt x="44" y="56"/>
                      <a:pt x="40" y="52"/>
                      <a:pt x="40" y="48"/>
                    </a:cubicBezTo>
                    <a:cubicBezTo>
                      <a:pt x="40" y="43"/>
                      <a:pt x="44" y="40"/>
                      <a:pt x="48" y="40"/>
                    </a:cubicBezTo>
                    <a:cubicBezTo>
                      <a:pt x="49" y="40"/>
                      <a:pt x="51" y="40"/>
                      <a:pt x="52" y="41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22"/>
                      <a:pt x="73" y="22"/>
                      <a:pt x="73" y="22"/>
                    </a:cubicBezTo>
                    <a:cubicBezTo>
                      <a:pt x="74" y="23"/>
                      <a:pt x="74" y="24"/>
                      <a:pt x="73" y="25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56" y="45"/>
                      <a:pt x="56" y="46"/>
                      <a:pt x="56" y="48"/>
                    </a:cubicBezTo>
                    <a:close/>
                    <a:moveTo>
                      <a:pt x="74" y="37"/>
                    </a:moveTo>
                    <a:cubicBezTo>
                      <a:pt x="73" y="36"/>
                      <a:pt x="74" y="35"/>
                      <a:pt x="75" y="35"/>
                    </a:cubicBezTo>
                    <a:cubicBezTo>
                      <a:pt x="82" y="31"/>
                      <a:pt x="82" y="31"/>
                      <a:pt x="82" y="31"/>
                    </a:cubicBezTo>
                    <a:cubicBezTo>
                      <a:pt x="83" y="31"/>
                      <a:pt x="85" y="32"/>
                      <a:pt x="85" y="33"/>
                    </a:cubicBezTo>
                    <a:cubicBezTo>
                      <a:pt x="85" y="34"/>
                      <a:pt x="85" y="35"/>
                      <a:pt x="84" y="35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5" y="38"/>
                      <a:pt x="74" y="38"/>
                      <a:pt x="74" y="37"/>
                    </a:cubicBezTo>
                    <a:close/>
                    <a:moveTo>
                      <a:pt x="86" y="52"/>
                    </a:moveTo>
                    <a:cubicBezTo>
                      <a:pt x="86" y="52"/>
                      <a:pt x="86" y="52"/>
                      <a:pt x="86" y="52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7" y="52"/>
                      <a:pt x="76" y="51"/>
                      <a:pt x="76" y="50"/>
                    </a:cubicBezTo>
                    <a:cubicBezTo>
                      <a:pt x="76" y="49"/>
                      <a:pt x="77" y="48"/>
                      <a:pt x="78" y="48"/>
                    </a:cubicBezTo>
                    <a:cubicBezTo>
                      <a:pt x="78" y="48"/>
                      <a:pt x="78" y="48"/>
                      <a:pt x="78" y="48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87" y="48"/>
                      <a:pt x="88" y="49"/>
                      <a:pt x="88" y="50"/>
                    </a:cubicBezTo>
                    <a:cubicBezTo>
                      <a:pt x="88" y="51"/>
                      <a:pt x="87" y="52"/>
                      <a:pt x="86" y="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0FADB8-761C-4125-9EB8-35F952FA6B89}"/>
                  </a:ext>
                </a:extLst>
              </p:cNvPr>
              <p:cNvSpPr txBox="1"/>
              <p:nvPr/>
            </p:nvSpPr>
            <p:spPr>
              <a:xfrm>
                <a:off x="5383709" y="3394399"/>
                <a:ext cx="2734279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- PowerPoint Presentation -</a:t>
                </a:r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1422C53-0E51-4AEC-9823-F74CDE1B3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3750" y="10319"/>
              <a:ext cx="3130790" cy="5111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841017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945333F5-89E9-4B2C-861B-D60DC92E3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1" y="2481233"/>
            <a:ext cx="4872250" cy="363296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FECDB80-FF46-4460-A3C8-EA2CEB296015}"/>
              </a:ext>
            </a:extLst>
          </p:cNvPr>
          <p:cNvGrpSpPr/>
          <p:nvPr/>
        </p:nvGrpSpPr>
        <p:grpSpPr>
          <a:xfrm>
            <a:off x="-272559" y="-305592"/>
            <a:ext cx="12146111" cy="7058627"/>
            <a:chOff x="-272559" y="-305592"/>
            <a:chExt cx="11249926" cy="705862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EFA1764-198E-4A84-A1F5-8AAF9827C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266176"/>
              <a:ext cx="3293660" cy="486859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3A12026-7F0C-4400-A9EA-BD27C425EAD1}"/>
                </a:ext>
              </a:extLst>
            </p:cNvPr>
            <p:cNvSpPr/>
            <p:nvPr/>
          </p:nvSpPr>
          <p:spPr>
            <a:xfrm>
              <a:off x="-272559" y="-305592"/>
              <a:ext cx="1550504" cy="1656522"/>
            </a:xfrm>
            <a:prstGeom prst="ellipse">
              <a:avLst/>
            </a:prstGeom>
            <a:solidFill>
              <a:srgbClr val="82C3E4"/>
            </a:solidFill>
            <a:ln w="28575">
              <a:noFill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B1F81FF-1077-479E-9C1D-8995BD082F3F}"/>
                </a:ext>
              </a:extLst>
            </p:cNvPr>
            <p:cNvGrpSpPr/>
            <p:nvPr/>
          </p:nvGrpSpPr>
          <p:grpSpPr>
            <a:xfrm>
              <a:off x="1610910" y="2834257"/>
              <a:ext cx="9366457" cy="2862322"/>
              <a:chOff x="1610910" y="2834257"/>
              <a:chExt cx="9366457" cy="286232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0116A7-AC3A-4C10-AD5F-1088FED8ED7F}"/>
                  </a:ext>
                </a:extLst>
              </p:cNvPr>
              <p:cNvSpPr txBox="1"/>
              <p:nvPr/>
            </p:nvSpPr>
            <p:spPr>
              <a:xfrm>
                <a:off x="1610910" y="3005052"/>
                <a:ext cx="33655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latin typeface="Century Gothic" panose="020B0502020202020204" pitchFamily="34" charset="0"/>
                  </a:rPr>
                  <a:t>This report aims to </a:t>
                </a:r>
                <a:r>
                  <a:rPr lang="en-US" dirty="0">
                    <a:latin typeface="Century Gothic" panose="020B0502020202020204" pitchFamily="34" charset="0"/>
                  </a:rPr>
                  <a:t>review</a:t>
                </a:r>
                <a:r>
                  <a:rPr lang="en-US" sz="1800" dirty="0">
                    <a:latin typeface="Century Gothic" panose="020B0502020202020204" pitchFamily="34" charset="0"/>
                  </a:rPr>
                  <a:t> customer behavior, product performance and sales trend, which</a:t>
                </a:r>
                <a:r>
                  <a:rPr lang="en-US" dirty="0">
                    <a:latin typeface="Century Gothic" panose="020B0502020202020204" pitchFamily="34" charset="0"/>
                  </a:rPr>
                  <a:t> is meant to improve sales and would  lead to a rise in revenue.</a:t>
                </a:r>
                <a:r>
                  <a:rPr lang="en-US" sz="1800" dirty="0">
                    <a:latin typeface="Century Gothic" panose="020B0502020202020204" pitchFamily="34" charset="0"/>
                  </a:rPr>
                  <a:t> </a:t>
                </a:r>
              </a:p>
              <a:p>
                <a:endParaRPr lang="en-NG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674887-6AC9-4F1C-B00C-A7FBD7735E76}"/>
                  </a:ext>
                </a:extLst>
              </p:cNvPr>
              <p:cNvSpPr txBox="1"/>
              <p:nvPr/>
            </p:nvSpPr>
            <p:spPr>
              <a:xfrm>
                <a:off x="5072703" y="3005052"/>
                <a:ext cx="31369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latin typeface="Century Gothic" panose="020B0502020202020204" pitchFamily="34" charset="0"/>
                  </a:rPr>
                  <a:t>The analysis of this report was achieved using </a:t>
                </a:r>
                <a:r>
                  <a:rPr lang="en-US" sz="1800" b="1" dirty="0">
                    <a:latin typeface="Century Gothic" panose="020B0502020202020204" pitchFamily="34" charset="0"/>
                  </a:rPr>
                  <a:t>POWER BI. </a:t>
                </a:r>
                <a:r>
                  <a:rPr lang="en-US" sz="1800" dirty="0">
                    <a:latin typeface="Century Gothic" panose="020B0502020202020204" pitchFamily="34" charset="0"/>
                  </a:rPr>
                  <a:t>Various computations were made to arrive at key business metrics to drive decision making.</a:t>
                </a:r>
                <a:endParaRPr lang="en-US" sz="1800" b="1" dirty="0">
                  <a:latin typeface="Century Gothic" panose="020B0502020202020204" pitchFamily="34" charset="0"/>
                </a:endParaRPr>
              </a:p>
              <a:p>
                <a:pPr algn="ctr"/>
                <a:endParaRPr lang="en-NG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4B623C-96A8-4EE6-90C3-62CA1E2E8237}"/>
                  </a:ext>
                </a:extLst>
              </p:cNvPr>
              <p:cNvSpPr txBox="1"/>
              <p:nvPr/>
            </p:nvSpPr>
            <p:spPr>
              <a:xfrm>
                <a:off x="8373867" y="2834257"/>
                <a:ext cx="26035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latin typeface="Century Gothic" panose="020B0502020202020204" pitchFamily="34" charset="0"/>
                  </a:rPr>
                  <a:t>Key metrics presented in this report include total revenue generated, top five product brands, revenue by months, city with the highest revenue amongst others.</a:t>
                </a:r>
                <a:endParaRPr lang="en-US" sz="1800" b="1" dirty="0">
                  <a:latin typeface="Century Gothic" panose="020B0502020202020204" pitchFamily="34" charset="0"/>
                </a:endParaRPr>
              </a:p>
              <a:p>
                <a:endParaRPr lang="en-NG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8ACCAF-02C6-480E-B514-327DAB545516}"/>
                </a:ext>
              </a:extLst>
            </p:cNvPr>
            <p:cNvGrpSpPr/>
            <p:nvPr/>
          </p:nvGrpSpPr>
          <p:grpSpPr>
            <a:xfrm>
              <a:off x="2279173" y="1455235"/>
              <a:ext cx="7985303" cy="1272818"/>
              <a:chOff x="2511188" y="1455235"/>
              <a:chExt cx="7478449" cy="1272818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2FA2C4-502E-4199-ABF1-46DF9014E95C}"/>
                  </a:ext>
                </a:extLst>
              </p:cNvPr>
              <p:cNvSpPr/>
              <p:nvPr/>
            </p:nvSpPr>
            <p:spPr>
              <a:xfrm>
                <a:off x="2511188" y="1567657"/>
                <a:ext cx="1201003" cy="1160396"/>
              </a:xfrm>
              <a:prstGeom prst="ellipse">
                <a:avLst/>
              </a:prstGeom>
              <a:solidFill>
                <a:srgbClr val="82C3E4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pic>
            <p:nvPicPr>
              <p:cNvPr id="11" name="Graphic 10" descr="Research with solid fill">
                <a:extLst>
                  <a:ext uri="{FF2B5EF4-FFF2-40B4-BE49-F238E27FC236}">
                    <a16:creationId xmlns:a16="http://schemas.microsoft.com/office/drawing/2014/main" id="{3A0F0DD2-155B-4EFB-BC4A-F687E27AC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725425" y="1742230"/>
                <a:ext cx="876300" cy="871566"/>
              </a:xfrm>
              <a:prstGeom prst="rect">
                <a:avLst/>
              </a:prstGeom>
            </p:spPr>
          </p:pic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1A8AF81-7F99-4290-825C-0B791F0E38E0}"/>
                  </a:ext>
                </a:extLst>
              </p:cNvPr>
              <p:cNvSpPr/>
              <p:nvPr/>
            </p:nvSpPr>
            <p:spPr>
              <a:xfrm>
                <a:off x="6155416" y="1455235"/>
                <a:ext cx="1201003" cy="1160396"/>
              </a:xfrm>
              <a:prstGeom prst="ellipse">
                <a:avLst/>
              </a:prstGeom>
              <a:solidFill>
                <a:srgbClr val="82C3E4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59AE729-3B35-4E4E-A0DF-26391FC7F6A6}"/>
                  </a:ext>
                </a:extLst>
              </p:cNvPr>
              <p:cNvSpPr/>
              <p:nvPr/>
            </p:nvSpPr>
            <p:spPr>
              <a:xfrm>
                <a:off x="8788634" y="1497761"/>
                <a:ext cx="1201003" cy="1160396"/>
              </a:xfrm>
              <a:prstGeom prst="ellipse">
                <a:avLst/>
              </a:prstGeom>
              <a:solidFill>
                <a:srgbClr val="82C3E4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pic>
            <p:nvPicPr>
              <p:cNvPr id="14" name="Graphic 13" descr="Bar chart with solid fill">
                <a:extLst>
                  <a:ext uri="{FF2B5EF4-FFF2-40B4-BE49-F238E27FC236}">
                    <a16:creationId xmlns:a16="http://schemas.microsoft.com/office/drawing/2014/main" id="{9ADB4990-89D0-4527-9E52-4025ECCE2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319982" y="158729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Graphic 14" descr="Money with solid fill">
                <a:extLst>
                  <a:ext uri="{FF2B5EF4-FFF2-40B4-BE49-F238E27FC236}">
                    <a16:creationId xmlns:a16="http://schemas.microsoft.com/office/drawing/2014/main" id="{5EAB3F0A-BF10-432A-97C6-6F4A319B00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933467" y="1567657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747C0B-963B-40FB-BCD8-64C01B3DE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94" y="0"/>
              <a:ext cx="852948" cy="1037229"/>
            </a:xfrm>
            <a:prstGeom prst="rect">
              <a:avLst/>
            </a:prstGeom>
          </p:spPr>
        </p:pic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3B91D31C-8A89-4DBF-B2A1-A1C5049911E4}"/>
              </a:ext>
            </a:extLst>
          </p:cNvPr>
          <p:cNvSpPr/>
          <p:nvPr/>
        </p:nvSpPr>
        <p:spPr>
          <a:xfrm>
            <a:off x="11055537" y="5437915"/>
            <a:ext cx="1550504" cy="1656522"/>
          </a:xfrm>
          <a:prstGeom prst="ellipse">
            <a:avLst/>
          </a:prstGeom>
          <a:solidFill>
            <a:srgbClr val="82C3E4"/>
          </a:solidFill>
          <a:ln w="28575"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6132023-FF87-4A6E-96CB-77B08A69FC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1084" y="5747561"/>
            <a:ext cx="852948" cy="103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2561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6988081A-D961-410C-AFF7-53A07D1BCA94}"/>
              </a:ext>
            </a:extLst>
          </p:cNvPr>
          <p:cNvSpPr/>
          <p:nvPr/>
        </p:nvSpPr>
        <p:spPr>
          <a:xfrm>
            <a:off x="11151712" y="-328233"/>
            <a:ext cx="1550504" cy="1656522"/>
          </a:xfrm>
          <a:prstGeom prst="ellipse">
            <a:avLst/>
          </a:prstGeom>
          <a:solidFill>
            <a:srgbClr val="82C3E4"/>
          </a:solidFill>
          <a:ln w="28575"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C94DD6-2A00-412A-A5BF-9A985A57C779}"/>
              </a:ext>
            </a:extLst>
          </p:cNvPr>
          <p:cNvGrpSpPr/>
          <p:nvPr/>
        </p:nvGrpSpPr>
        <p:grpSpPr>
          <a:xfrm>
            <a:off x="-639954" y="-18587"/>
            <a:ext cx="13008273" cy="7330111"/>
            <a:chOff x="-639954" y="-18587"/>
            <a:chExt cx="13008273" cy="733011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C171D06-36DE-45A7-9DA9-F1D60CDCA8EA}"/>
                </a:ext>
              </a:extLst>
            </p:cNvPr>
            <p:cNvGrpSpPr/>
            <p:nvPr/>
          </p:nvGrpSpPr>
          <p:grpSpPr>
            <a:xfrm>
              <a:off x="2121471" y="139509"/>
              <a:ext cx="4816041" cy="6343754"/>
              <a:chOff x="2121471" y="139509"/>
              <a:chExt cx="4816041" cy="63437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1EF9AE-D6DB-486F-9279-DDB6B36409B4}"/>
                  </a:ext>
                </a:extLst>
              </p:cNvPr>
              <p:cNvSpPr txBox="1"/>
              <p:nvPr/>
            </p:nvSpPr>
            <p:spPr>
              <a:xfrm>
                <a:off x="3493068" y="1641730"/>
                <a:ext cx="30535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EXECUTIVE SUMMARY</a:t>
                </a:r>
                <a:endParaRPr lang="en-NG" sz="20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E01B97-2628-4B67-A168-831BB95D5719}"/>
                  </a:ext>
                </a:extLst>
              </p:cNvPr>
              <p:cNvSpPr txBox="1"/>
              <p:nvPr/>
            </p:nvSpPr>
            <p:spPr>
              <a:xfrm>
                <a:off x="3493068" y="2987374"/>
                <a:ext cx="28878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KEY FINDINGS/SOLUTIONS</a:t>
                </a:r>
                <a:endParaRPr lang="en-NG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EF17D1-94C0-42BC-86DE-669081404455}"/>
                  </a:ext>
                </a:extLst>
              </p:cNvPr>
              <p:cNvSpPr txBox="1"/>
              <p:nvPr/>
            </p:nvSpPr>
            <p:spPr>
              <a:xfrm>
                <a:off x="3459939" y="4374579"/>
                <a:ext cx="2583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RECOMMENDATIONS</a:t>
                </a:r>
                <a:endParaRPr lang="en-NG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C62BDF-EAF0-43B6-9973-E8648B119E0D}"/>
                  </a:ext>
                </a:extLst>
              </p:cNvPr>
              <p:cNvSpPr txBox="1"/>
              <p:nvPr/>
            </p:nvSpPr>
            <p:spPr>
              <a:xfrm>
                <a:off x="3433434" y="5779673"/>
                <a:ext cx="2086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CONCLUSION</a:t>
                </a:r>
                <a:endParaRPr lang="en-NG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B0A8C35-E087-4CC2-851C-F5611ECF81F8}"/>
                  </a:ext>
                </a:extLst>
              </p:cNvPr>
              <p:cNvSpPr/>
              <p:nvPr/>
            </p:nvSpPr>
            <p:spPr>
              <a:xfrm>
                <a:off x="2121471" y="1321997"/>
                <a:ext cx="1059053" cy="1039577"/>
              </a:xfrm>
              <a:prstGeom prst="ellipse">
                <a:avLst/>
              </a:prstGeom>
              <a:solidFill>
                <a:srgbClr val="82C3E4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D83E133-D149-460D-B048-3265E6BDB3EA}"/>
                  </a:ext>
                </a:extLst>
              </p:cNvPr>
              <p:cNvSpPr/>
              <p:nvPr/>
            </p:nvSpPr>
            <p:spPr>
              <a:xfrm>
                <a:off x="2134722" y="2672859"/>
                <a:ext cx="1059053" cy="1039577"/>
              </a:xfrm>
              <a:prstGeom prst="ellipse">
                <a:avLst/>
              </a:prstGeom>
              <a:solidFill>
                <a:srgbClr val="82C3E4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84D05B1-9AC4-4389-A231-355F0D172494}"/>
                  </a:ext>
                </a:extLst>
              </p:cNvPr>
              <p:cNvSpPr/>
              <p:nvPr/>
            </p:nvSpPr>
            <p:spPr>
              <a:xfrm>
                <a:off x="2147972" y="4039457"/>
                <a:ext cx="1059053" cy="1039577"/>
              </a:xfrm>
              <a:prstGeom prst="ellipse">
                <a:avLst/>
              </a:prstGeom>
              <a:solidFill>
                <a:srgbClr val="82C3E4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E25BF40-CE73-4EFB-A115-A357F4715CAA}"/>
                  </a:ext>
                </a:extLst>
              </p:cNvPr>
              <p:cNvSpPr/>
              <p:nvPr/>
            </p:nvSpPr>
            <p:spPr>
              <a:xfrm>
                <a:off x="2146857" y="5443686"/>
                <a:ext cx="1059053" cy="1039577"/>
              </a:xfrm>
              <a:prstGeom prst="ellipse">
                <a:avLst/>
              </a:prstGeom>
              <a:solidFill>
                <a:srgbClr val="82C3E4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4BC57A-B5E0-4C10-902E-EBB9372EAA1A}"/>
                  </a:ext>
                </a:extLst>
              </p:cNvPr>
              <p:cNvSpPr txBox="1"/>
              <p:nvPr/>
            </p:nvSpPr>
            <p:spPr>
              <a:xfrm>
                <a:off x="2512409" y="139509"/>
                <a:ext cx="44251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TABLE OF CONTENTS</a:t>
                </a:r>
                <a:endParaRPr lang="en-NG" sz="2800" b="1" dirty="0"/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1945D8F-B728-4675-B7E8-8E6D8EE16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6477" y="0"/>
              <a:ext cx="3130790" cy="511156"/>
            </a:xfrm>
            <a:prstGeom prst="rect">
              <a:avLst/>
            </a:prstGeom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D6FEA4F-9BDC-41F6-AF88-57C8739856CE}"/>
                </a:ext>
              </a:extLst>
            </p:cNvPr>
            <p:cNvGrpSpPr/>
            <p:nvPr/>
          </p:nvGrpSpPr>
          <p:grpSpPr>
            <a:xfrm>
              <a:off x="-639954" y="5655002"/>
              <a:ext cx="1550504" cy="1656522"/>
              <a:chOff x="-639954" y="5655002"/>
              <a:chExt cx="1550504" cy="1656522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80A2811-19E2-4F3A-9C38-E332898D0721}"/>
                  </a:ext>
                </a:extLst>
              </p:cNvPr>
              <p:cNvSpPr/>
              <p:nvPr/>
            </p:nvSpPr>
            <p:spPr>
              <a:xfrm>
                <a:off x="-639954" y="5655002"/>
                <a:ext cx="1550504" cy="1656522"/>
              </a:xfrm>
              <a:prstGeom prst="ellipse">
                <a:avLst/>
              </a:prstGeom>
              <a:solidFill>
                <a:srgbClr val="82C3E4"/>
              </a:solidFill>
              <a:ln w="28575">
                <a:noFill/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190500" dist="228600" dir="2700000" algn="ctr">
                  <a:srgbClr val="000000">
                    <a:alpha val="30000"/>
                  </a:srgbClr>
                </a:outerShdw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70330AB7-94AC-49AE-91F2-89D891486D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84519" y="5905840"/>
                <a:ext cx="852948" cy="1037229"/>
              </a:xfrm>
              <a:prstGeom prst="rect">
                <a:avLst/>
              </a:prstGeom>
            </p:spPr>
          </p:pic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6DBA85C-836B-4858-B575-20564A468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15371" y="-18587"/>
              <a:ext cx="852948" cy="10372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735632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03AD21B4-5169-4FEE-A87F-30EAB6D8DFDF}"/>
              </a:ext>
            </a:extLst>
          </p:cNvPr>
          <p:cNvGrpSpPr/>
          <p:nvPr/>
        </p:nvGrpSpPr>
        <p:grpSpPr>
          <a:xfrm>
            <a:off x="-447706" y="777922"/>
            <a:ext cx="12511931" cy="6633566"/>
            <a:chOff x="-447706" y="777922"/>
            <a:chExt cx="12511931" cy="663356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39991A7-C054-4C68-B417-CF285C059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46" y="2206251"/>
              <a:ext cx="6150682" cy="3402223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3E16A06-FD63-4A0A-8ED4-389D5C2DE25F}"/>
                </a:ext>
              </a:extLst>
            </p:cNvPr>
            <p:cNvGrpSpPr/>
            <p:nvPr/>
          </p:nvGrpSpPr>
          <p:grpSpPr>
            <a:xfrm>
              <a:off x="2017967" y="1592727"/>
              <a:ext cx="196255" cy="212790"/>
              <a:chOff x="4319588" y="2492375"/>
              <a:chExt cx="287338" cy="287338"/>
            </a:xfrm>
            <a:solidFill>
              <a:srgbClr val="82C3E4"/>
            </a:solidFill>
          </p:grpSpPr>
          <p:sp>
            <p:nvSpPr>
              <p:cNvPr id="15" name="Freeform 372">
                <a:extLst>
                  <a:ext uri="{FF2B5EF4-FFF2-40B4-BE49-F238E27FC236}">
                    <a16:creationId xmlns:a16="http://schemas.microsoft.com/office/drawing/2014/main" id="{181F888B-2FE4-423F-A210-3B7F94E72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373">
                <a:extLst>
                  <a:ext uri="{FF2B5EF4-FFF2-40B4-BE49-F238E27FC236}">
                    <a16:creationId xmlns:a16="http://schemas.microsoft.com/office/drawing/2014/main" id="{59A789FC-AACF-4FDC-B5D3-6E6715388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1EE65F0-4BB2-4C77-BB3D-BBAB113A19F4}"/>
                </a:ext>
              </a:extLst>
            </p:cNvPr>
            <p:cNvGrpSpPr/>
            <p:nvPr/>
          </p:nvGrpSpPr>
          <p:grpSpPr>
            <a:xfrm>
              <a:off x="46814" y="777922"/>
              <a:ext cx="12017411" cy="6007640"/>
              <a:chOff x="146365" y="525817"/>
              <a:chExt cx="11936451" cy="6240865"/>
            </a:xfrm>
          </p:grpSpPr>
          <p:sp>
            <p:nvSpPr>
              <p:cNvPr id="2" name="Title 127">
                <a:extLst>
                  <a:ext uri="{FF2B5EF4-FFF2-40B4-BE49-F238E27FC236}">
                    <a16:creationId xmlns:a16="http://schemas.microsoft.com/office/drawing/2014/main" id="{3A04AF56-84DB-41B2-8BF0-641ECB4049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25817"/>
                <a:ext cx="10515600" cy="661537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b="1" u="sng" dirty="0"/>
                  <a:t>DASHBOARD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8FA141D-3F96-40DC-93E4-F98D2C0A6CDA}"/>
                  </a:ext>
                </a:extLst>
              </p:cNvPr>
              <p:cNvGrpSpPr/>
              <p:nvPr/>
            </p:nvGrpSpPr>
            <p:grpSpPr>
              <a:xfrm>
                <a:off x="146365" y="1392078"/>
                <a:ext cx="6513044" cy="4722119"/>
                <a:chOff x="146365" y="1392078"/>
                <a:chExt cx="6513044" cy="4722119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C3821915-20B8-4A1C-8769-5DE5335F8DE9}"/>
                    </a:ext>
                  </a:extLst>
                </p:cNvPr>
                <p:cNvSpPr/>
                <p:nvPr/>
              </p:nvSpPr>
              <p:spPr>
                <a:xfrm>
                  <a:off x="146365" y="1392079"/>
                  <a:ext cx="6513044" cy="4722118"/>
                </a:xfrm>
                <a:prstGeom prst="rect">
                  <a:avLst/>
                </a:prstGeom>
                <a:noFill/>
                <a:ln>
                  <a:solidFill>
                    <a:srgbClr val="82C3E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C7E37A09-1294-4A39-9A79-9CA474288831}"/>
                    </a:ext>
                  </a:extLst>
                </p:cNvPr>
                <p:cNvSpPr/>
                <p:nvPr/>
              </p:nvSpPr>
              <p:spPr>
                <a:xfrm>
                  <a:off x="1584886" y="1392078"/>
                  <a:ext cx="3952875" cy="4924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82C3E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REVENUE BY MONTHS</a:t>
                  </a: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4596C0-7E3E-4EB5-9D24-A37DC2B7A0AE}"/>
                  </a:ext>
                </a:extLst>
              </p:cNvPr>
              <p:cNvSpPr txBox="1"/>
              <p:nvPr/>
            </p:nvSpPr>
            <p:spPr>
              <a:xfrm>
                <a:off x="6823881" y="1496423"/>
                <a:ext cx="52217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dirty="0"/>
                  <a:t>A total revenue of $16,098,997 was achieved within the first quarter of the year 2023</a:t>
                </a:r>
                <a:endParaRPr lang="en-NG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5820C3-3278-4CA1-BC52-5A955BC1E0B6}"/>
                  </a:ext>
                </a:extLst>
              </p:cNvPr>
              <p:cNvSpPr txBox="1"/>
              <p:nvPr/>
            </p:nvSpPr>
            <p:spPr>
              <a:xfrm>
                <a:off x="6753806" y="2937203"/>
                <a:ext cx="52217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dirty="0"/>
                  <a:t>A total revenue of approximately $16,000,000 was generated in the last quarter of the year 2023.</a:t>
                </a:r>
                <a:endParaRPr lang="en-NG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DB9661-D5FF-4318-B462-F7F0C20D59B0}"/>
                  </a:ext>
                </a:extLst>
              </p:cNvPr>
              <p:cNvSpPr txBox="1"/>
              <p:nvPr/>
            </p:nvSpPr>
            <p:spPr>
              <a:xfrm>
                <a:off x="6753806" y="4377984"/>
                <a:ext cx="52217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dirty="0"/>
                  <a:t>The highest revenue was generated in August totaling $5,529,249.84.</a:t>
                </a:r>
                <a:endParaRPr lang="en-NG" dirty="0"/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28CCA52-9B7B-4672-81D5-191C5D469E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9156" y="6279823"/>
                <a:ext cx="3293660" cy="486859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D982D4F-2597-4867-88C3-4AC6E390DC3D}"/>
                </a:ext>
              </a:extLst>
            </p:cNvPr>
            <p:cNvGrpSpPr/>
            <p:nvPr/>
          </p:nvGrpSpPr>
          <p:grpSpPr>
            <a:xfrm>
              <a:off x="-447706" y="5754966"/>
              <a:ext cx="1550504" cy="1656522"/>
              <a:chOff x="-639954" y="5655002"/>
              <a:chExt cx="1550504" cy="1656522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AFEE539-7986-4E0B-A823-0DA0EAFEB403}"/>
                  </a:ext>
                </a:extLst>
              </p:cNvPr>
              <p:cNvSpPr/>
              <p:nvPr/>
            </p:nvSpPr>
            <p:spPr>
              <a:xfrm>
                <a:off x="-639954" y="5655002"/>
                <a:ext cx="1550504" cy="1656522"/>
              </a:xfrm>
              <a:prstGeom prst="ellipse">
                <a:avLst/>
              </a:prstGeom>
              <a:solidFill>
                <a:srgbClr val="82C3E4"/>
              </a:solidFill>
              <a:ln w="28575">
                <a:noFill/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190500" dist="228600" dir="2700000" algn="ctr">
                  <a:srgbClr val="000000">
                    <a:alpha val="30000"/>
                  </a:srgbClr>
                </a:outerShdw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918DB2E-CA45-4095-9A0D-7E67570EC5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84519" y="5905840"/>
                <a:ext cx="852948" cy="1037229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1EA0EA-8EDB-4141-A1AA-4064D77A77DD}"/>
              </a:ext>
            </a:extLst>
          </p:cNvPr>
          <p:cNvGrpSpPr/>
          <p:nvPr/>
        </p:nvGrpSpPr>
        <p:grpSpPr>
          <a:xfrm>
            <a:off x="10936803" y="-314633"/>
            <a:ext cx="1550504" cy="1656522"/>
            <a:chOff x="-639954" y="5655002"/>
            <a:chExt cx="1550504" cy="165652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C6E863D-B4F9-4D63-941E-1314D2226806}"/>
                </a:ext>
              </a:extLst>
            </p:cNvPr>
            <p:cNvSpPr/>
            <p:nvPr/>
          </p:nvSpPr>
          <p:spPr>
            <a:xfrm>
              <a:off x="-639954" y="5655002"/>
              <a:ext cx="1550504" cy="1656522"/>
            </a:xfrm>
            <a:prstGeom prst="ellipse">
              <a:avLst/>
            </a:prstGeom>
            <a:solidFill>
              <a:srgbClr val="82C3E4"/>
            </a:solidFill>
            <a:ln w="28575">
              <a:noFill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41AEBCB-D499-4A96-BC43-127E6064D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4519" y="5905840"/>
              <a:ext cx="852948" cy="1032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620686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C94C0EFD-51FF-449D-8EF3-A246915D30EA}"/>
              </a:ext>
            </a:extLst>
          </p:cNvPr>
          <p:cNvGrpSpPr/>
          <p:nvPr/>
        </p:nvGrpSpPr>
        <p:grpSpPr>
          <a:xfrm>
            <a:off x="-352041" y="122830"/>
            <a:ext cx="12434858" cy="6974087"/>
            <a:chOff x="-352041" y="122830"/>
            <a:chExt cx="12434858" cy="697408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764A64F-B496-413E-A8BF-AEBF8ED30D5E}"/>
                </a:ext>
              </a:extLst>
            </p:cNvPr>
            <p:cNvGrpSpPr/>
            <p:nvPr/>
          </p:nvGrpSpPr>
          <p:grpSpPr>
            <a:xfrm>
              <a:off x="1" y="122830"/>
              <a:ext cx="12082816" cy="6643852"/>
              <a:chOff x="347523" y="556812"/>
              <a:chExt cx="11735293" cy="6209870"/>
            </a:xfrm>
          </p:grpSpPr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EA0642A-30D4-48FF-937F-9B13AED31F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24285" y="556812"/>
                <a:ext cx="6052782" cy="606946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b="1" u="sng" dirty="0"/>
                  <a:t>DASHBOARD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2EE6C402-BBF5-466D-B1C6-401BF37ED7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44456" y="1661901"/>
                <a:ext cx="4012441" cy="2786911"/>
              </a:xfrm>
              <a:prstGeom prst="rect">
                <a:avLst/>
              </a:prstGeom>
            </p:spPr>
          </p:pic>
          <p:sp>
            <p:nvSpPr>
              <p:cNvPr id="17" name="TextBox 47">
                <a:extLst>
                  <a:ext uri="{FF2B5EF4-FFF2-40B4-BE49-F238E27FC236}">
                    <a16:creationId xmlns:a16="http://schemas.microsoft.com/office/drawing/2014/main" id="{06D55D66-337E-43D5-A5B9-431CBF872E44}"/>
                  </a:ext>
                </a:extLst>
              </p:cNvPr>
              <p:cNvSpPr txBox="1"/>
              <p:nvPr/>
            </p:nvSpPr>
            <p:spPr>
              <a:xfrm flipH="1">
                <a:off x="347523" y="1661901"/>
                <a:ext cx="3132654" cy="1107996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ctr">
                  <a:buClr>
                    <a:srgbClr val="82C3E4"/>
                  </a:buClr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Samsung tops the chart with a revenue of $9,921,705.80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</a:t>
                </a:r>
              </a:p>
            </p:txBody>
          </p:sp>
          <p:sp>
            <p:nvSpPr>
              <p:cNvPr id="18" name="TextBox 47">
                <a:extLst>
                  <a:ext uri="{FF2B5EF4-FFF2-40B4-BE49-F238E27FC236}">
                    <a16:creationId xmlns:a16="http://schemas.microsoft.com/office/drawing/2014/main" id="{FA2EECB3-C0CF-40D7-98CB-3D0EDE7A2053}"/>
                  </a:ext>
                </a:extLst>
              </p:cNvPr>
              <p:cNvSpPr txBox="1"/>
              <p:nvPr/>
            </p:nvSpPr>
            <p:spPr>
              <a:xfrm flipH="1">
                <a:off x="347523" y="4088103"/>
                <a:ext cx="3228189" cy="1107996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ctr">
                  <a:buClr>
                    <a:srgbClr val="82C3E4"/>
                  </a:buClr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Adidas ranks second with a total revenue of $7,235,562.04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.. </a:t>
                </a:r>
              </a:p>
            </p:txBody>
          </p:sp>
          <p:sp>
            <p:nvSpPr>
              <p:cNvPr id="19" name="TextBox 47">
                <a:extLst>
                  <a:ext uri="{FF2B5EF4-FFF2-40B4-BE49-F238E27FC236}">
                    <a16:creationId xmlns:a16="http://schemas.microsoft.com/office/drawing/2014/main" id="{AEFAD081-83A6-497D-BE78-136337D4E308}"/>
                  </a:ext>
                </a:extLst>
              </p:cNvPr>
              <p:cNvSpPr txBox="1"/>
              <p:nvPr/>
            </p:nvSpPr>
            <p:spPr>
              <a:xfrm flipH="1">
                <a:off x="8454788" y="1462203"/>
                <a:ext cx="3389688" cy="1477328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ctr">
                  <a:buClr>
                    <a:srgbClr val="82C3E4"/>
                  </a:buClr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Penguin Books ranks third on the chart with a total revenue of $5,766.842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.. </a:t>
                </a:r>
              </a:p>
            </p:txBody>
          </p:sp>
          <p:sp>
            <p:nvSpPr>
              <p:cNvPr id="20" name="TextBox 47">
                <a:extLst>
                  <a:ext uri="{FF2B5EF4-FFF2-40B4-BE49-F238E27FC236}">
                    <a16:creationId xmlns:a16="http://schemas.microsoft.com/office/drawing/2014/main" id="{902A2029-A726-414E-9D79-C709726E2CC5}"/>
                  </a:ext>
                </a:extLst>
              </p:cNvPr>
              <p:cNvSpPr txBox="1"/>
              <p:nvPr/>
            </p:nvSpPr>
            <p:spPr>
              <a:xfrm flipH="1">
                <a:off x="8616286" y="3895171"/>
                <a:ext cx="3228190" cy="1107996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ctr">
                  <a:buClr>
                    <a:srgbClr val="82C3E4"/>
                  </a:buClr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Coca Cola ranks 4th with a revenue of $5,642,993.93 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</a:t>
                </a:r>
              </a:p>
            </p:txBody>
          </p:sp>
          <p:sp>
            <p:nvSpPr>
              <p:cNvPr id="21" name="TextBox 47">
                <a:extLst>
                  <a:ext uri="{FF2B5EF4-FFF2-40B4-BE49-F238E27FC236}">
                    <a16:creationId xmlns:a16="http://schemas.microsoft.com/office/drawing/2014/main" id="{DFBFD09B-EE56-4360-BF0A-03725CD483AE}"/>
                  </a:ext>
                </a:extLst>
              </p:cNvPr>
              <p:cNvSpPr txBox="1"/>
              <p:nvPr/>
            </p:nvSpPr>
            <p:spPr>
              <a:xfrm flipH="1">
                <a:off x="3998794" y="5193192"/>
                <a:ext cx="4258103" cy="1107996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ctr">
                  <a:buClr>
                    <a:srgbClr val="82C3E4"/>
                  </a:buClr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Random House ranks fifth with a total revenue of $5,575,454.48 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EE3DF627-004C-491F-A4E2-6A4406B9C7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89156" y="6279823"/>
                <a:ext cx="3293660" cy="486859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5F39928-B8B6-46A6-879A-32BABB20B54C}"/>
                </a:ext>
              </a:extLst>
            </p:cNvPr>
            <p:cNvGrpSpPr/>
            <p:nvPr/>
          </p:nvGrpSpPr>
          <p:grpSpPr>
            <a:xfrm>
              <a:off x="-352041" y="5440395"/>
              <a:ext cx="1550504" cy="1656522"/>
              <a:chOff x="-639954" y="5655002"/>
              <a:chExt cx="1550504" cy="1656522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1F05E-E23A-45F5-AB1C-CDB03A7B726B}"/>
                  </a:ext>
                </a:extLst>
              </p:cNvPr>
              <p:cNvSpPr/>
              <p:nvPr/>
            </p:nvSpPr>
            <p:spPr>
              <a:xfrm>
                <a:off x="-639954" y="5655002"/>
                <a:ext cx="1550504" cy="1656522"/>
              </a:xfrm>
              <a:prstGeom prst="ellipse">
                <a:avLst/>
              </a:prstGeom>
              <a:solidFill>
                <a:srgbClr val="82C3E4"/>
              </a:solidFill>
              <a:ln w="28575">
                <a:noFill/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190500" dist="228600" dir="2700000" algn="ctr">
                  <a:srgbClr val="000000">
                    <a:alpha val="30000"/>
                  </a:srgbClr>
                </a:outerShdw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226ACD95-0CA5-409D-8E99-1014A39708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84519" y="5905840"/>
                <a:ext cx="852948" cy="1037229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90A7480-99BA-4A45-9F6C-9AE58642E7FD}"/>
              </a:ext>
            </a:extLst>
          </p:cNvPr>
          <p:cNvGrpSpPr/>
          <p:nvPr/>
        </p:nvGrpSpPr>
        <p:grpSpPr>
          <a:xfrm>
            <a:off x="10993926" y="-419704"/>
            <a:ext cx="1550504" cy="1656522"/>
            <a:chOff x="-639954" y="5655002"/>
            <a:chExt cx="1550504" cy="165652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3C952D6-834D-4FC6-B383-4C73D26CD982}"/>
                </a:ext>
              </a:extLst>
            </p:cNvPr>
            <p:cNvSpPr/>
            <p:nvPr/>
          </p:nvSpPr>
          <p:spPr>
            <a:xfrm>
              <a:off x="-639954" y="5655002"/>
              <a:ext cx="1550504" cy="1656522"/>
            </a:xfrm>
            <a:prstGeom prst="ellipse">
              <a:avLst/>
            </a:prstGeom>
            <a:solidFill>
              <a:srgbClr val="82C3E4"/>
            </a:solidFill>
            <a:ln w="28575">
              <a:noFill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D06533-45DA-4D52-BFB8-82D085AB3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4519" y="5905840"/>
              <a:ext cx="852948" cy="10372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43116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20F8-99FA-401D-B1B8-673A776723FD}"/>
              </a:ext>
            </a:extLst>
          </p:cNvPr>
          <p:cNvSpPr txBox="1">
            <a:spLocks/>
          </p:cNvSpPr>
          <p:nvPr/>
        </p:nvSpPr>
        <p:spPr>
          <a:xfrm>
            <a:off x="838200" y="525818"/>
            <a:ext cx="10515600" cy="6751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u="sng" dirty="0"/>
              <a:t>RECOMMENDATIONS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10DE5D-D3C9-4E97-894A-5AFC38F71479}"/>
              </a:ext>
            </a:extLst>
          </p:cNvPr>
          <p:cNvGrpSpPr/>
          <p:nvPr/>
        </p:nvGrpSpPr>
        <p:grpSpPr>
          <a:xfrm>
            <a:off x="10773159" y="-302443"/>
            <a:ext cx="1550504" cy="1656522"/>
            <a:chOff x="-639954" y="5655002"/>
            <a:chExt cx="1550504" cy="165652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AED62B6-FF89-48C1-B56A-8DA6D2AD84DE}"/>
                </a:ext>
              </a:extLst>
            </p:cNvPr>
            <p:cNvSpPr/>
            <p:nvPr/>
          </p:nvSpPr>
          <p:spPr>
            <a:xfrm>
              <a:off x="-639954" y="5655002"/>
              <a:ext cx="1550504" cy="1656522"/>
            </a:xfrm>
            <a:prstGeom prst="ellipse">
              <a:avLst/>
            </a:prstGeom>
            <a:solidFill>
              <a:srgbClr val="82C3E4"/>
            </a:solidFill>
            <a:ln w="28575">
              <a:noFill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  <a:reflection blurRad="6350" stA="50000" endA="300" endPos="55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B346A3F-362B-4283-B538-E8C990BF2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4519" y="5905840"/>
              <a:ext cx="852948" cy="1037229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1CE7D8-1218-4090-9BC9-7EA987DA5342}"/>
              </a:ext>
            </a:extLst>
          </p:cNvPr>
          <p:cNvGrpSpPr/>
          <p:nvPr/>
        </p:nvGrpSpPr>
        <p:grpSpPr>
          <a:xfrm>
            <a:off x="-352041" y="2010738"/>
            <a:ext cx="12434858" cy="5086179"/>
            <a:chOff x="-352041" y="2010738"/>
            <a:chExt cx="12434858" cy="50861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6BD9B1A-6BA3-4B2E-B01D-0B5B6E5F02C1}"/>
                </a:ext>
              </a:extLst>
            </p:cNvPr>
            <p:cNvGrpSpPr/>
            <p:nvPr/>
          </p:nvGrpSpPr>
          <p:grpSpPr>
            <a:xfrm>
              <a:off x="-352041" y="5440395"/>
              <a:ext cx="1550504" cy="1656522"/>
              <a:chOff x="-639954" y="5655002"/>
              <a:chExt cx="1550504" cy="165652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5CE5D58-20AB-408A-BF41-60D9F7223FCF}"/>
                  </a:ext>
                </a:extLst>
              </p:cNvPr>
              <p:cNvSpPr/>
              <p:nvPr/>
            </p:nvSpPr>
            <p:spPr>
              <a:xfrm>
                <a:off x="-639954" y="5655002"/>
                <a:ext cx="1550504" cy="1656522"/>
              </a:xfrm>
              <a:prstGeom prst="ellipse">
                <a:avLst/>
              </a:prstGeom>
              <a:solidFill>
                <a:srgbClr val="82C3E4"/>
              </a:solidFill>
              <a:ln w="28575">
                <a:noFill/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190500" dist="228600" dir="2700000" algn="ctr">
                  <a:srgbClr val="000000">
                    <a:alpha val="30000"/>
                  </a:srgbClr>
                </a:outerShdw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62ABE91-72A8-4726-B8E9-2CF7FB289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84519" y="5905840"/>
                <a:ext cx="852948" cy="1037229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202653-4806-4B6E-8C40-241EB1D2A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5510" y="6245798"/>
              <a:ext cx="3307307" cy="520884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B63FB76-5BF7-4935-8AC1-64B20276CDCD}"/>
                </a:ext>
              </a:extLst>
            </p:cNvPr>
            <p:cNvSpPr/>
            <p:nvPr/>
          </p:nvSpPr>
          <p:spPr>
            <a:xfrm>
              <a:off x="2397296" y="2164035"/>
              <a:ext cx="1059053" cy="1039577"/>
            </a:xfrm>
            <a:prstGeom prst="ellipse">
              <a:avLst/>
            </a:prstGeom>
            <a:solidFill>
              <a:srgbClr val="82C3E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967BB7-DC1C-44DB-9299-343EDF3CB0BC}"/>
                </a:ext>
              </a:extLst>
            </p:cNvPr>
            <p:cNvSpPr/>
            <p:nvPr/>
          </p:nvSpPr>
          <p:spPr>
            <a:xfrm>
              <a:off x="5978019" y="2138448"/>
              <a:ext cx="1059053" cy="1039577"/>
            </a:xfrm>
            <a:prstGeom prst="ellipse">
              <a:avLst/>
            </a:prstGeom>
            <a:solidFill>
              <a:srgbClr val="82C3E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CB267FD-DEFD-4FB1-98C5-4D1A9ECC68F9}"/>
                </a:ext>
              </a:extLst>
            </p:cNvPr>
            <p:cNvSpPr/>
            <p:nvPr/>
          </p:nvSpPr>
          <p:spPr>
            <a:xfrm>
              <a:off x="9899636" y="2111152"/>
              <a:ext cx="1059053" cy="1039577"/>
            </a:xfrm>
            <a:prstGeom prst="ellipse">
              <a:avLst/>
            </a:prstGeom>
            <a:solidFill>
              <a:srgbClr val="82C3E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09CEF5-28D4-4EB0-99BC-678D6D604984}"/>
                </a:ext>
              </a:extLst>
            </p:cNvPr>
            <p:cNvSpPr txBox="1"/>
            <p:nvPr/>
          </p:nvSpPr>
          <p:spPr>
            <a:xfrm>
              <a:off x="1051352" y="3409070"/>
              <a:ext cx="336550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cs typeface="Calibri" panose="020F0502020204030204" pitchFamily="34" charset="0"/>
                </a:rPr>
                <a:t>Electronics should be given more investment capital as it brings in more revenue than other categories. </a:t>
              </a:r>
            </a:p>
            <a:p>
              <a:endParaRPr lang="en-NG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DDE449-17A9-4DDC-9689-92C5011EFF90}"/>
                </a:ext>
              </a:extLst>
            </p:cNvPr>
            <p:cNvSpPr txBox="1"/>
            <p:nvPr/>
          </p:nvSpPr>
          <p:spPr>
            <a:xfrm>
              <a:off x="4824795" y="3407167"/>
              <a:ext cx="3365500" cy="2523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cs typeface="Calibri" panose="020F0502020204030204" pitchFamily="34" charset="0"/>
                </a:rPr>
                <a:t>Young people are top patronizers because we have an array of product categories that appeals to them. Products that appeal to other age ranges can also be introduced.</a:t>
              </a:r>
            </a:p>
            <a:p>
              <a:endParaRPr lang="en-NG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6AFD0E-F406-4E2C-9F07-EF445B987993}"/>
                </a:ext>
              </a:extLst>
            </p:cNvPr>
            <p:cNvSpPr txBox="1"/>
            <p:nvPr/>
          </p:nvSpPr>
          <p:spPr>
            <a:xfrm>
              <a:off x="8598238" y="3398093"/>
              <a:ext cx="33655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cs typeface="Calibri" panose="020F0502020204030204" pitchFamily="34" charset="0"/>
                </a:rPr>
                <a:t>Promos on product categories should be done in cities with less revenue to create awareness.</a:t>
              </a:r>
              <a:endParaRPr lang="en-NG" sz="2000" dirty="0">
                <a:cs typeface="Calibri" panose="020F0502020204030204" pitchFamily="34" charset="0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805054F-6C52-40A5-AEAF-5AE8EC128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361" y="2316429"/>
              <a:ext cx="634921" cy="63492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479EA0C-92A3-4F57-AE30-55A807107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164034"/>
              <a:ext cx="837063" cy="98669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0EA074E-FFD4-4169-84C6-576E0D175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94704" y="2010738"/>
              <a:ext cx="1269841" cy="1269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207591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DE596F4-4F96-42AB-A0D6-C36D2F97A248}"/>
              </a:ext>
            </a:extLst>
          </p:cNvPr>
          <p:cNvGrpSpPr/>
          <p:nvPr/>
        </p:nvGrpSpPr>
        <p:grpSpPr>
          <a:xfrm>
            <a:off x="-283802" y="-278017"/>
            <a:ext cx="12850850" cy="7333991"/>
            <a:chOff x="-283802" y="-278017"/>
            <a:chExt cx="12850850" cy="733399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CD0E0F5-BD6F-43E8-A5B3-F4D5577A113F}"/>
                </a:ext>
              </a:extLst>
            </p:cNvPr>
            <p:cNvGrpSpPr/>
            <p:nvPr/>
          </p:nvGrpSpPr>
          <p:grpSpPr>
            <a:xfrm>
              <a:off x="-283802" y="5399452"/>
              <a:ext cx="1550504" cy="1656522"/>
              <a:chOff x="-639954" y="5655002"/>
              <a:chExt cx="1550504" cy="165652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5BCB162-E1BF-4688-9885-9C25D665CBDD}"/>
                  </a:ext>
                </a:extLst>
              </p:cNvPr>
              <p:cNvSpPr/>
              <p:nvPr/>
            </p:nvSpPr>
            <p:spPr>
              <a:xfrm>
                <a:off x="-639954" y="5655002"/>
                <a:ext cx="1550504" cy="1656522"/>
              </a:xfrm>
              <a:prstGeom prst="ellipse">
                <a:avLst/>
              </a:prstGeom>
              <a:solidFill>
                <a:srgbClr val="82C3E4"/>
              </a:solidFill>
              <a:ln w="28575">
                <a:noFill/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190500" dist="228600" dir="2700000" algn="ctr">
                  <a:srgbClr val="000000">
                    <a:alpha val="30000"/>
                  </a:srgbClr>
                </a:outerShdw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F958364-5499-417F-94A0-0458FF3B4C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84519" y="5905840"/>
                <a:ext cx="852948" cy="1037229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88D0E60-DF39-42B7-ABB5-571D58A591BB}"/>
                </a:ext>
              </a:extLst>
            </p:cNvPr>
            <p:cNvGrpSpPr/>
            <p:nvPr/>
          </p:nvGrpSpPr>
          <p:grpSpPr>
            <a:xfrm>
              <a:off x="11016544" y="-278017"/>
              <a:ext cx="1550504" cy="1656522"/>
              <a:chOff x="-639954" y="5655002"/>
              <a:chExt cx="1550504" cy="165652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4E175BD-A46E-4D9C-87FB-00953CE62F06}"/>
                  </a:ext>
                </a:extLst>
              </p:cNvPr>
              <p:cNvSpPr/>
              <p:nvPr/>
            </p:nvSpPr>
            <p:spPr>
              <a:xfrm>
                <a:off x="-639954" y="5655002"/>
                <a:ext cx="1550504" cy="1656522"/>
              </a:xfrm>
              <a:prstGeom prst="ellipse">
                <a:avLst/>
              </a:prstGeom>
              <a:solidFill>
                <a:srgbClr val="82C3E4"/>
              </a:solidFill>
              <a:ln w="28575">
                <a:noFill/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190500" dist="228600" dir="2700000" algn="ctr">
                  <a:srgbClr val="000000">
                    <a:alpha val="30000"/>
                  </a:srgbClr>
                </a:outerShdw>
                <a:reflection blurRad="6350" stA="50000" endA="300" endPos="55000" dir="5400000" sy="-100000" algn="bl" rotWithShape="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G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C91A62E-CF1B-4D58-95C6-A23D708CEB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84519" y="5905840"/>
                <a:ext cx="852948" cy="1037229"/>
              </a:xfrm>
              <a:prstGeom prst="rect">
                <a:avLst/>
              </a:prstGeom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CA79BC-41C7-4C97-AB49-60B3CA259EB1}"/>
                </a:ext>
              </a:extLst>
            </p:cNvPr>
            <p:cNvSpPr/>
            <p:nvPr/>
          </p:nvSpPr>
          <p:spPr>
            <a:xfrm>
              <a:off x="3862316" y="0"/>
              <a:ext cx="5172502" cy="68579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F2A01FF-3B02-4C73-B778-7BB0E6D99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2316" y="-27179"/>
              <a:ext cx="5199797" cy="6885179"/>
            </a:xfrm>
            <a:prstGeom prst="rect">
              <a:avLst/>
            </a:prstGeom>
            <a:ln>
              <a:noFill/>
            </a:ln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2B3527D-3355-4B13-B7B1-9DA69AA7D660}"/>
                </a:ext>
              </a:extLst>
            </p:cNvPr>
            <p:cNvSpPr/>
            <p:nvPr/>
          </p:nvSpPr>
          <p:spPr>
            <a:xfrm rot="18900000">
              <a:off x="4547561" y="2032189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82C3E4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103B38B-B944-427D-AF64-2B0EE5849068}"/>
                </a:ext>
              </a:extLst>
            </p:cNvPr>
            <p:cNvSpPr/>
            <p:nvPr/>
          </p:nvSpPr>
          <p:spPr>
            <a:xfrm rot="18900000">
              <a:off x="5954580" y="185916"/>
              <a:ext cx="1008445" cy="979493"/>
            </a:xfrm>
            <a:prstGeom prst="roundRect">
              <a:avLst>
                <a:gd name="adj" fmla="val 11080"/>
              </a:avLst>
            </a:prstGeom>
            <a:solidFill>
              <a:srgbClr val="82C3E4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B282A0-8F64-4484-BAA0-50FE6D7C4915}"/>
                </a:ext>
              </a:extLst>
            </p:cNvPr>
            <p:cNvSpPr/>
            <p:nvPr/>
          </p:nvSpPr>
          <p:spPr>
            <a:xfrm>
              <a:off x="3862316" y="1"/>
              <a:ext cx="5199797" cy="688517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F16C9B2-CB00-418A-AE84-46E36B426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7" y="0"/>
              <a:ext cx="3307307" cy="550244"/>
            </a:xfrm>
            <a:prstGeom prst="rect">
              <a:avLst/>
            </a:prstGeom>
          </p:spPr>
        </p:pic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C047E49-2EC6-4641-A954-17311E039D19}"/>
              </a:ext>
            </a:extLst>
          </p:cNvPr>
          <p:cNvSpPr txBox="1">
            <a:spLocks/>
          </p:cNvSpPr>
          <p:nvPr/>
        </p:nvSpPr>
        <p:spPr>
          <a:xfrm rot="16200000">
            <a:off x="-609436" y="3373862"/>
            <a:ext cx="5704767" cy="6493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6010657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276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Tayeloluesther93@outlook.com</dc:creator>
  <cp:lastModifiedBy>Tayeloluesther93@outlook.com</cp:lastModifiedBy>
  <cp:revision>37</cp:revision>
  <dcterms:created xsi:type="dcterms:W3CDTF">2024-09-13T08:47:41Z</dcterms:created>
  <dcterms:modified xsi:type="dcterms:W3CDTF">2024-09-13T16:41:17Z</dcterms:modified>
</cp:coreProperties>
</file>