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Nonlinear Dynamics: Mathematical and Computational Approaches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Hiroaki Hamada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8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2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Lecture 1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Attractors (fixed points)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Stable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Unstable</a:t>
            </a:r>
          </a:p>
          <a:p>
            <a:r>
              <a:rPr lang="en-US" sz="2000" dirty="0" smtClean="0">
                <a:latin typeface="Arial"/>
                <a:cs typeface="Arial"/>
              </a:rPr>
              <a:t>Basin of attraction</a:t>
            </a:r>
          </a:p>
          <a:p>
            <a:r>
              <a:rPr lang="en-US" sz="2000" dirty="0" smtClean="0">
                <a:latin typeface="Arial"/>
                <a:cs typeface="Arial"/>
              </a:rPr>
              <a:t>Transient 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Time Points before attracted to a basin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Periodic orbit (limit cycle)</a:t>
            </a:r>
          </a:p>
          <a:p>
            <a:r>
              <a:rPr lang="en-US" sz="2000" dirty="0" smtClean="0">
                <a:latin typeface="Arial"/>
                <a:cs typeface="Arial"/>
              </a:rPr>
              <a:t>Bifurcations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2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2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Unit Test 1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All nonlinear systems are not chaotic</a:t>
            </a:r>
          </a:p>
          <a:p>
            <a:r>
              <a:rPr lang="en-US" sz="2000" dirty="0" smtClean="0">
                <a:latin typeface="Arial"/>
                <a:cs typeface="Arial"/>
              </a:rPr>
              <a:t>All </a:t>
            </a:r>
            <a:r>
              <a:rPr lang="en-US" sz="2000" dirty="0" err="1" smtClean="0">
                <a:latin typeface="Arial"/>
                <a:cs typeface="Arial"/>
              </a:rPr>
              <a:t>chatic</a:t>
            </a:r>
            <a:r>
              <a:rPr lang="en-US" sz="2000" dirty="0" smtClean="0">
                <a:latin typeface="Arial"/>
                <a:cs typeface="Arial"/>
              </a:rPr>
              <a:t> systems are nonlinear or infinite-dimensional.</a:t>
            </a:r>
          </a:p>
        </p:txBody>
      </p:sp>
    </p:spTree>
    <p:extLst>
      <p:ext uri="{BB962C8B-B14F-4D97-AF65-F5344CB8AC3E}">
        <p14:creationId xmlns:p14="http://schemas.microsoft.com/office/powerpoint/2010/main" val="232452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2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Lecture 2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90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Arial"/>
                <a:cs typeface="Arial"/>
              </a:rPr>
              <a:t>Correlation map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Return map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Cobweb diagram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Graphical explanation of dynamics of a system</a:t>
            </a:r>
          </a:p>
          <a:p>
            <a:pPr lvl="1"/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Bifurcation diagram</a:t>
            </a:r>
          </a:p>
          <a:p>
            <a:r>
              <a:rPr lang="en-US" sz="2000" dirty="0" smtClean="0">
                <a:latin typeface="Arial"/>
                <a:cs typeface="Arial"/>
              </a:rPr>
              <a:t>Fractal object in the bifurcation diagram of the logistic map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Self-similar structure within the system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Not all chaotic system has </a:t>
            </a:r>
            <a:r>
              <a:rPr lang="en-US" sz="1600" dirty="0" err="1" smtClean="0">
                <a:latin typeface="Arial"/>
                <a:cs typeface="Arial"/>
              </a:rPr>
              <a:t>fractral</a:t>
            </a:r>
            <a:r>
              <a:rPr lang="en-US" sz="1600" dirty="0" smtClean="0">
                <a:latin typeface="Arial"/>
                <a:cs typeface="Arial"/>
              </a:rPr>
              <a:t> structure</a:t>
            </a:r>
          </a:p>
          <a:p>
            <a:r>
              <a:rPr lang="en-US" sz="2400" dirty="0" smtClean="0">
                <a:latin typeface="Arial"/>
                <a:cs typeface="Arial"/>
              </a:rPr>
              <a:t>Transient length</a:t>
            </a:r>
          </a:p>
          <a:p>
            <a:pPr lvl="1"/>
            <a:r>
              <a:rPr lang="en-US" altLang="ja-JP" sz="2000" dirty="0" smtClean="0">
                <a:latin typeface="Arial"/>
                <a:cs typeface="Arial"/>
              </a:rPr>
              <a:t>Tends</a:t>
            </a:r>
            <a:r>
              <a:rPr lang="ja-JP" altLang="en-US" sz="2000" dirty="0" smtClean="0">
                <a:latin typeface="Arial"/>
                <a:cs typeface="Arial"/>
              </a:rPr>
              <a:t> </a:t>
            </a:r>
            <a:r>
              <a:rPr lang="en-US" altLang="ja-JP" sz="2000" dirty="0" smtClean="0">
                <a:latin typeface="Arial"/>
                <a:cs typeface="Arial"/>
              </a:rPr>
              <a:t>to</a:t>
            </a:r>
            <a:r>
              <a:rPr lang="ja-JP" altLang="en-US" sz="2000" dirty="0" smtClean="0">
                <a:latin typeface="Arial"/>
                <a:cs typeface="Arial"/>
              </a:rPr>
              <a:t> </a:t>
            </a:r>
            <a:r>
              <a:rPr lang="en-US" altLang="ja-JP" sz="2000" dirty="0" smtClean="0">
                <a:latin typeface="Arial"/>
                <a:cs typeface="Arial"/>
              </a:rPr>
              <a:t>be</a:t>
            </a:r>
            <a:r>
              <a:rPr lang="ja-JP" altLang="en-US" sz="2000" dirty="0" smtClean="0">
                <a:latin typeface="Arial"/>
                <a:cs typeface="Arial"/>
              </a:rPr>
              <a:t> </a:t>
            </a:r>
            <a:r>
              <a:rPr lang="en-US" altLang="ja-JP" sz="2000" dirty="0" smtClean="0">
                <a:latin typeface="Arial"/>
                <a:cs typeface="Arial"/>
              </a:rPr>
              <a:t>longer</a:t>
            </a:r>
            <a:r>
              <a:rPr lang="ja-JP" altLang="en-US" sz="2000" dirty="0" smtClean="0">
                <a:latin typeface="Arial"/>
                <a:cs typeface="Arial"/>
              </a:rPr>
              <a:t> </a:t>
            </a:r>
            <a:r>
              <a:rPr lang="ja-JP" altLang="ja-JP" sz="2000" dirty="0" smtClean="0">
                <a:latin typeface="Arial"/>
                <a:cs typeface="Arial"/>
              </a:rPr>
              <a:t>b</a:t>
            </a:r>
            <a:r>
              <a:rPr lang="en-US" altLang="ja-JP" sz="2000" dirty="0" err="1" smtClean="0">
                <a:latin typeface="Arial"/>
                <a:cs typeface="Arial"/>
              </a:rPr>
              <a:t>efore</a:t>
            </a:r>
            <a:r>
              <a:rPr lang="ja-JP" altLang="en-US" sz="2000" dirty="0" smtClean="0">
                <a:latin typeface="Arial"/>
                <a:cs typeface="Arial"/>
              </a:rPr>
              <a:t> </a:t>
            </a:r>
            <a:r>
              <a:rPr lang="en-US" altLang="ja-JP" sz="2000" dirty="0" smtClean="0">
                <a:latin typeface="Arial"/>
                <a:cs typeface="Arial"/>
              </a:rPr>
              <a:t>bifurcation</a:t>
            </a:r>
            <a:r>
              <a:rPr lang="ja-JP" altLang="en-US" sz="2000" dirty="0" smtClean="0">
                <a:latin typeface="Arial"/>
                <a:cs typeface="Arial"/>
              </a:rPr>
              <a:t> </a:t>
            </a:r>
            <a:endParaRPr lang="en-US" altLang="ja-JP" sz="2000" dirty="0" smtClean="0">
              <a:latin typeface="Arial"/>
              <a:cs typeface="Arial"/>
            </a:endParaRPr>
          </a:p>
          <a:p>
            <a:r>
              <a:rPr lang="en-US" sz="2400" dirty="0" err="1" smtClean="0">
                <a:latin typeface="Arial"/>
                <a:cs typeface="Arial"/>
              </a:rPr>
              <a:t>Feigenbaum</a:t>
            </a:r>
            <a:r>
              <a:rPr lang="en-US" sz="2400" dirty="0" smtClean="0">
                <a:latin typeface="Arial"/>
                <a:cs typeface="Arial"/>
              </a:rPr>
              <a:t> number</a:t>
            </a:r>
          </a:p>
          <a:p>
            <a:r>
              <a:rPr lang="en-US" sz="2400" dirty="0" smtClean="0">
                <a:latin typeface="Arial"/>
                <a:cs typeface="Arial"/>
              </a:rPr>
              <a:t>Dissipative: necessary for existence of an attractor</a:t>
            </a:r>
          </a:p>
          <a:p>
            <a:r>
              <a:rPr lang="en-US" sz="2400" dirty="0" smtClean="0">
                <a:latin typeface="Arial"/>
                <a:cs typeface="Arial"/>
              </a:rPr>
              <a:t>Conservative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hamiltonian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pPr lvl="1"/>
            <a:endParaRPr lang="en-US" sz="2000" dirty="0" smtClean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7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2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Lecture 3: Flow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904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Discerete</a:t>
            </a:r>
            <a:r>
              <a:rPr lang="en-US" sz="2000" dirty="0" smtClean="0">
                <a:latin typeface="Arial"/>
                <a:cs typeface="Arial"/>
              </a:rPr>
              <a:t> time systems: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Modeling tool: differ</a:t>
            </a: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ence</a:t>
            </a:r>
            <a:r>
              <a:rPr lang="en-US" sz="1600" dirty="0" smtClean="0">
                <a:latin typeface="Arial"/>
                <a:cs typeface="Arial"/>
              </a:rPr>
              <a:t> equation</a:t>
            </a:r>
          </a:p>
          <a:p>
            <a:r>
              <a:rPr lang="en-US" sz="2000" dirty="0" smtClean="0">
                <a:latin typeface="Arial"/>
                <a:cs typeface="Arial"/>
              </a:rPr>
              <a:t>Continuous time systems: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Modeling tool: differ</a:t>
            </a: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ential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equation</a:t>
            </a:r>
          </a:p>
          <a:p>
            <a:r>
              <a:rPr lang="en-US" sz="2000" dirty="0" smtClean="0">
                <a:latin typeface="Arial"/>
                <a:cs typeface="Arial"/>
              </a:rPr>
              <a:t>Nonlinearity is a necessary condition for chaos.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Chaos -&gt; Nonlinearity</a:t>
            </a:r>
            <a:endParaRPr lang="en-US" sz="16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Non-</a:t>
            </a:r>
            <a:r>
              <a:rPr lang="en-US" sz="2000" dirty="0" err="1" smtClean="0">
                <a:latin typeface="Arial"/>
                <a:cs typeface="Arial"/>
              </a:rPr>
              <a:t>integrability</a:t>
            </a:r>
            <a:r>
              <a:rPr lang="en-US" sz="2000" dirty="0" smtClean="0">
                <a:latin typeface="Arial"/>
                <a:cs typeface="Arial"/>
              </a:rPr>
              <a:t> is a necessary and sufficient condition for chaos.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pPr lvl="1"/>
            <a:endParaRPr lang="en-US" sz="1600" dirty="0">
              <a:latin typeface="Arial"/>
              <a:cs typeface="Arial"/>
            </a:endParaRPr>
          </a:p>
          <a:p>
            <a:pPr lvl="1"/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50502" y="37105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9066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2235</TotalTime>
  <Words>162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Nonlinear Dynamics: Mathematical and Computational Approaches</vt:lpstr>
      <vt:lpstr>Lecture 1</vt:lpstr>
      <vt:lpstr>Unit Test 1</vt:lpstr>
      <vt:lpstr>Lecture 2</vt:lpstr>
      <vt:lpstr>Lecture 3: 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Dynamics: Mathematical and Computational Approaches</dc:title>
  <dc:creator>Hiroaki Hamada</dc:creator>
  <cp:lastModifiedBy>Hiroaki Hamada</cp:lastModifiedBy>
  <cp:revision>112</cp:revision>
  <dcterms:created xsi:type="dcterms:W3CDTF">2017-10-13T08:33:20Z</dcterms:created>
  <dcterms:modified xsi:type="dcterms:W3CDTF">2017-10-15T02:59:51Z</dcterms:modified>
</cp:coreProperties>
</file>